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42"/>
  </p:notesMasterIdLst>
  <p:sldIdLst>
    <p:sldId id="256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462" r:id="rId10"/>
    <p:sldId id="432" r:id="rId11"/>
    <p:sldId id="324" r:id="rId12"/>
    <p:sldId id="898" r:id="rId13"/>
    <p:sldId id="889" r:id="rId14"/>
    <p:sldId id="326" r:id="rId15"/>
    <p:sldId id="331" r:id="rId16"/>
    <p:sldId id="332" r:id="rId17"/>
    <p:sldId id="333" r:id="rId18"/>
    <p:sldId id="463" r:id="rId19"/>
    <p:sldId id="464" r:id="rId20"/>
    <p:sldId id="465" r:id="rId21"/>
    <p:sldId id="899" r:id="rId22"/>
    <p:sldId id="466" r:id="rId23"/>
    <p:sldId id="546" r:id="rId24"/>
    <p:sldId id="548" r:id="rId25"/>
    <p:sldId id="467" r:id="rId26"/>
    <p:sldId id="512" r:id="rId27"/>
    <p:sldId id="528" r:id="rId28"/>
    <p:sldId id="900" r:id="rId29"/>
    <p:sldId id="901" r:id="rId30"/>
    <p:sldId id="902" r:id="rId31"/>
    <p:sldId id="903" r:id="rId32"/>
    <p:sldId id="904" r:id="rId33"/>
    <p:sldId id="905" r:id="rId34"/>
    <p:sldId id="906" r:id="rId35"/>
    <p:sldId id="539" r:id="rId36"/>
    <p:sldId id="542" r:id="rId37"/>
    <p:sldId id="543" r:id="rId38"/>
    <p:sldId id="544" r:id="rId39"/>
    <p:sldId id="907" r:id="rId40"/>
    <p:sldId id="51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8"/>
    <p:restoredTop sz="64023"/>
  </p:normalViewPr>
  <p:slideViewPr>
    <p:cSldViewPr snapToGrid="0" snapToObjects="1">
      <p:cViewPr varScale="1">
        <p:scale>
          <a:sx n="76" d="100"/>
          <a:sy n="76" d="100"/>
        </p:scale>
        <p:origin x="2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705B-9B6B-4B4C-92FC-AFAC7992A64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2A0B8-D717-CB48-80CF-A827C691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2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9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2A0B8-D717-CB48-80CF-A827C6919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0E60-E530-1544-8B3A-B5E0E5543D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8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8" r:id="rId6"/>
    <p:sldLayoutId id="2147483723" r:id="rId7"/>
    <p:sldLayoutId id="2147483724" r:id="rId8"/>
    <p:sldLayoutId id="2147483725" r:id="rId9"/>
    <p:sldLayoutId id="2147483727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4726F-FF19-4E3F-9542-8B52433E5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CB3C-1984-8D4D-A6D9-0DD50C86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/>
              <a:t>The Future of Discrimination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DBE63-DD96-6542-9C0E-C51E69E11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Professor Sandra F. </a:t>
            </a:r>
            <a:r>
              <a:rPr lang="en-US" sz="2000" dirty="0" err="1"/>
              <a:t>Sperino</a:t>
            </a:r>
            <a:endParaRPr lang="en-US" sz="2000" dirty="0"/>
          </a:p>
          <a:p>
            <a:r>
              <a:rPr lang="en-US" sz="2000" dirty="0"/>
              <a:t>University of </a:t>
            </a:r>
            <a:r>
              <a:rPr lang="en-US" sz="2000"/>
              <a:t>Missouri School of Law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0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541B-AAE3-217A-3CB0-E37EE651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friend.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0C2F-A7D8-761F-7E2F-BC23FE256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worker alleges that her supervisor gave her a negative evaluation because of her religion.</a:t>
            </a:r>
          </a:p>
          <a:p>
            <a:r>
              <a:rPr lang="en-US" dirty="0"/>
              <a:t>The supervisor states that she gave the worker a negative evaluation because of poor work quality.</a:t>
            </a:r>
          </a:p>
          <a:p>
            <a:r>
              <a:rPr lang="en-US" dirty="0"/>
              <a:t>The evaluation does not have any immediate consequences. </a:t>
            </a:r>
          </a:p>
          <a:p>
            <a:r>
              <a:rPr lang="en-US" dirty="0"/>
              <a:t>Can the worker successfully bring a Title VII claim if she can prove the evaluation was because of her religion?</a:t>
            </a:r>
          </a:p>
          <a:p>
            <a:r>
              <a:rPr lang="en-US" dirty="0"/>
              <a:t>How would you analyze this?</a:t>
            </a:r>
          </a:p>
        </p:txBody>
      </p:sp>
    </p:spTree>
    <p:extLst>
      <p:ext uri="{BB962C8B-B14F-4D97-AF65-F5344CB8AC3E}">
        <p14:creationId xmlns:p14="http://schemas.microsoft.com/office/powerpoint/2010/main" val="337316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68C3-BA38-5D49-8CD8-BEE0BE0C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F2AB-C64D-8E49-8584-DCD4A53C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(1)  to fail or refuse to hire or to discharge any individual, or otherwise to discriminate against any individual with respect to his compensation, </a:t>
            </a:r>
            <a:r>
              <a:rPr lang="en-US" b="1" u="sng" dirty="0"/>
              <a:t>terms, conditions, or privileges</a:t>
            </a:r>
            <a:r>
              <a:rPr lang="en-US" dirty="0"/>
              <a:t> of employment, because of such individual’s race, color, religion, sex, or national origin </a:t>
            </a:r>
          </a:p>
        </p:txBody>
      </p:sp>
    </p:spTree>
    <p:extLst>
      <p:ext uri="{BB962C8B-B14F-4D97-AF65-F5344CB8AC3E}">
        <p14:creationId xmlns:p14="http://schemas.microsoft.com/office/powerpoint/2010/main" val="209361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94BD-9A40-36BC-2E30-C4EE14DA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the employer?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808C-B83A-9F56-9A20-83F85B18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Discriminate (take a negative action) in the terms, conditions or privileges of employment</a:t>
            </a:r>
          </a:p>
          <a:p>
            <a:r>
              <a:rPr lang="en-US" dirty="0"/>
              <a:t>Because of</a:t>
            </a:r>
          </a:p>
          <a:p>
            <a:r>
              <a:rPr lang="en-US" dirty="0"/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298604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AC48-E4D5-CDFD-7AE7-4DEF2DF5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Time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1587-68B7-31E7-B784-9FA8676D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11" name="Picture 10" descr="Clockwork metal gears and cogs">
            <a:extLst>
              <a:ext uri="{FF2B5EF4-FFF2-40B4-BE49-F238E27FC236}">
                <a16:creationId xmlns:a16="http://schemas.microsoft.com/office/drawing/2014/main" id="{3E5845E6-708D-0EE4-B6A0-E2BAE254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35" r="1485" b="2"/>
          <a:stretch>
            <a:fillRect/>
          </a:stretch>
        </p:blipFill>
        <p:spPr>
          <a:xfrm>
            <a:off x="5026626" y="640080"/>
            <a:ext cx="615905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734F4-F1A6-0344-A7EC-29C6C1B0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B24B7-90DE-7749-90BB-25871A5C6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Disparate treatment</a:t>
            </a:r>
          </a:p>
          <a:p>
            <a:pPr marL="0" indent="0">
              <a:buNone/>
            </a:pPr>
            <a:r>
              <a:rPr lang="en-US" dirty="0"/>
              <a:t>	Direct evidence</a:t>
            </a:r>
          </a:p>
          <a:p>
            <a:pPr marL="0" indent="0">
              <a:buNone/>
            </a:pPr>
            <a:r>
              <a:rPr lang="en-US" dirty="0"/>
              <a:t>	Mixed motive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McDonnell Douglas</a:t>
            </a:r>
          </a:p>
          <a:p>
            <a:r>
              <a:rPr lang="en-US" dirty="0"/>
              <a:t>Harassment</a:t>
            </a:r>
          </a:p>
          <a:p>
            <a:r>
              <a:rPr lang="en-US" dirty="0"/>
              <a:t>Retaliation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A6D58-4973-1B46-97EE-101AEDF128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Accommodation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Pregnancy</a:t>
            </a:r>
          </a:p>
          <a:p>
            <a:r>
              <a:rPr lang="en-US" dirty="0"/>
              <a:t>Disparate impact</a:t>
            </a:r>
          </a:p>
          <a:p>
            <a:pPr lvl="1"/>
            <a:r>
              <a:rPr lang="en-US" dirty="0"/>
              <a:t>Title VII </a:t>
            </a:r>
          </a:p>
          <a:p>
            <a:pPr lvl="1"/>
            <a:r>
              <a:rPr lang="en-US" dirty="0"/>
              <a:t>ADEA</a:t>
            </a:r>
          </a:p>
          <a:p>
            <a:pPr lvl="1"/>
            <a:r>
              <a:rPr lang="en-US" dirty="0"/>
              <a:t>ADA</a:t>
            </a:r>
          </a:p>
        </p:txBody>
      </p:sp>
    </p:spTree>
    <p:extLst>
      <p:ext uri="{BB962C8B-B14F-4D97-AF65-F5344CB8AC3E}">
        <p14:creationId xmlns:p14="http://schemas.microsoft.com/office/powerpoint/2010/main" val="402958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68C7-319B-B04B-9C4A-A60FFBF7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McDonnell Douglas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82C1-455C-B543-8E0C-7F8334D7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trickiest of the frameworks</a:t>
            </a:r>
          </a:p>
        </p:txBody>
      </p:sp>
    </p:spTree>
    <p:extLst>
      <p:ext uri="{BB962C8B-B14F-4D97-AF65-F5344CB8AC3E}">
        <p14:creationId xmlns:p14="http://schemas.microsoft.com/office/powerpoint/2010/main" val="277653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81AA-9C6C-934B-837D-2F3C4B93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Three-part, burden-shifting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9A40-5CFA-284A-BF71-A913C59E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prima facie case</a:t>
            </a:r>
          </a:p>
          <a:p>
            <a:r>
              <a:rPr lang="en-US" dirty="0"/>
              <a:t>Defendant must articulate a legitimate, nondiscriminatory reason that is specific</a:t>
            </a:r>
          </a:p>
          <a:p>
            <a:r>
              <a:rPr lang="en-US" dirty="0"/>
              <a:t>The plaintiff can prevail by establishing pretext OR evidence of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407533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EA17-B152-F845-BFBB-4FDABE08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 facie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54B7-D9F6-2C42-9B82-D4A79B419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circuits required the plaintiff to establish an adverse action as part of the prima facie case.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155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99FD8-9618-69AF-072B-9090C2DE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3600" i="1" dirty="0">
                <a:effectLst/>
                <a:ea typeface="Times New Roman" panose="02020603050405020304" pitchFamily="18" charset="0"/>
              </a:rPr>
              <a:t>Muldrow v. St. Louis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, 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601 U.S. 346 (Apr. 17, 2024). </a:t>
            </a:r>
            <a:endParaRPr lang="en-US" sz="3600" dirty="0"/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46D8-B111-5EA2-0A3A-6CD89169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3200" dirty="0"/>
              <a:t>Unanimous</a:t>
            </a:r>
          </a:p>
          <a:p>
            <a:r>
              <a:rPr lang="en-US" sz="3200" dirty="0"/>
              <a:t>With three concurring opinions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85806-942C-6351-2E49-2FC792DB5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9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2E8C-2513-1866-D2A9-592B239D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CD6C-1F82-F0C2-991A-7902C835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“terms, conditions, or privileges”</a:t>
            </a:r>
          </a:p>
          <a:p>
            <a:r>
              <a:rPr lang="en-US" dirty="0"/>
              <a:t>Means harm, something that is disadvantageous</a:t>
            </a:r>
          </a:p>
          <a:p>
            <a:r>
              <a:rPr lang="en-US" dirty="0"/>
              <a:t>No significance or materiality required</a:t>
            </a:r>
          </a:p>
        </p:txBody>
      </p:sp>
    </p:spTree>
    <p:extLst>
      <p:ext uri="{BB962C8B-B14F-4D97-AF65-F5344CB8AC3E}">
        <p14:creationId xmlns:p14="http://schemas.microsoft.com/office/powerpoint/2010/main" val="66052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183B-5093-A140-930B-B4CB6E02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DC47-A56E-2747-8680-6C44B11AB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federal discrimination law</a:t>
            </a:r>
          </a:p>
          <a:p>
            <a:r>
              <a:rPr lang="en-US" dirty="0"/>
              <a:t>Time Machine</a:t>
            </a:r>
          </a:p>
          <a:p>
            <a:r>
              <a:rPr lang="en-US" dirty="0"/>
              <a:t>Three Big Changes</a:t>
            </a:r>
          </a:p>
        </p:txBody>
      </p:sp>
    </p:spTree>
    <p:extLst>
      <p:ext uri="{BB962C8B-B14F-4D97-AF65-F5344CB8AC3E}">
        <p14:creationId xmlns:p14="http://schemas.microsoft.com/office/powerpoint/2010/main" val="43089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9636-DBC2-6084-32FD-ADD9983B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6AEB4-EECD-BABC-C3C6-89FBC5BBC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counts because it relates to what, when and where the plaintiff worked.</a:t>
            </a:r>
          </a:p>
          <a:p>
            <a:r>
              <a:rPr lang="en-US" dirty="0"/>
              <a:t>However, “terms, conditions or privileges” is not confined to a narrow, economic sense.</a:t>
            </a:r>
          </a:p>
        </p:txBody>
      </p:sp>
    </p:spTree>
    <p:extLst>
      <p:ext uri="{BB962C8B-B14F-4D97-AF65-F5344CB8AC3E}">
        <p14:creationId xmlns:p14="http://schemas.microsoft.com/office/powerpoint/2010/main" val="128278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343D-8147-A4B7-0A93-F2EA3570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84650-3CEA-CC91-1490-7C25A7D3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Muldrow</a:t>
            </a:r>
            <a:r>
              <a:rPr lang="en-US" dirty="0"/>
              <a:t> changes what counts as discrimination.</a:t>
            </a:r>
          </a:p>
          <a:p>
            <a:r>
              <a:rPr lang="en-US" dirty="0"/>
              <a:t>And has the potential to reorganize the central structure of discrimination law.</a:t>
            </a:r>
          </a:p>
        </p:txBody>
      </p:sp>
    </p:spTree>
    <p:extLst>
      <p:ext uri="{BB962C8B-B14F-4D97-AF65-F5344CB8AC3E}">
        <p14:creationId xmlns:p14="http://schemas.microsoft.com/office/powerpoint/2010/main" val="76451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54F5-E245-B04E-B0D2-0B0F11D6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298E3-4AA2-6A9E-ABA3-31643D9D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changes the harm standard in every circuit.</a:t>
            </a:r>
          </a:p>
        </p:txBody>
      </p:sp>
    </p:spTree>
    <p:extLst>
      <p:ext uri="{BB962C8B-B14F-4D97-AF65-F5344CB8AC3E}">
        <p14:creationId xmlns:p14="http://schemas.microsoft.com/office/powerpoint/2010/main" val="410013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32E7-83DE-F617-2697-4489A694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E99A0-D085-70D1-59A5-F6A46C9D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 are challenging where to draw the line about what counts as discrimination and what does not count.</a:t>
            </a:r>
          </a:p>
        </p:txBody>
      </p:sp>
    </p:spTree>
    <p:extLst>
      <p:ext uri="{BB962C8B-B14F-4D97-AF65-F5344CB8AC3E}">
        <p14:creationId xmlns:p14="http://schemas.microsoft.com/office/powerpoint/2010/main" val="36784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94C0-0893-F22F-32BB-C5549A07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friend.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34DC-E615-C603-5CB2-BFF5878F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negative evaluation count on its own?</a:t>
            </a:r>
          </a:p>
          <a:p>
            <a:r>
              <a:rPr lang="en-US" dirty="0"/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98209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87D1-0389-7BCE-677B-C711086E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challenging where to draw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0B857-124F-F194-5324-2BEC5C7A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Negative evaluations</a:t>
            </a:r>
          </a:p>
          <a:p>
            <a:r>
              <a:rPr lang="en-US" dirty="0"/>
              <a:t>Performance improvement plans</a:t>
            </a:r>
          </a:p>
          <a:p>
            <a:r>
              <a:rPr lang="en-US" dirty="0"/>
              <a:t>Constructive criticism</a:t>
            </a:r>
          </a:p>
          <a:p>
            <a:r>
              <a:rPr lang="en-US" dirty="0"/>
              <a:t>Threats of demotion, firing</a:t>
            </a:r>
          </a:p>
          <a:p>
            <a:r>
              <a:rPr lang="en-US" dirty="0"/>
              <a:t>Moving offices</a:t>
            </a:r>
          </a:p>
          <a:p>
            <a:r>
              <a:rPr lang="en-US" dirty="0"/>
              <a:t>Taking away or adding responsibilities within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36660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EE4B-CCEF-25FC-C46B-D70E40E0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issue: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704F-8237-D158-9F4B-4D6C1489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severe or pervasive standard in harassment cases consistent with </a:t>
            </a:r>
            <a:r>
              <a:rPr lang="en-US" i="1" dirty="0"/>
              <a:t>Muldrow</a:t>
            </a:r>
            <a:r>
              <a:rPr lang="en-US" dirty="0"/>
              <a:t>? Or is it a materiality standard that is inconsistent with </a:t>
            </a:r>
            <a:r>
              <a:rPr lang="en-US" i="1" dirty="0"/>
              <a:t>Muldrow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3072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86DC-E696-F6EC-0109-CC45D203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1689-14BC-5713-4FBE-EE5E7233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Courts have been separating harassment from non-harassment disparate treatment since the late 1980s.</a:t>
            </a:r>
          </a:p>
          <a:p>
            <a:r>
              <a:rPr lang="en-US" dirty="0"/>
              <a:t>And have developed specific sub-doctrines related to each type of discrimination.</a:t>
            </a:r>
          </a:p>
          <a:p>
            <a:r>
              <a:rPr lang="en-US" dirty="0"/>
              <a:t>If the two are actually the same concept, this will be a major restructuring of discrimination law.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75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D268-8231-6C66-8D54-8F03FE20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F93D-BA9B-47D2-2E26-D3AB586A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Accommodation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145039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5558-17BB-414D-1EB3-C757F238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4FEB-53B1-2233-EAA7-B2B8F73C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Religious accommodation required very minimal accommodation.</a:t>
            </a:r>
          </a:p>
        </p:txBody>
      </p:sp>
    </p:spTree>
    <p:extLst>
      <p:ext uri="{BB962C8B-B14F-4D97-AF65-F5344CB8AC3E}">
        <p14:creationId xmlns:p14="http://schemas.microsoft.com/office/powerpoint/2010/main" val="8759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5D8C-155D-7745-A362-30DDED18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Title VII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A363C-7E40-5C4B-A5F1-2DB85C4B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23" y="2139484"/>
            <a:ext cx="3082625" cy="4096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B9C3C-6380-984D-AA5B-C732C46D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847" y="2112487"/>
            <a:ext cx="4701830" cy="26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8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DCD3-254B-767C-0052-06F52B16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D634-668A-04EE-7EE0-3025D9DC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VII did not require accommodation unless it was evidence of discriminatory intent.</a:t>
            </a:r>
          </a:p>
          <a:p>
            <a:r>
              <a:rPr lang="en-US" dirty="0"/>
              <a:t>Like, the employer accommodated everything except pregnancy.</a:t>
            </a:r>
          </a:p>
        </p:txBody>
      </p:sp>
    </p:spTree>
    <p:extLst>
      <p:ext uri="{BB962C8B-B14F-4D97-AF65-F5344CB8AC3E}">
        <p14:creationId xmlns:p14="http://schemas.microsoft.com/office/powerpoint/2010/main" val="260500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0567-D881-520E-4BE1-9C38AB23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2DC4-ED2A-12E8-B7C4-AF21E32C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has robust accommodation requirement.</a:t>
            </a:r>
          </a:p>
          <a:p>
            <a:r>
              <a:rPr lang="en-US" dirty="0"/>
              <a:t>Employer required to accommodate unless undue hardship.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0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9BBC-AFBE-15E5-F9D8-9244CE45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2000s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4E2C-75E9-67FB-E56D-FA7047B4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religious accommodation</a:t>
            </a:r>
          </a:p>
          <a:p>
            <a:r>
              <a:rPr lang="en-US" dirty="0"/>
              <a:t>Limited pregnancy accommodation</a:t>
            </a:r>
          </a:p>
          <a:p>
            <a:r>
              <a:rPr lang="en-US" dirty="0"/>
              <a:t>Robust disability accommodation</a:t>
            </a:r>
          </a:p>
        </p:txBody>
      </p:sp>
    </p:spTree>
    <p:extLst>
      <p:ext uri="{BB962C8B-B14F-4D97-AF65-F5344CB8AC3E}">
        <p14:creationId xmlns:p14="http://schemas.microsoft.com/office/powerpoint/2010/main" val="97419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CF5A-C8BD-2B3A-3C68-0EE91FE7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C3BD-12BB-13F5-99D9-7B0858F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Accommodation is more unified.</a:t>
            </a:r>
          </a:p>
          <a:p>
            <a:r>
              <a:rPr lang="en-US" i="1" dirty="0"/>
              <a:t>Groff v. DeJoy </a:t>
            </a:r>
            <a:r>
              <a:rPr lang="en-US" dirty="0"/>
              <a:t>(2023): robust religious accommodation</a:t>
            </a:r>
          </a:p>
          <a:p>
            <a:r>
              <a:rPr lang="en-US" dirty="0"/>
              <a:t>PWFA (effective 2023): robust pregnancy accommodation</a:t>
            </a:r>
          </a:p>
        </p:txBody>
      </p:sp>
    </p:spTree>
    <p:extLst>
      <p:ext uri="{BB962C8B-B14F-4D97-AF65-F5344CB8AC3E}">
        <p14:creationId xmlns:p14="http://schemas.microsoft.com/office/powerpoint/2010/main" val="3531333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0BF8-516B-A279-99B7-2D76ECE8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C2FD-79D8-9BFF-4AF4-2B38A687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unified across religion, pregnancy and disability</a:t>
            </a:r>
          </a:p>
          <a:p>
            <a:r>
              <a:rPr lang="en-US" dirty="0"/>
              <a:t>With only minor differences</a:t>
            </a:r>
          </a:p>
          <a:p>
            <a:r>
              <a:rPr lang="en-US" dirty="0"/>
              <a:t>Key idea is whether the needed accommodation is because of the protected trait and whether it constitutes an undue hardship</a:t>
            </a:r>
          </a:p>
        </p:txBody>
      </p:sp>
    </p:spTree>
    <p:extLst>
      <p:ext uri="{BB962C8B-B14F-4D97-AF65-F5344CB8AC3E}">
        <p14:creationId xmlns:p14="http://schemas.microsoft.com/office/powerpoint/2010/main" val="1684584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6EFE-7B8F-ABED-490A-CD642A94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/>
              <a:t>Ames v. Ohio Dept of Youth Servs. </a:t>
            </a:r>
            <a:r>
              <a:rPr lang="en-US" sz="4800" dirty="0"/>
              <a:t>(Feb. 2025)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4F4045-E5E8-AAE9-A7F2-6F2692822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808" y="625683"/>
            <a:ext cx="452796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9E01-B1EC-FCFA-F2CF-9297470D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750E-D597-97CE-AAF1-C936C647A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 facie case does not vary depending on whether the plaintiff is a member of a minority or majority group.</a:t>
            </a:r>
          </a:p>
          <a:p>
            <a:r>
              <a:rPr lang="en-US" dirty="0"/>
              <a:t>Resolved a circuit split in which some circuits had required an additional showing from majority plaintiffs.</a:t>
            </a:r>
          </a:p>
        </p:txBody>
      </p:sp>
    </p:spTree>
    <p:extLst>
      <p:ext uri="{BB962C8B-B14F-4D97-AF65-F5344CB8AC3E}">
        <p14:creationId xmlns:p14="http://schemas.microsoft.com/office/powerpoint/2010/main" val="3035187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DD10-E73F-F780-7A1A-51BEA740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447C3-9089-48BB-AE78-67567D28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Muldrow</a:t>
            </a:r>
            <a:r>
              <a:rPr lang="en-US" dirty="0"/>
              <a:t> = follow the text</a:t>
            </a:r>
          </a:p>
          <a:p>
            <a:r>
              <a:rPr lang="en-US" i="1" dirty="0"/>
              <a:t>Ames</a:t>
            </a:r>
            <a:r>
              <a:rPr lang="en-US" dirty="0"/>
              <a:t> = follow the text</a:t>
            </a:r>
          </a:p>
        </p:txBody>
      </p:sp>
    </p:spTree>
    <p:extLst>
      <p:ext uri="{BB962C8B-B14F-4D97-AF65-F5344CB8AC3E}">
        <p14:creationId xmlns:p14="http://schemas.microsoft.com/office/powerpoint/2010/main" val="3903308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DE95C-AE3C-C609-DF2E-EB33572336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33" r="5393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1FEF69-4DD9-D28D-1312-EBC3785648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71" r="5575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D66D98-B6D7-978B-8F44-106AF3EC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681038"/>
            <a:ext cx="2804504" cy="4498622"/>
          </a:xfrm>
        </p:spPr>
        <p:txBody>
          <a:bodyPr anchor="ctr">
            <a:noAutofit/>
          </a:bodyPr>
          <a:lstStyle/>
          <a:p>
            <a:br>
              <a:rPr lang="en-US" sz="2800" dirty="0"/>
            </a:br>
            <a:r>
              <a:rPr lang="en-US" sz="2800" dirty="0"/>
              <a:t>Is </a:t>
            </a:r>
            <a:r>
              <a:rPr lang="en-US" sz="2800" i="1" dirty="0"/>
              <a:t>McDonnell Douglas</a:t>
            </a:r>
            <a:r>
              <a:rPr lang="en-US" sz="2800" dirty="0"/>
              <a:t> consistent with the text of Title VII?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Or with Rule 56?</a:t>
            </a:r>
          </a:p>
        </p:txBody>
      </p:sp>
    </p:spTree>
    <p:extLst>
      <p:ext uri="{BB962C8B-B14F-4D97-AF65-F5344CB8AC3E}">
        <p14:creationId xmlns:p14="http://schemas.microsoft.com/office/powerpoint/2010/main" val="2034656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04F8-32AB-B66F-E995-4C2392C0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last five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DFBB-3954-8632-5DF4-C51D5BDC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distinction between harassment and non-harassment disparate treatment is diminishing (and may disappear).</a:t>
            </a:r>
          </a:p>
          <a:p>
            <a:r>
              <a:rPr lang="en-US" dirty="0"/>
              <a:t>Accommodation is a more coherent, unified concept across religion, pregnancy and disability.</a:t>
            </a:r>
          </a:p>
          <a:p>
            <a:r>
              <a:rPr lang="en-US" dirty="0"/>
              <a:t>There are serious challenges to the </a:t>
            </a:r>
            <a:r>
              <a:rPr lang="en-US" i="1" dirty="0"/>
              <a:t>McDonnell Douglas</a:t>
            </a:r>
            <a:r>
              <a:rPr lang="en-US" dirty="0"/>
              <a:t> test and all non-textual aspects of the field.</a:t>
            </a:r>
          </a:p>
        </p:txBody>
      </p:sp>
    </p:spTree>
    <p:extLst>
      <p:ext uri="{BB962C8B-B14F-4D97-AF65-F5344CB8AC3E}">
        <p14:creationId xmlns:p14="http://schemas.microsoft.com/office/powerpoint/2010/main" val="42560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68C3-BA38-5D49-8CD8-BEE0BE0C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VII: Two main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F2AB-C64D-8E49-8584-DCD4A53C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(1)  to fail or refuse to hire or to discharge any individual, or otherwise </a:t>
            </a:r>
            <a:r>
              <a:rPr lang="en-US" b="1" u="sng" dirty="0"/>
              <a:t>to discriminate</a:t>
            </a:r>
            <a:r>
              <a:rPr lang="en-US" b="1" dirty="0"/>
              <a:t> </a:t>
            </a:r>
            <a:r>
              <a:rPr lang="en-US" dirty="0"/>
              <a:t>against any individual with respect to his compensation, terms, conditions, or privileges of employment, </a:t>
            </a:r>
            <a:r>
              <a:rPr lang="en-US" b="1" u="sng" dirty="0"/>
              <a:t>because of</a:t>
            </a:r>
            <a:r>
              <a:rPr lang="en-US" b="1" dirty="0"/>
              <a:t> </a:t>
            </a:r>
            <a:r>
              <a:rPr lang="en-US" dirty="0"/>
              <a:t>such individual’s race, color, religion, sex, or national origin </a:t>
            </a:r>
          </a:p>
        </p:txBody>
      </p:sp>
    </p:spTree>
    <p:extLst>
      <p:ext uri="{BB962C8B-B14F-4D97-AF65-F5344CB8AC3E}">
        <p14:creationId xmlns:p14="http://schemas.microsoft.com/office/powerpoint/2010/main" val="1153535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3006-2FE8-C343-8E63-74148522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E6DF-3882-DB4B-B50B-18B880FF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hope you have questions!</a:t>
            </a:r>
          </a:p>
          <a:p>
            <a:r>
              <a:rPr lang="en-US" dirty="0"/>
              <a:t>If you want to read more on the </a:t>
            </a:r>
            <a:r>
              <a:rPr lang="en-US" i="1" dirty="0"/>
              <a:t>Muldrow</a:t>
            </a:r>
            <a:r>
              <a:rPr lang="en-US" dirty="0"/>
              <a:t> issues, https://</a:t>
            </a:r>
            <a:r>
              <a:rPr lang="en-US" dirty="0" err="1"/>
              <a:t>wustllawreview.org</a:t>
            </a:r>
            <a:r>
              <a:rPr lang="en-US" dirty="0"/>
              <a:t>/2025/09/03/when-is-discrimination-harmful/</a:t>
            </a:r>
          </a:p>
        </p:txBody>
      </p:sp>
    </p:spTree>
    <p:extLst>
      <p:ext uri="{BB962C8B-B14F-4D97-AF65-F5344CB8AC3E}">
        <p14:creationId xmlns:p14="http://schemas.microsoft.com/office/powerpoint/2010/main" val="164617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B0A9-9D6D-654C-BBBB-BFAE6075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E79-8E83-C74C-A0C9-48EBB644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(2) </a:t>
            </a:r>
            <a:r>
              <a:rPr lang="en-US" b="1" u="sng" dirty="0"/>
              <a:t>to limit</a:t>
            </a:r>
            <a:r>
              <a:rPr lang="en-US" dirty="0"/>
              <a:t>, segregate, or classify his employees or applicants for employment </a:t>
            </a:r>
            <a:r>
              <a:rPr lang="en-US" b="1" u="sng" dirty="0"/>
              <a:t>in any way</a:t>
            </a:r>
            <a:r>
              <a:rPr lang="en-US" b="1" dirty="0"/>
              <a:t> </a:t>
            </a:r>
            <a:r>
              <a:rPr lang="en-US" dirty="0"/>
              <a:t>which would </a:t>
            </a:r>
            <a:r>
              <a:rPr lang="en-US" b="1" u="sng" dirty="0"/>
              <a:t>deprive or tend to deprive any individual of employment opportunities</a:t>
            </a:r>
            <a:r>
              <a:rPr lang="en-US" b="1" dirty="0"/>
              <a:t> </a:t>
            </a:r>
            <a:r>
              <a:rPr lang="en-US" dirty="0"/>
              <a:t>or otherwise adversely affect his status as an employee, because of such individual’s race, color, religion, sex, or national origin </a:t>
            </a:r>
          </a:p>
        </p:txBody>
      </p:sp>
    </p:spTree>
    <p:extLst>
      <p:ext uri="{BB962C8B-B14F-4D97-AF65-F5344CB8AC3E}">
        <p14:creationId xmlns:p14="http://schemas.microsoft.com/office/powerpoint/2010/main" val="79510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F55E-16E6-994A-BE94-AA27C7A7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Age Discrimination in Employment Act (ADEA)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A3089-A279-F44B-9C2A-F9D31D3DB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6187" y="625684"/>
            <a:ext cx="410517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4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3F33-B057-3A4B-891C-15680D39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Americans with Disabilities 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64F92F-37D0-D64F-BBF7-65C90747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4" r="6822" b="2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447203-999F-453A-9781-33EE6E14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5E607-0972-9540-9C53-2B0C1E14BD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8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44A5-FF93-0940-BEFF-DC2D3EBA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1981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8299-E98A-974F-9AD7-22432074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Prohibits race discrimination in employment and other areas</a:t>
            </a:r>
          </a:p>
          <a:p>
            <a:r>
              <a:rPr lang="en-US" dirty="0"/>
              <a:t>Passed over the veto of President Andrew Johnson</a:t>
            </a:r>
          </a:p>
        </p:txBody>
      </p:sp>
    </p:spTree>
    <p:extLst>
      <p:ext uri="{BB962C8B-B14F-4D97-AF65-F5344CB8AC3E}">
        <p14:creationId xmlns:p14="http://schemas.microsoft.com/office/powerpoint/2010/main" val="424359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69DD3-5DFC-05C7-7803-82A638EF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Pregnant Workers Fairness 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EF8C7-63E7-FC58-FC14-3708FFA4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Bipartisan support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E09F9-1ED0-DD1C-667A-127C1B4E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23" y="625684"/>
            <a:ext cx="4364302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727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967</Words>
  <Application>Microsoft Macintosh PowerPoint</Application>
  <PresentationFormat>Widescreen</PresentationFormat>
  <Paragraphs>139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Avenir Next LT Pro</vt:lpstr>
      <vt:lpstr>Calibri</vt:lpstr>
      <vt:lpstr>Times New Roman</vt:lpstr>
      <vt:lpstr>AccentBoxVTI</vt:lpstr>
      <vt:lpstr>The Future of Discrimination Law</vt:lpstr>
      <vt:lpstr>PowerPoint Presentation</vt:lpstr>
      <vt:lpstr>Title VII</vt:lpstr>
      <vt:lpstr>Title VII: Two main provisions</vt:lpstr>
      <vt:lpstr>PowerPoint Presentation</vt:lpstr>
      <vt:lpstr>Age Discrimination in Employment Act (ADEA)</vt:lpstr>
      <vt:lpstr>Americans with Disabilities Act</vt:lpstr>
      <vt:lpstr>Section 1981</vt:lpstr>
      <vt:lpstr>Pregnant Workers Fairness Act</vt:lpstr>
      <vt:lpstr>Find a friend.</vt:lpstr>
      <vt:lpstr>Title VII</vt:lpstr>
      <vt:lpstr>Did the employer?</vt:lpstr>
      <vt:lpstr>Time machine</vt:lpstr>
      <vt:lpstr>Frameworks</vt:lpstr>
      <vt:lpstr>McDonnell Douglas</vt:lpstr>
      <vt:lpstr>Three-part, burden-shifting test</vt:lpstr>
      <vt:lpstr>Prima facie case</vt:lpstr>
      <vt:lpstr>Muldrow v. St. Louis,  601 U.S. 346 (Apr. 17, 2024). </vt:lpstr>
      <vt:lpstr>PowerPoint Presentation</vt:lpstr>
      <vt:lpstr>PowerPoint Presentation</vt:lpstr>
      <vt:lpstr>The Future</vt:lpstr>
      <vt:lpstr>PowerPoint Presentation</vt:lpstr>
      <vt:lpstr>PowerPoint Presentation</vt:lpstr>
      <vt:lpstr>Find a friend.</vt:lpstr>
      <vt:lpstr>Workers challenging where to draw line</vt:lpstr>
      <vt:lpstr>Bigger issue: Harassment</vt:lpstr>
      <vt:lpstr>PowerPoint Presentation</vt:lpstr>
      <vt:lpstr>Second Change</vt:lpstr>
      <vt:lpstr>History</vt:lpstr>
      <vt:lpstr>Pregnancy</vt:lpstr>
      <vt:lpstr>Disability</vt:lpstr>
      <vt:lpstr>Early 2000s</vt:lpstr>
      <vt:lpstr>Now</vt:lpstr>
      <vt:lpstr>Accommodation</vt:lpstr>
      <vt:lpstr>Ames v. Ohio Dept of Youth Servs. (Feb. 2025)</vt:lpstr>
      <vt:lpstr>Ames</vt:lpstr>
      <vt:lpstr>A trend</vt:lpstr>
      <vt:lpstr> Is McDonnell Douglas consistent with the text of Title VII?  Or with Rule 56?</vt:lpstr>
      <vt:lpstr>In the last five years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Three Tricky Problems in Discrimination Cases</dc:title>
  <dc:creator>Sperino, Sandra (sperinsa)</dc:creator>
  <cp:lastModifiedBy>S Sperino</cp:lastModifiedBy>
  <cp:revision>40</cp:revision>
  <dcterms:created xsi:type="dcterms:W3CDTF">2020-01-30T17:02:48Z</dcterms:created>
  <dcterms:modified xsi:type="dcterms:W3CDTF">2026-06-18T15:22:27Z</dcterms:modified>
</cp:coreProperties>
</file>