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56"/>
  </p:notesMasterIdLst>
  <p:handoutMasterIdLst>
    <p:handoutMasterId r:id="rId57"/>
  </p:handoutMasterIdLst>
  <p:sldIdLst>
    <p:sldId id="267" r:id="rId5"/>
    <p:sldId id="315" r:id="rId6"/>
    <p:sldId id="316" r:id="rId7"/>
    <p:sldId id="302" r:id="rId8"/>
    <p:sldId id="301" r:id="rId9"/>
    <p:sldId id="303" r:id="rId10"/>
    <p:sldId id="304" r:id="rId11"/>
    <p:sldId id="327" r:id="rId12"/>
    <p:sldId id="326" r:id="rId13"/>
    <p:sldId id="328" r:id="rId14"/>
    <p:sldId id="329" r:id="rId15"/>
    <p:sldId id="330" r:id="rId16"/>
    <p:sldId id="331" r:id="rId17"/>
    <p:sldId id="332" r:id="rId18"/>
    <p:sldId id="318" r:id="rId19"/>
    <p:sldId id="333" r:id="rId20"/>
    <p:sldId id="334" r:id="rId21"/>
    <p:sldId id="335" r:id="rId22"/>
    <p:sldId id="349" r:id="rId23"/>
    <p:sldId id="317" r:id="rId24"/>
    <p:sldId id="310" r:id="rId25"/>
    <p:sldId id="311" r:id="rId26"/>
    <p:sldId id="312" r:id="rId27"/>
    <p:sldId id="319" r:id="rId28"/>
    <p:sldId id="321" r:id="rId29"/>
    <p:sldId id="337" r:id="rId30"/>
    <p:sldId id="338" r:id="rId31"/>
    <p:sldId id="320" r:id="rId32"/>
    <p:sldId id="339" r:id="rId33"/>
    <p:sldId id="340" r:id="rId34"/>
    <p:sldId id="322" r:id="rId35"/>
    <p:sldId id="342" r:id="rId36"/>
    <p:sldId id="343" r:id="rId37"/>
    <p:sldId id="350" r:id="rId38"/>
    <p:sldId id="345" r:id="rId39"/>
    <p:sldId id="323" r:id="rId40"/>
    <p:sldId id="341" r:id="rId41"/>
    <p:sldId id="324" r:id="rId42"/>
    <p:sldId id="346" r:id="rId43"/>
    <p:sldId id="347" r:id="rId44"/>
    <p:sldId id="348" r:id="rId45"/>
    <p:sldId id="325" r:id="rId46"/>
    <p:sldId id="284" r:id="rId47"/>
    <p:sldId id="299" r:id="rId48"/>
    <p:sldId id="289" r:id="rId49"/>
    <p:sldId id="290" r:id="rId50"/>
    <p:sldId id="294" r:id="rId51"/>
    <p:sldId id="285" r:id="rId52"/>
    <p:sldId id="313" r:id="rId53"/>
    <p:sldId id="298" r:id="rId54"/>
    <p:sldId id="305" r:id="rId55"/>
  </p:sldIdLst>
  <p:sldSz cx="12188825"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94599" autoAdjust="0"/>
  </p:normalViewPr>
  <p:slideViewPr>
    <p:cSldViewPr>
      <p:cViewPr varScale="1">
        <p:scale>
          <a:sx n="101" d="100"/>
          <a:sy n="101" d="100"/>
        </p:scale>
        <p:origin x="126" y="306"/>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3" d="100"/>
          <a:sy n="63" d="100"/>
        </p:scale>
        <p:origin x="2838" y="108"/>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30E6E22E-288A-414B-A8DE-E4DBD03D5FC0}" type="datetimeFigureOut">
              <a:rPr lang="en-US"/>
              <a:t>1/16/2020</a:t>
            </a:fld>
            <a:endParaRPr/>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01114579-D02A-4B51-B5DF-8EC449F77AC7}" type="slidenum">
              <a:r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39A9AE7E-E0F9-4C51-AD9A-F4C3A6E23BBF}" type="datetimeFigureOut">
              <a:rPr lang="en-US"/>
              <a:t>1/16/2020</a:t>
            </a:fld>
            <a:endParaRPr/>
          </a:p>
        </p:txBody>
      </p:sp>
      <p:sp>
        <p:nvSpPr>
          <p:cNvPr id="4" name="Slide Image Placeholder 3"/>
          <p:cNvSpPr>
            <a:spLocks noGrp="1" noRot="1" noChangeAspect="1"/>
          </p:cNvSpPr>
          <p:nvPr>
            <p:ph type="sldImg" idx="2"/>
          </p:nvPr>
        </p:nvSpPr>
        <p:spPr>
          <a:xfrm>
            <a:off x="423863" y="704850"/>
            <a:ext cx="6254750" cy="3519488"/>
          </a:xfrm>
          <a:prstGeom prst="rect">
            <a:avLst/>
          </a:prstGeom>
          <a:noFill/>
          <a:ln w="12700">
            <a:solidFill>
              <a:prstClr val="black"/>
            </a:solidFill>
          </a:ln>
        </p:spPr>
        <p:txBody>
          <a:bodyPr vert="horz" lIns="94229" tIns="47114" rIns="94229" bIns="47114" rtlCol="0" anchor="ctr"/>
          <a:lstStyle/>
          <a:p>
            <a:endParaRPr/>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C6074690-7256-4BB9-AC0F-97AEAE8CDEC2}" type="slidenum">
              <a:r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6792" y="1905003"/>
            <a:ext cx="9435241" cy="1625599"/>
          </a:xfrm>
        </p:spPr>
        <p:txBody>
          <a:bodyPr>
            <a:normAutofit/>
          </a:bodyPr>
          <a:lstStyle>
            <a:lvl1pPr algn="ctr">
              <a:lnSpc>
                <a:spcPct val="90000"/>
              </a:lnSpc>
              <a:defRPr sz="4800">
                <a:solidFill>
                  <a:schemeClr val="tx2"/>
                </a:solidFill>
              </a:defRPr>
            </a:lvl1pPr>
          </a:lstStyle>
          <a:p>
            <a:r>
              <a:rPr lang="en-US"/>
              <a:t>Click to edit Master title style</a:t>
            </a:r>
            <a:endParaRPr/>
          </a:p>
        </p:txBody>
      </p:sp>
      <p:sp>
        <p:nvSpPr>
          <p:cNvPr id="3" name="Subtitle 2"/>
          <p:cNvSpPr>
            <a:spLocks noGrp="1"/>
          </p:cNvSpPr>
          <p:nvPr>
            <p:ph type="subTitle" idx="1"/>
          </p:nvPr>
        </p:nvSpPr>
        <p:spPr>
          <a:xfrm>
            <a:off x="1382103" y="3657123"/>
            <a:ext cx="9429931" cy="991077"/>
          </a:xfrm>
        </p:spPr>
        <p:txBody>
          <a:bodyPr>
            <a:normAutofit/>
          </a:bodyPr>
          <a:lstStyle>
            <a:lvl1pPr marL="0" indent="0" algn="ctr">
              <a:spcBef>
                <a:spcPts val="0"/>
              </a:spcBef>
              <a:buNone/>
              <a:defRPr sz="2000" cap="all"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4" name="Date Placeholder 3"/>
          <p:cNvSpPr>
            <a:spLocks noGrp="1"/>
          </p:cNvSpPr>
          <p:nvPr>
            <p:ph type="dt" sz="half" idx="10"/>
          </p:nvPr>
        </p:nvSpPr>
        <p:spPr/>
        <p:txBody>
          <a:bodyPr/>
          <a:lstStyle>
            <a:lvl1pPr>
              <a:defRPr>
                <a:solidFill>
                  <a:schemeClr val="tx2"/>
                </a:solidFill>
              </a:defRPr>
            </a:lvl1pPr>
          </a:lstStyle>
          <a:p>
            <a:fld id="{8E36636D-D922-432D-A958-524484B5923D}" type="datetimeFigureOut">
              <a:rPr lang="en-US"/>
              <a:pPr/>
              <a:t>1/16/2020</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F28FB93-0A08-4E7D-8E63-9EFA29F1E093}" type="slidenum">
              <a:rPr/>
              <a:pPr/>
              <a:t>‹#›</a:t>
            </a:fld>
            <a:endParaRPr/>
          </a:p>
        </p:txBody>
      </p:sp>
      <p:grpSp>
        <p:nvGrpSpPr>
          <p:cNvPr id="7" name="Group 6"/>
          <p:cNvGrpSpPr/>
          <p:nvPr/>
        </p:nvGrpSpPr>
        <p:grpSpPr>
          <a:xfrm>
            <a:off x="1218882" y="1600200"/>
            <a:ext cx="9739746" cy="73152"/>
            <a:chOff x="914400" y="1200150"/>
            <a:chExt cx="7306712" cy="54864"/>
          </a:xfrm>
        </p:grpSpPr>
        <p:sp>
          <p:nvSpPr>
            <p:cNvPr id="8" name="Oval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0" name="Group 9"/>
            <p:cNvGrpSpPr/>
            <p:nvPr/>
          </p:nvGrpSpPr>
          <p:grpSpPr>
            <a:xfrm>
              <a:off x="1036847" y="1207626"/>
              <a:ext cx="7074290" cy="38998"/>
              <a:chOff x="2141408" y="1752956"/>
              <a:chExt cx="7315200" cy="38998"/>
            </a:xfrm>
            <a:solidFill>
              <a:schemeClr val="tx2"/>
            </a:solidFill>
          </p:grpSpPr>
          <p:cxnSp>
            <p:nvCxnSpPr>
              <p:cNvPr id="11" name="Straight Connector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1218882" y="4851400"/>
            <a:ext cx="9739746" cy="73152"/>
            <a:chOff x="914400" y="3638550"/>
            <a:chExt cx="7306712" cy="54864"/>
          </a:xfrm>
        </p:grpSpPr>
        <p:sp>
          <p:nvSpPr>
            <p:cNvPr id="14" name="Oval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6" name="Group 15"/>
            <p:cNvGrpSpPr/>
            <p:nvPr/>
          </p:nvGrpSpPr>
          <p:grpSpPr>
            <a:xfrm>
              <a:off x="1036847" y="3646026"/>
              <a:ext cx="7074290" cy="38998"/>
              <a:chOff x="2141408" y="1752956"/>
              <a:chExt cx="7315200" cy="38998"/>
            </a:xfrm>
            <a:solidFill>
              <a:schemeClr val="tx2"/>
            </a:solidFill>
          </p:grpSpPr>
          <p:cxnSp>
            <p:nvCxnSpPr>
              <p:cNvPr id="17" name="Straight Connector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1/16/2020</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34563" y="434975"/>
            <a:ext cx="1168400" cy="566102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434975"/>
            <a:ext cx="8413750" cy="566102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1/16/2020</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1/16/2020</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030" y="990599"/>
            <a:ext cx="9344765" cy="2235203"/>
          </a:xfrm>
        </p:spPr>
        <p:txBody>
          <a:bodyPr anchor="b">
            <a:normAutofit/>
          </a:bodyPr>
          <a:lstStyle>
            <a:lvl1pPr algn="ctr">
              <a:lnSpc>
                <a:spcPct val="9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422030" y="3733800"/>
            <a:ext cx="9344765" cy="12192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1/16/2020</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grpSp>
        <p:nvGrpSpPr>
          <p:cNvPr id="13" name="Group 12"/>
          <p:cNvGrpSpPr/>
          <p:nvPr/>
        </p:nvGrpSpPr>
        <p:grpSpPr>
          <a:xfrm>
            <a:off x="3273781" y="3475736"/>
            <a:ext cx="5641265" cy="54864"/>
            <a:chOff x="2455975" y="2588441"/>
            <a:chExt cx="4232051" cy="41148"/>
          </a:xfrm>
        </p:grpSpPr>
        <p:sp>
          <p:nvSpPr>
            <p:cNvPr id="14" name="Oval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sp>
          <p:nvSpPr>
            <p:cNvPr id="15" name="Oval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grpSp>
          <p:nvGrpSpPr>
            <p:cNvPr id="16" name="Group 15"/>
            <p:cNvGrpSpPr/>
            <p:nvPr/>
          </p:nvGrpSpPr>
          <p:grpSpPr>
            <a:xfrm>
              <a:off x="2563229" y="2594391"/>
              <a:ext cx="4023360" cy="29249"/>
              <a:chOff x="2550323" y="3458731"/>
              <a:chExt cx="4023360" cy="38998"/>
            </a:xfrm>
          </p:grpSpPr>
          <p:cxnSp>
            <p:nvCxnSpPr>
              <p:cNvPr id="17" name="Straight Connector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Straight Connector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18883"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95986"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baseline="0"/>
            </a:lvl8pPr>
            <a:lvl9pPr>
              <a:defRPr sz="18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1/16/2020</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22945"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8883"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00049"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5986"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8E36636D-D922-432D-A958-524484B5923D}" type="datetimeFigureOut">
              <a:rPr lang="en-US"/>
              <a:pPr/>
              <a:t>1/16/2020</a:t>
            </a:fld>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8E36636D-D922-432D-A958-524484B5923D}" type="datetimeFigureOut">
              <a:rPr lang="en-US"/>
              <a:pPr/>
              <a:t>1/16/2020</a:t>
            </a:fld>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8E36636D-D922-432D-A958-524484B5923D}" type="datetimeFigureOut">
              <a:rPr lang="en-US"/>
              <a:pPr/>
              <a:t>1/16/2020</a:t>
            </a:fld>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1/16/2020</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a:t>Click to edit Master title style</a:t>
            </a:r>
            <a:endParaRP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1/16/2020</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sz="2400"/>
          </a:p>
        </p:txBody>
      </p:sp>
      <p:sp>
        <p:nvSpPr>
          <p:cNvPr id="8" name="Rounded Rectangle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a:defRPr sz="1100">
                <a:solidFill>
                  <a:schemeClr val="tx1"/>
                </a:solidFill>
              </a:defRPr>
            </a:lvl1pPr>
          </a:lstStyle>
          <a:p>
            <a:endParaRPr/>
          </a:p>
        </p:txBody>
      </p:sp>
      <p:sp>
        <p:nvSpPr>
          <p:cNvPr id="4" name="Date Placeholder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a:defRPr sz="1100">
                <a:solidFill>
                  <a:schemeClr val="tx1"/>
                </a:solidFill>
              </a:defRPr>
            </a:lvl1pPr>
          </a:lstStyle>
          <a:p>
            <a:fld id="{8E36636D-D922-432D-A958-524484B5923D}" type="datetimeFigureOut">
              <a:rPr lang="en-US"/>
              <a:pPr/>
              <a:t>1/16/2020</a:t>
            </a:fld>
            <a:endParaRPr/>
          </a:p>
        </p:txBody>
      </p:sp>
      <p:sp>
        <p:nvSpPr>
          <p:cNvPr id="6" name="Slide Number Placeholder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r">
              <a:defRPr sz="1100">
                <a:solidFill>
                  <a:schemeClr val="tx1"/>
                </a:solidFill>
              </a:defRPr>
            </a:lvl1pPr>
          </a:lstStyle>
          <a:p>
            <a:fld id="{DF28FB93-0A08-4E7D-8E63-9EFA29F1E093}" type="slidenum">
              <a:rPr/>
              <a:pPr/>
              <a:t>‹#›</a:t>
            </a:fld>
            <a:endParaRPr/>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cdn.ca9.uscourts.gov/datastore/misconduct/12-90027.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americanbar.org/groups/criminal_justice/voir_dire/"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Truth, Belief and Fairness</a:t>
            </a:r>
          </a:p>
        </p:txBody>
      </p:sp>
      <p:sp>
        <p:nvSpPr>
          <p:cNvPr id="3" name="Subtitle 2"/>
          <p:cNvSpPr>
            <a:spLocks noGrp="1"/>
          </p:cNvSpPr>
          <p:nvPr>
            <p:ph type="subTitle" idx="1"/>
          </p:nvPr>
        </p:nvSpPr>
        <p:spPr/>
        <p:txBody>
          <a:bodyPr>
            <a:normAutofit fontScale="55000" lnSpcReduction="20000"/>
          </a:bodyPr>
          <a:lstStyle/>
          <a:p>
            <a:r>
              <a:rPr lang="en-US" sz="3200" dirty="0"/>
              <a:t>Lawyer as  citizen with a special responsibility for the quality of justice</a:t>
            </a:r>
          </a:p>
          <a:p>
            <a:endParaRPr lang="en-US" dirty="0"/>
          </a:p>
          <a:p>
            <a:endParaRPr lang="en-US" dirty="0"/>
          </a:p>
          <a:p>
            <a:r>
              <a:rPr lang="en-US" dirty="0"/>
              <a:t>Chuck Henson</a:t>
            </a:r>
          </a:p>
          <a:p>
            <a:r>
              <a:rPr lang="en-US" dirty="0"/>
              <a:t>Trial Practice Professor of Law</a:t>
            </a:r>
          </a:p>
          <a:p>
            <a:r>
              <a:rPr lang="en-US" dirty="0"/>
              <a:t>University of Missouri School of Law</a:t>
            </a:r>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D5C6-9431-4DA2-96C3-3C9A36AA1965}"/>
              </a:ext>
            </a:extLst>
          </p:cNvPr>
          <p:cNvSpPr>
            <a:spLocks noGrp="1"/>
          </p:cNvSpPr>
          <p:nvPr>
            <p:ph type="title"/>
          </p:nvPr>
        </p:nvSpPr>
        <p:spPr/>
        <p:txBody>
          <a:bodyPr/>
          <a:lstStyle/>
          <a:p>
            <a:r>
              <a:rPr lang="en-US" dirty="0"/>
              <a:t>“A Lawyer,</a:t>
            </a:r>
          </a:p>
        </p:txBody>
      </p:sp>
      <p:sp>
        <p:nvSpPr>
          <p:cNvPr id="3" name="Content Placeholder 2">
            <a:extLst>
              <a:ext uri="{FF2B5EF4-FFF2-40B4-BE49-F238E27FC236}">
                <a16:creationId xmlns:a16="http://schemas.microsoft.com/office/drawing/2014/main" id="{36E65544-2FB7-4256-9228-6CDD516F7783}"/>
              </a:ext>
            </a:extLst>
          </p:cNvPr>
          <p:cNvSpPr>
            <a:spLocks noGrp="1"/>
          </p:cNvSpPr>
          <p:nvPr>
            <p:ph idx="1"/>
          </p:nvPr>
        </p:nvSpPr>
        <p:spPr/>
        <p:txBody>
          <a:bodyPr/>
          <a:lstStyle/>
          <a:p>
            <a:r>
              <a:rPr lang="en-US" dirty="0"/>
              <a:t>As a member of the legal profession, is . . . A public citizen having special responsibility for the quality of justice.” M.R.P.C. Preamble [1].</a:t>
            </a:r>
          </a:p>
        </p:txBody>
      </p:sp>
    </p:spTree>
    <p:extLst>
      <p:ext uri="{BB962C8B-B14F-4D97-AF65-F5344CB8AC3E}">
        <p14:creationId xmlns:p14="http://schemas.microsoft.com/office/powerpoint/2010/main" val="23983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03C0B-ADE8-44A7-BA09-6B3397CD8826}"/>
              </a:ext>
            </a:extLst>
          </p:cNvPr>
          <p:cNvSpPr>
            <a:spLocks noGrp="1"/>
          </p:cNvSpPr>
          <p:nvPr>
            <p:ph type="title"/>
          </p:nvPr>
        </p:nvSpPr>
        <p:spPr/>
        <p:txBody>
          <a:bodyPr/>
          <a:lstStyle/>
          <a:p>
            <a:r>
              <a:rPr lang="en-US" dirty="0"/>
              <a:t>“A prosecutor</a:t>
            </a:r>
          </a:p>
        </p:txBody>
      </p:sp>
      <p:sp>
        <p:nvSpPr>
          <p:cNvPr id="3" name="Content Placeholder 2">
            <a:extLst>
              <a:ext uri="{FF2B5EF4-FFF2-40B4-BE49-F238E27FC236}">
                <a16:creationId xmlns:a16="http://schemas.microsoft.com/office/drawing/2014/main" id="{2A5A596D-7CF5-46B4-B11E-AE28598C20EE}"/>
              </a:ext>
            </a:extLst>
          </p:cNvPr>
          <p:cNvSpPr>
            <a:spLocks noGrp="1"/>
          </p:cNvSpPr>
          <p:nvPr>
            <p:ph idx="1"/>
          </p:nvPr>
        </p:nvSpPr>
        <p:spPr/>
        <p:txBody>
          <a:bodyPr>
            <a:normAutofit/>
          </a:bodyPr>
          <a:lstStyle/>
          <a:p>
            <a:r>
              <a:rPr lang="en-US" dirty="0"/>
              <a:t>Has the responsibility of a minister of justice and not simply that of an advocate.” M.R.P.C. 4-3.8 Comment [1].</a:t>
            </a:r>
          </a:p>
          <a:p>
            <a:r>
              <a:rPr lang="en-US" dirty="0"/>
              <a:t>“is the only one in a criminal action who is responsible for the presentation of the truth. Justice is not complete without the truth always being the primary goal in all criminal proceedings. A prosecutor is not a mere advocate and unlike other lawyers, a prosecutor does not represent individuals or entities, but society as a whole.”  NDAA National Prosecution Standards 3</a:t>
            </a:r>
            <a:r>
              <a:rPr lang="en-US" baseline="30000" dirty="0"/>
              <a:t>rd</a:t>
            </a:r>
            <a:r>
              <a:rPr lang="en-US" dirty="0"/>
              <a:t> Ed. Part 1 Sec. 1 Commentary.</a:t>
            </a:r>
          </a:p>
        </p:txBody>
      </p:sp>
    </p:spTree>
    <p:extLst>
      <p:ext uri="{BB962C8B-B14F-4D97-AF65-F5344CB8AC3E}">
        <p14:creationId xmlns:p14="http://schemas.microsoft.com/office/powerpoint/2010/main" val="181179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7ED6-F8D0-4ADD-950E-A3FE560CB97F}"/>
              </a:ext>
            </a:extLst>
          </p:cNvPr>
          <p:cNvSpPr>
            <a:spLocks noGrp="1"/>
          </p:cNvSpPr>
          <p:nvPr>
            <p:ph type="title"/>
          </p:nvPr>
        </p:nvSpPr>
        <p:spPr/>
        <p:txBody>
          <a:bodyPr/>
          <a:lstStyle/>
          <a:p>
            <a:r>
              <a:rPr lang="en-US" dirty="0"/>
              <a:t>M.R.C.P. 4-8.4 Misconduct</a:t>
            </a:r>
          </a:p>
        </p:txBody>
      </p:sp>
      <p:sp>
        <p:nvSpPr>
          <p:cNvPr id="3" name="Content Placeholder 2">
            <a:extLst>
              <a:ext uri="{FF2B5EF4-FFF2-40B4-BE49-F238E27FC236}">
                <a16:creationId xmlns:a16="http://schemas.microsoft.com/office/drawing/2014/main" id="{1C494976-A08D-490F-AFEB-EBBC14D3DB69}"/>
              </a:ext>
            </a:extLst>
          </p:cNvPr>
          <p:cNvSpPr>
            <a:spLocks noGrp="1"/>
          </p:cNvSpPr>
          <p:nvPr>
            <p:ph idx="1"/>
          </p:nvPr>
        </p:nvSpPr>
        <p:spPr/>
        <p:txBody>
          <a:bodyPr/>
          <a:lstStyle/>
          <a:p>
            <a:r>
              <a:rPr lang="en-US" dirty="0"/>
              <a:t>It is professional misconduct for a lawyer to:</a:t>
            </a:r>
          </a:p>
          <a:p>
            <a:r>
              <a:rPr lang="en-US" dirty="0"/>
              <a:t>(d) engage in conduct that is prejudicial to the administration of justice.</a:t>
            </a:r>
          </a:p>
          <a:p>
            <a:r>
              <a:rPr lang="en-US" dirty="0"/>
              <a:t>(g) manifest by words or conduct, in representing a client, bias or prejudice based on race, sex, religion, national origin, disability, age, or sexual orientation.</a:t>
            </a:r>
          </a:p>
        </p:txBody>
      </p:sp>
    </p:spTree>
    <p:extLst>
      <p:ext uri="{BB962C8B-B14F-4D97-AF65-F5344CB8AC3E}">
        <p14:creationId xmlns:p14="http://schemas.microsoft.com/office/powerpoint/2010/main" val="77037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DE5BC-FF5D-42C8-9E10-4EC4969EEF75}"/>
              </a:ext>
            </a:extLst>
          </p:cNvPr>
          <p:cNvSpPr>
            <a:spLocks noGrp="1"/>
          </p:cNvSpPr>
          <p:nvPr>
            <p:ph type="title"/>
          </p:nvPr>
        </p:nvSpPr>
        <p:spPr/>
        <p:txBody>
          <a:bodyPr/>
          <a:lstStyle/>
          <a:p>
            <a:r>
              <a:rPr lang="en-US" dirty="0"/>
              <a:t>Why else is it important?</a:t>
            </a:r>
          </a:p>
        </p:txBody>
      </p:sp>
      <p:sp>
        <p:nvSpPr>
          <p:cNvPr id="3" name="Content Placeholder 2">
            <a:extLst>
              <a:ext uri="{FF2B5EF4-FFF2-40B4-BE49-F238E27FC236}">
                <a16:creationId xmlns:a16="http://schemas.microsoft.com/office/drawing/2014/main" id="{325E117F-3CE3-438D-9507-851C556445F5}"/>
              </a:ext>
            </a:extLst>
          </p:cNvPr>
          <p:cNvSpPr>
            <a:spLocks noGrp="1"/>
          </p:cNvSpPr>
          <p:nvPr>
            <p:ph idx="1"/>
          </p:nvPr>
        </p:nvSpPr>
        <p:spPr/>
        <p:txBody>
          <a:bodyPr>
            <a:normAutofit fontScale="92500" lnSpcReduction="20000"/>
          </a:bodyPr>
          <a:lstStyle/>
          <a:p>
            <a:r>
              <a:rPr lang="en-US" dirty="0"/>
              <a:t>“It must become the heritage of our Nation to rise above racial classifications that are so inconsistent with our commitment to the equal dignity of all persons.”</a:t>
            </a:r>
          </a:p>
          <a:p>
            <a:r>
              <a:rPr lang="en-US" dirty="0"/>
              <a:t>“The duty to confront racial animus in the justice system is not the legislature’s alone. Time and again, this Court has been called upon to enforce the Constitution’s guarantee against state-sponsored racial discrimination in the jury system.”</a:t>
            </a:r>
          </a:p>
          <a:p>
            <a:r>
              <a:rPr lang="en-US" dirty="0"/>
              <a:t>“ . . . discrimination on the basis of race, odious in all aspects, is especially pernicious in the administration of justice.”</a:t>
            </a:r>
          </a:p>
          <a:p>
            <a:r>
              <a:rPr lang="en-US" dirty="0"/>
              <a:t>“Permitting racial prejudice in the jury system damages both the fact and the perception of the jury’s role as a vital check against the wrongful exercise of power by the State.”</a:t>
            </a:r>
          </a:p>
          <a:p>
            <a:pPr lvl="1"/>
            <a:r>
              <a:rPr lang="en-US" i="1" dirty="0"/>
              <a:t>Pena-Rodriguez v. Colorado </a:t>
            </a:r>
            <a:r>
              <a:rPr lang="en-US" dirty="0"/>
              <a:t>137 </a:t>
            </a:r>
            <a:r>
              <a:rPr lang="en-US" dirty="0" err="1"/>
              <a:t>S.Ct</a:t>
            </a:r>
            <a:r>
              <a:rPr lang="en-US" dirty="0"/>
              <a:t>. 855, 867-868 (2017).</a:t>
            </a:r>
          </a:p>
        </p:txBody>
      </p:sp>
    </p:spTree>
    <p:extLst>
      <p:ext uri="{BB962C8B-B14F-4D97-AF65-F5344CB8AC3E}">
        <p14:creationId xmlns:p14="http://schemas.microsoft.com/office/powerpoint/2010/main" val="161228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D661-CD7F-496A-AD1A-CA97DD97ED16}"/>
              </a:ext>
            </a:extLst>
          </p:cNvPr>
          <p:cNvSpPr>
            <a:spLocks noGrp="1"/>
          </p:cNvSpPr>
          <p:nvPr>
            <p:ph type="title"/>
          </p:nvPr>
        </p:nvSpPr>
        <p:spPr/>
        <p:txBody>
          <a:bodyPr/>
          <a:lstStyle/>
          <a:p>
            <a:r>
              <a:rPr lang="en-US" dirty="0"/>
              <a:t>We are not built to deal with facts</a:t>
            </a:r>
          </a:p>
        </p:txBody>
      </p:sp>
      <p:sp>
        <p:nvSpPr>
          <p:cNvPr id="3" name="Content Placeholder 2">
            <a:extLst>
              <a:ext uri="{FF2B5EF4-FFF2-40B4-BE49-F238E27FC236}">
                <a16:creationId xmlns:a16="http://schemas.microsoft.com/office/drawing/2014/main" id="{B84760A9-0754-4CF6-9DB2-9D1DADF5DEB3}"/>
              </a:ext>
            </a:extLst>
          </p:cNvPr>
          <p:cNvSpPr>
            <a:spLocks noGrp="1"/>
          </p:cNvSpPr>
          <p:nvPr>
            <p:ph idx="1"/>
          </p:nvPr>
        </p:nvSpPr>
        <p:spPr/>
        <p:txBody>
          <a:bodyPr/>
          <a:lstStyle/>
          <a:p>
            <a:pPr marL="0" indent="0">
              <a:buNone/>
            </a:pPr>
            <a:r>
              <a:rPr lang="en-US" dirty="0"/>
              <a:t>2 + 2 = 4</a:t>
            </a:r>
          </a:p>
          <a:p>
            <a:pPr marL="0" indent="0">
              <a:buNone/>
            </a:pPr>
            <a:r>
              <a:rPr lang="en-US" dirty="0"/>
              <a:t>17 x 24 = ?</a:t>
            </a:r>
          </a:p>
          <a:p>
            <a:pPr marL="0" indent="0">
              <a:buNone/>
            </a:pPr>
            <a:r>
              <a:rPr lang="en-US" dirty="0"/>
              <a:t>408</a:t>
            </a:r>
          </a:p>
          <a:p>
            <a:pPr marL="0" indent="0">
              <a:buNone/>
            </a:pPr>
            <a:r>
              <a:rPr lang="en-US" dirty="0"/>
              <a:t>Daniel Kahneman, </a:t>
            </a:r>
            <a:r>
              <a:rPr lang="en-US" i="1" dirty="0"/>
              <a:t>Thinking Fast and Slow</a:t>
            </a:r>
            <a:r>
              <a:rPr lang="en-US" dirty="0"/>
              <a:t> p. 20 (2011).</a:t>
            </a:r>
          </a:p>
        </p:txBody>
      </p:sp>
    </p:spTree>
    <p:extLst>
      <p:ext uri="{BB962C8B-B14F-4D97-AF65-F5344CB8AC3E}">
        <p14:creationId xmlns:p14="http://schemas.microsoft.com/office/powerpoint/2010/main" val="157056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4499-D97E-423C-BB77-657861089CB8}"/>
              </a:ext>
            </a:extLst>
          </p:cNvPr>
          <p:cNvSpPr>
            <a:spLocks noGrp="1"/>
          </p:cNvSpPr>
          <p:nvPr>
            <p:ph type="title"/>
          </p:nvPr>
        </p:nvSpPr>
        <p:spPr/>
        <p:txBody>
          <a:bodyPr/>
          <a:lstStyle/>
          <a:p>
            <a:r>
              <a:rPr lang="en-US" dirty="0"/>
              <a:t>Belief = Truth but Fact ≠ Truth</a:t>
            </a:r>
          </a:p>
        </p:txBody>
      </p:sp>
      <p:sp>
        <p:nvSpPr>
          <p:cNvPr id="3" name="Content Placeholder 2">
            <a:extLst>
              <a:ext uri="{FF2B5EF4-FFF2-40B4-BE49-F238E27FC236}">
                <a16:creationId xmlns:a16="http://schemas.microsoft.com/office/drawing/2014/main" id="{4A092926-9B6D-4116-84E1-6A90EB4E879A}"/>
              </a:ext>
            </a:extLst>
          </p:cNvPr>
          <p:cNvSpPr>
            <a:spLocks noGrp="1"/>
          </p:cNvSpPr>
          <p:nvPr>
            <p:ph idx="1"/>
          </p:nvPr>
        </p:nvSpPr>
        <p:spPr/>
        <p:txBody>
          <a:bodyPr/>
          <a:lstStyle/>
          <a:p>
            <a:r>
              <a:rPr lang="en-US" dirty="0"/>
              <a:t>The Deep Story</a:t>
            </a:r>
          </a:p>
          <a:p>
            <a:r>
              <a:rPr lang="en-US" dirty="0"/>
              <a:t>“A deep story is a </a:t>
            </a:r>
            <a:r>
              <a:rPr lang="en-US" i="1" dirty="0"/>
              <a:t>feels-as-if-story – </a:t>
            </a:r>
            <a:r>
              <a:rPr lang="en-US" dirty="0"/>
              <a:t>it’s the story feelings tell, in the language of symbols.  It removes judgment.  It removes fact.  It tells us how things feel.”  Hochschild, </a:t>
            </a:r>
            <a:r>
              <a:rPr lang="en-US" i="1" dirty="0"/>
              <a:t>Strangers in Their Own Land: Anger and Mourning on the American Right</a:t>
            </a:r>
            <a:r>
              <a:rPr lang="en-US" dirty="0"/>
              <a:t>, p. 135.</a:t>
            </a:r>
          </a:p>
          <a:p>
            <a:r>
              <a:rPr lang="en-US" dirty="0"/>
              <a:t>If it feels like it is, it is.</a:t>
            </a:r>
          </a:p>
        </p:txBody>
      </p:sp>
    </p:spTree>
    <p:extLst>
      <p:ext uri="{BB962C8B-B14F-4D97-AF65-F5344CB8AC3E}">
        <p14:creationId xmlns:p14="http://schemas.microsoft.com/office/powerpoint/2010/main" val="28756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3166-9CFB-45DA-9AAF-EADE5B3657D8}"/>
              </a:ext>
            </a:extLst>
          </p:cNvPr>
          <p:cNvSpPr>
            <a:spLocks noGrp="1"/>
          </p:cNvSpPr>
          <p:nvPr>
            <p:ph type="title"/>
          </p:nvPr>
        </p:nvSpPr>
        <p:spPr/>
        <p:txBody>
          <a:bodyPr/>
          <a:lstStyle/>
          <a:p>
            <a:r>
              <a:rPr lang="en-US" dirty="0"/>
              <a:t>Deep Story 1</a:t>
            </a:r>
          </a:p>
        </p:txBody>
      </p:sp>
      <p:sp>
        <p:nvSpPr>
          <p:cNvPr id="3" name="Content Placeholder 2">
            <a:extLst>
              <a:ext uri="{FF2B5EF4-FFF2-40B4-BE49-F238E27FC236}">
                <a16:creationId xmlns:a16="http://schemas.microsoft.com/office/drawing/2014/main" id="{F9FF407A-8274-4D2F-A029-51006BD868D2}"/>
              </a:ext>
            </a:extLst>
          </p:cNvPr>
          <p:cNvSpPr>
            <a:spLocks noGrp="1"/>
          </p:cNvSpPr>
          <p:nvPr>
            <p:ph idx="1"/>
          </p:nvPr>
        </p:nvSpPr>
        <p:spPr/>
        <p:txBody>
          <a:bodyPr/>
          <a:lstStyle/>
          <a:p>
            <a:r>
              <a:rPr lang="en-US" dirty="0"/>
              <a:t>America is a land of equality where anyone can succeed by pulling themselves up by their boot-straps.  All is takes is hard work.</a:t>
            </a:r>
          </a:p>
        </p:txBody>
      </p:sp>
    </p:spTree>
    <p:extLst>
      <p:ext uri="{BB962C8B-B14F-4D97-AF65-F5344CB8AC3E}">
        <p14:creationId xmlns:p14="http://schemas.microsoft.com/office/powerpoint/2010/main" val="261587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4213-9F10-4E76-AAAE-C3DBE3BF5C80}"/>
              </a:ext>
            </a:extLst>
          </p:cNvPr>
          <p:cNvSpPr>
            <a:spLocks noGrp="1"/>
          </p:cNvSpPr>
          <p:nvPr>
            <p:ph type="title"/>
          </p:nvPr>
        </p:nvSpPr>
        <p:spPr/>
        <p:txBody>
          <a:bodyPr/>
          <a:lstStyle/>
          <a:p>
            <a:r>
              <a:rPr lang="en-US" dirty="0"/>
              <a:t>Deep Story 2</a:t>
            </a:r>
          </a:p>
        </p:txBody>
      </p:sp>
      <p:sp>
        <p:nvSpPr>
          <p:cNvPr id="3" name="Content Placeholder 2">
            <a:extLst>
              <a:ext uri="{FF2B5EF4-FFF2-40B4-BE49-F238E27FC236}">
                <a16:creationId xmlns:a16="http://schemas.microsoft.com/office/drawing/2014/main" id="{689CB1D1-8067-45EF-A68D-180484669077}"/>
              </a:ext>
            </a:extLst>
          </p:cNvPr>
          <p:cNvSpPr>
            <a:spLocks noGrp="1"/>
          </p:cNvSpPr>
          <p:nvPr>
            <p:ph idx="1"/>
          </p:nvPr>
        </p:nvSpPr>
        <p:spPr/>
        <p:txBody>
          <a:bodyPr/>
          <a:lstStyle/>
          <a:p>
            <a:r>
              <a:rPr lang="en-US" dirty="0"/>
              <a:t>“Our [national] commitment [is] to the equal dignity of all persons.”</a:t>
            </a:r>
          </a:p>
        </p:txBody>
      </p:sp>
    </p:spTree>
    <p:extLst>
      <p:ext uri="{BB962C8B-B14F-4D97-AF65-F5344CB8AC3E}">
        <p14:creationId xmlns:p14="http://schemas.microsoft.com/office/powerpoint/2010/main" val="279643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31-B795-4B69-8188-A8B086E661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BBD8A2-D20E-4E73-B3A4-D769EED952AA}"/>
              </a:ext>
            </a:extLst>
          </p:cNvPr>
          <p:cNvSpPr>
            <a:spLocks noGrp="1"/>
          </p:cNvSpPr>
          <p:nvPr>
            <p:ph idx="1"/>
          </p:nvPr>
        </p:nvSpPr>
        <p:spPr/>
        <p:txBody>
          <a:bodyPr/>
          <a:lstStyle/>
          <a:p>
            <a:r>
              <a:rPr lang="en-US" dirty="0"/>
              <a:t>“</a:t>
            </a:r>
            <a:r>
              <a:rPr lang="en-US" i="1" dirty="0"/>
              <a:t>It must become the heritage of our Nation to rise above racial classifications </a:t>
            </a:r>
            <a:r>
              <a:rPr lang="en-US" dirty="0"/>
              <a:t>that are so inconsistent with our commitment to the equal dignity of all persons.”</a:t>
            </a:r>
          </a:p>
        </p:txBody>
      </p:sp>
    </p:spTree>
    <p:extLst>
      <p:ext uri="{BB962C8B-B14F-4D97-AF65-F5344CB8AC3E}">
        <p14:creationId xmlns:p14="http://schemas.microsoft.com/office/powerpoint/2010/main" val="261560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1990-569D-4DF5-BE72-B9C0BD2E4A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8BAAE2-6340-43BE-8FF8-C766B1EA4C73}"/>
              </a:ext>
            </a:extLst>
          </p:cNvPr>
          <p:cNvSpPr>
            <a:spLocks noGrp="1"/>
          </p:cNvSpPr>
          <p:nvPr>
            <p:ph idx="1"/>
          </p:nvPr>
        </p:nvSpPr>
        <p:spPr>
          <a:xfrm>
            <a:off x="1218883" y="1676400"/>
            <a:ext cx="9751060" cy="4394200"/>
          </a:xfrm>
        </p:spPr>
        <p:txBody>
          <a:bodyPr/>
          <a:lstStyle/>
          <a:p>
            <a:r>
              <a:rPr lang="en-US" dirty="0"/>
              <a:t>“And neither history nor common experience show that the jury system is rife with mischief [like being intoxicated during deliberations or purposefully lying about a pro-defendant bias] or similar kinds.”</a:t>
            </a:r>
          </a:p>
          <a:p>
            <a:r>
              <a:rPr lang="en-US" dirty="0"/>
              <a:t>“</a:t>
            </a:r>
            <a:r>
              <a:rPr lang="en-US" b="1" i="1" dirty="0"/>
              <a:t>The same cannot be said about racial bias, a familiar and recurring evil that, if left unaddressed, would risk systemic injury to the administration of justice</a:t>
            </a:r>
            <a:r>
              <a:rPr lang="en-US" dirty="0"/>
              <a:t>.” </a:t>
            </a:r>
          </a:p>
        </p:txBody>
      </p:sp>
    </p:spTree>
    <p:extLst>
      <p:ext uri="{BB962C8B-B14F-4D97-AF65-F5344CB8AC3E}">
        <p14:creationId xmlns:p14="http://schemas.microsoft.com/office/powerpoint/2010/main" val="41881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DF40-5D35-4F02-83A3-65E842462F99}"/>
              </a:ext>
            </a:extLst>
          </p:cNvPr>
          <p:cNvSpPr>
            <a:spLocks noGrp="1"/>
          </p:cNvSpPr>
          <p:nvPr>
            <p:ph type="title"/>
          </p:nvPr>
        </p:nvSpPr>
        <p:spPr/>
        <p:txBody>
          <a:bodyPr/>
          <a:lstStyle/>
          <a:p>
            <a:r>
              <a:rPr lang="en-US" dirty="0"/>
              <a:t>What is this?</a:t>
            </a:r>
          </a:p>
        </p:txBody>
      </p:sp>
      <p:pic>
        <p:nvPicPr>
          <p:cNvPr id="4" name="Content Placeholder 3">
            <a:extLst>
              <a:ext uri="{FF2B5EF4-FFF2-40B4-BE49-F238E27FC236}">
                <a16:creationId xmlns:a16="http://schemas.microsoft.com/office/drawing/2014/main" id="{88E14476-E352-4CCA-93C8-0B7ABF0A3EE4}"/>
              </a:ext>
            </a:extLst>
          </p:cNvPr>
          <p:cNvPicPr>
            <a:picLocks noGrp="1" noChangeAspect="1"/>
          </p:cNvPicPr>
          <p:nvPr>
            <p:ph idx="1"/>
          </p:nvPr>
        </p:nvPicPr>
        <p:blipFill>
          <a:blip r:embed="rId2"/>
          <a:stretch>
            <a:fillRect/>
          </a:stretch>
        </p:blipFill>
        <p:spPr>
          <a:xfrm>
            <a:off x="4341812" y="1447800"/>
            <a:ext cx="4156075" cy="4156075"/>
          </a:xfrm>
          <a:prstGeom prst="rect">
            <a:avLst/>
          </a:prstGeom>
        </p:spPr>
      </p:pic>
    </p:spTree>
    <p:extLst>
      <p:ext uri="{BB962C8B-B14F-4D97-AF65-F5344CB8AC3E}">
        <p14:creationId xmlns:p14="http://schemas.microsoft.com/office/powerpoint/2010/main" val="184993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B59D7-4582-4EB8-97E6-FE3EF4A69C05}"/>
              </a:ext>
            </a:extLst>
          </p:cNvPr>
          <p:cNvSpPr>
            <a:spLocks noGrp="1"/>
          </p:cNvSpPr>
          <p:nvPr>
            <p:ph type="title"/>
          </p:nvPr>
        </p:nvSpPr>
        <p:spPr/>
        <p:txBody>
          <a:bodyPr/>
          <a:lstStyle/>
          <a:p>
            <a:r>
              <a:rPr lang="en-US" dirty="0"/>
              <a:t>The Problems of Self Reported Fairness </a:t>
            </a:r>
          </a:p>
        </p:txBody>
      </p:sp>
      <p:sp>
        <p:nvSpPr>
          <p:cNvPr id="3" name="Content Placeholder 2">
            <a:extLst>
              <a:ext uri="{FF2B5EF4-FFF2-40B4-BE49-F238E27FC236}">
                <a16:creationId xmlns:a16="http://schemas.microsoft.com/office/drawing/2014/main" id="{5AC1A7C9-F8D6-4AB6-9F98-51BF86E6287F}"/>
              </a:ext>
            </a:extLst>
          </p:cNvPr>
          <p:cNvSpPr>
            <a:spLocks noGrp="1"/>
          </p:cNvSpPr>
          <p:nvPr>
            <p:ph idx="1"/>
          </p:nvPr>
        </p:nvSpPr>
        <p:spPr/>
        <p:txBody>
          <a:bodyPr/>
          <a:lstStyle/>
          <a:p>
            <a:r>
              <a:rPr lang="en-US" dirty="0"/>
              <a:t>I am fair</a:t>
            </a:r>
          </a:p>
          <a:p>
            <a:r>
              <a:rPr lang="en-US" dirty="0"/>
              <a:t>I am reasonable</a:t>
            </a:r>
          </a:p>
          <a:p>
            <a:r>
              <a:rPr lang="en-US" dirty="0"/>
              <a:t>I am unbiased</a:t>
            </a:r>
          </a:p>
          <a:p>
            <a:r>
              <a:rPr lang="en-US" dirty="0"/>
              <a:t>I am just</a:t>
            </a:r>
          </a:p>
        </p:txBody>
      </p:sp>
    </p:spTree>
    <p:extLst>
      <p:ext uri="{BB962C8B-B14F-4D97-AF65-F5344CB8AC3E}">
        <p14:creationId xmlns:p14="http://schemas.microsoft.com/office/powerpoint/2010/main" val="384122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55A0-2BEB-4A03-80CB-0B7C7BE67421}"/>
              </a:ext>
            </a:extLst>
          </p:cNvPr>
          <p:cNvSpPr>
            <a:spLocks noGrp="1"/>
          </p:cNvSpPr>
          <p:nvPr>
            <p:ph type="title"/>
          </p:nvPr>
        </p:nvSpPr>
        <p:spPr/>
        <p:txBody>
          <a:bodyPr/>
          <a:lstStyle/>
          <a:p>
            <a:r>
              <a:rPr lang="en-US" dirty="0"/>
              <a:t>The Citizen - Pena Rodriguez v. Colorado </a:t>
            </a:r>
          </a:p>
        </p:txBody>
      </p:sp>
      <p:sp>
        <p:nvSpPr>
          <p:cNvPr id="3" name="Content Placeholder 2">
            <a:extLst>
              <a:ext uri="{FF2B5EF4-FFF2-40B4-BE49-F238E27FC236}">
                <a16:creationId xmlns:a16="http://schemas.microsoft.com/office/drawing/2014/main" id="{8B0D9553-BC6A-4979-ACD3-B5F94314FB57}"/>
              </a:ext>
            </a:extLst>
          </p:cNvPr>
          <p:cNvSpPr>
            <a:spLocks noGrp="1"/>
          </p:cNvSpPr>
          <p:nvPr>
            <p:ph idx="1"/>
          </p:nvPr>
        </p:nvSpPr>
        <p:spPr/>
        <p:txBody>
          <a:bodyPr/>
          <a:lstStyle/>
          <a:p>
            <a:r>
              <a:rPr lang="en-US" dirty="0"/>
              <a:t>A written questionnaire asked if there was “anything about you that you feel would make it difficult for you to be a fair juror.”</a:t>
            </a:r>
          </a:p>
          <a:p>
            <a:r>
              <a:rPr lang="en-US" dirty="0"/>
              <a:t>The court repeated the question to the panel of prospective jurors and encouraged jurors to speak in private with the court if they had any concerns about their impartiality. </a:t>
            </a:r>
          </a:p>
          <a:p>
            <a:r>
              <a:rPr lang="en-US" dirty="0"/>
              <a:t>Defense counsel likewise asked whether anyone felt that “this is simply not a good case” for them to be a fair juror.</a:t>
            </a:r>
          </a:p>
        </p:txBody>
      </p:sp>
    </p:spTree>
    <p:extLst>
      <p:ext uri="{BB962C8B-B14F-4D97-AF65-F5344CB8AC3E}">
        <p14:creationId xmlns:p14="http://schemas.microsoft.com/office/powerpoint/2010/main" val="43182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FE07-2420-4ABD-A23C-E065C62FB5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F61020-17C5-4F60-8A8D-A77A4212EC54}"/>
              </a:ext>
            </a:extLst>
          </p:cNvPr>
          <p:cNvSpPr>
            <a:spLocks noGrp="1"/>
          </p:cNvSpPr>
          <p:nvPr>
            <p:ph idx="1"/>
          </p:nvPr>
        </p:nvSpPr>
        <p:spPr/>
        <p:txBody>
          <a:bodyPr/>
          <a:lstStyle/>
          <a:p>
            <a:r>
              <a:rPr lang="en-US" dirty="0"/>
              <a:t>Juror H.C.</a:t>
            </a:r>
          </a:p>
          <a:p>
            <a:pPr lvl="1"/>
            <a:r>
              <a:rPr lang="en-US" dirty="0"/>
              <a:t>“I think he did it because he’s Mexican and Mexican men take whatever they want.” </a:t>
            </a:r>
          </a:p>
          <a:p>
            <a:pPr lvl="1"/>
            <a:r>
              <a:rPr lang="en-US" dirty="0"/>
              <a:t>And based on his experience in law enforcement “nine times out of ten Mexican men were guilty of being aggressive toward women and young girls.”</a:t>
            </a:r>
          </a:p>
          <a:p>
            <a:pPr lvl="1"/>
            <a:r>
              <a:rPr lang="en-US" dirty="0"/>
              <a:t>Finally, the defendant’s alibi witness was incredible because he was “an illegal.”</a:t>
            </a:r>
          </a:p>
        </p:txBody>
      </p:sp>
    </p:spTree>
    <p:extLst>
      <p:ext uri="{BB962C8B-B14F-4D97-AF65-F5344CB8AC3E}">
        <p14:creationId xmlns:p14="http://schemas.microsoft.com/office/powerpoint/2010/main" val="236702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FE833-367F-4EDD-981E-C42A02D848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B4D628-A370-493A-BD7B-74D7F52759C2}"/>
              </a:ext>
            </a:extLst>
          </p:cNvPr>
          <p:cNvSpPr>
            <a:spLocks noGrp="1"/>
          </p:cNvSpPr>
          <p:nvPr>
            <p:ph idx="1"/>
          </p:nvPr>
        </p:nvSpPr>
        <p:spPr/>
        <p:txBody>
          <a:bodyPr/>
          <a:lstStyle/>
          <a:p>
            <a:r>
              <a:rPr lang="en-US" dirty="0"/>
              <a:t>Racism</a:t>
            </a:r>
          </a:p>
          <a:p>
            <a:pPr lvl="1"/>
            <a:r>
              <a:rPr lang="en-US" dirty="0"/>
              <a:t>“They defined as racist a person who uses the “N” word or who “hates” blacks.”</a:t>
            </a:r>
          </a:p>
          <a:p>
            <a:r>
              <a:rPr lang="en-US" dirty="0"/>
              <a:t>Racism</a:t>
            </a:r>
          </a:p>
          <a:p>
            <a:pPr lvl="1"/>
            <a:r>
              <a:rPr lang="en-US" dirty="0"/>
              <a:t>“As I and others use the term . . . Racism refers to the belief in a natural hierarchy that places blacks at the bottom, and the tendency of whites to judge their own worth by distance from that bottom.”</a:t>
            </a:r>
          </a:p>
          <a:p>
            <a:pPr marL="301752" lvl="1" indent="0">
              <a:buNone/>
            </a:pPr>
            <a:endParaRPr lang="en-US" dirty="0"/>
          </a:p>
          <a:p>
            <a:pPr marL="301752" lvl="1" indent="0">
              <a:buNone/>
            </a:pPr>
            <a:r>
              <a:rPr lang="en-US" dirty="0"/>
              <a:t>Hochschild </a:t>
            </a:r>
            <a:r>
              <a:rPr lang="en-US" i="1" dirty="0"/>
              <a:t>Strangers in Their Own Land </a:t>
            </a:r>
            <a:r>
              <a:rPr lang="en-US" dirty="0"/>
              <a:t>p.</a:t>
            </a:r>
            <a:r>
              <a:rPr lang="en-US" i="1" dirty="0"/>
              <a:t> </a:t>
            </a:r>
            <a:r>
              <a:rPr lang="en-US" dirty="0"/>
              <a:t>146.</a:t>
            </a:r>
          </a:p>
        </p:txBody>
      </p:sp>
    </p:spTree>
    <p:extLst>
      <p:ext uri="{BB962C8B-B14F-4D97-AF65-F5344CB8AC3E}">
        <p14:creationId xmlns:p14="http://schemas.microsoft.com/office/powerpoint/2010/main" val="25902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769BF-FE14-4DEC-BD0B-1E888239D300}"/>
              </a:ext>
            </a:extLst>
          </p:cNvPr>
          <p:cNvSpPr>
            <a:spLocks noGrp="1"/>
          </p:cNvSpPr>
          <p:nvPr>
            <p:ph type="title"/>
          </p:nvPr>
        </p:nvSpPr>
        <p:spPr/>
        <p:txBody>
          <a:bodyPr/>
          <a:lstStyle/>
          <a:p>
            <a:r>
              <a:rPr lang="en-US" dirty="0"/>
              <a:t>The Lawyer – In Re Henry SC95688</a:t>
            </a:r>
          </a:p>
        </p:txBody>
      </p:sp>
      <p:sp>
        <p:nvSpPr>
          <p:cNvPr id="3" name="Content Placeholder 2">
            <a:extLst>
              <a:ext uri="{FF2B5EF4-FFF2-40B4-BE49-F238E27FC236}">
                <a16:creationId xmlns:a16="http://schemas.microsoft.com/office/drawing/2014/main" id="{CE46E732-5782-4CE5-A1E5-4BA5A1E1CBC9}"/>
              </a:ext>
            </a:extLst>
          </p:cNvPr>
          <p:cNvSpPr>
            <a:spLocks noGrp="1"/>
          </p:cNvSpPr>
          <p:nvPr>
            <p:ph idx="1"/>
          </p:nvPr>
        </p:nvSpPr>
        <p:spPr/>
        <p:txBody>
          <a:bodyPr/>
          <a:lstStyle/>
          <a:p>
            <a:r>
              <a:rPr lang="en-US" dirty="0"/>
              <a:t>Lawyer send email to client’s wife to give to client who was in prison and had just had his habeas petition denied by The Honorable Judge Gaitan.</a:t>
            </a:r>
          </a:p>
          <a:p>
            <a:r>
              <a:rPr lang="en-US" dirty="0"/>
              <a:t>Lawyer wrote: “. . . it took nearly two years for the puppet nigger </a:t>
            </a:r>
            <a:r>
              <a:rPr lang="en-US" dirty="0" err="1"/>
              <a:t>Giaten</a:t>
            </a:r>
            <a:r>
              <a:rPr lang="en-US" dirty="0"/>
              <a:t> [sic] to write [the decision].  </a:t>
            </a:r>
            <a:r>
              <a:rPr lang="en-US" i="1" dirty="0"/>
              <a:t>I used to be very racial</a:t>
            </a:r>
            <a:r>
              <a:rPr lang="en-US" dirty="0"/>
              <a:t>, but I am not so anymore, but know [sic] and again, I must call a spade a spade.”</a:t>
            </a:r>
          </a:p>
          <a:p>
            <a:r>
              <a:rPr lang="en-US" dirty="0"/>
              <a:t>Indefinite Suspension for violation of M.R.P.C. 4-8.2(a) and 4-8.4(g)</a:t>
            </a:r>
          </a:p>
          <a:p>
            <a:endParaRPr lang="en-US" dirty="0"/>
          </a:p>
        </p:txBody>
      </p:sp>
    </p:spTree>
    <p:extLst>
      <p:ext uri="{BB962C8B-B14F-4D97-AF65-F5344CB8AC3E}">
        <p14:creationId xmlns:p14="http://schemas.microsoft.com/office/powerpoint/2010/main" val="233841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EEC6-DCE2-4B2B-820C-9C869F8417A2}"/>
              </a:ext>
            </a:extLst>
          </p:cNvPr>
          <p:cNvSpPr>
            <a:spLocks noGrp="1"/>
          </p:cNvSpPr>
          <p:nvPr>
            <p:ph type="title"/>
          </p:nvPr>
        </p:nvSpPr>
        <p:spPr/>
        <p:txBody>
          <a:bodyPr/>
          <a:lstStyle/>
          <a:p>
            <a:r>
              <a:rPr lang="en-US" dirty="0"/>
              <a:t>A Judge – Hon. Richard F. Cebull (Ret.)</a:t>
            </a:r>
          </a:p>
        </p:txBody>
      </p:sp>
      <p:sp>
        <p:nvSpPr>
          <p:cNvPr id="3" name="Content Placeholder 2">
            <a:extLst>
              <a:ext uri="{FF2B5EF4-FFF2-40B4-BE49-F238E27FC236}">
                <a16:creationId xmlns:a16="http://schemas.microsoft.com/office/drawing/2014/main" id="{6BE93AD2-5AD8-4166-BDD4-3127BCBB4912}"/>
              </a:ext>
            </a:extLst>
          </p:cNvPr>
          <p:cNvSpPr>
            <a:spLocks noGrp="1"/>
          </p:cNvSpPr>
          <p:nvPr>
            <p:ph idx="1"/>
          </p:nvPr>
        </p:nvSpPr>
        <p:spPr/>
        <p:txBody>
          <a:bodyPr/>
          <a:lstStyle/>
          <a:p>
            <a:pPr fontAlgn="base"/>
            <a:r>
              <a:rPr lang="en-US" dirty="0"/>
              <a:t>The subject line Judge Cebull sent from his official courthouse e-mail address on Feb. 20 at 3:42 p.m., reads: “A MOM’S MEMORY.”</a:t>
            </a:r>
          </a:p>
          <a:p>
            <a:pPr fontAlgn="base"/>
            <a:r>
              <a:rPr lang="en-US" dirty="0"/>
              <a:t>The forwarded text reads:</a:t>
            </a:r>
          </a:p>
          <a:p>
            <a:pPr fontAlgn="base"/>
            <a:r>
              <a:rPr lang="en-US" dirty="0"/>
              <a:t>“Normally I don’t send or forward a lot of these, but even by my standards, it was a bit touching. I want all of my friends to feel what I felt when I read this. Hope it touches your heart like it did mine.</a:t>
            </a:r>
          </a:p>
          <a:p>
            <a:pPr fontAlgn="base"/>
            <a:r>
              <a:rPr lang="en-US" dirty="0"/>
              <a:t>“A little boy said to his mother; ‘Mommy, how come I’m black and you’re white?’” “His mother replied, ‘Don’t even go there Barack! From what I can remember about that party, you’re lucky you don’t bark!’”</a:t>
            </a:r>
          </a:p>
          <a:p>
            <a:endParaRPr lang="en-US" dirty="0"/>
          </a:p>
        </p:txBody>
      </p:sp>
    </p:spTree>
    <p:extLst>
      <p:ext uri="{BB962C8B-B14F-4D97-AF65-F5344CB8AC3E}">
        <p14:creationId xmlns:p14="http://schemas.microsoft.com/office/powerpoint/2010/main" val="300248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459-EC30-40C6-A082-E4A51774D736}"/>
              </a:ext>
            </a:extLst>
          </p:cNvPr>
          <p:cNvSpPr>
            <a:spLocks noGrp="1"/>
          </p:cNvSpPr>
          <p:nvPr>
            <p:ph type="title"/>
          </p:nvPr>
        </p:nvSpPr>
        <p:spPr/>
        <p:txBody>
          <a:bodyPr/>
          <a:lstStyle/>
          <a:p>
            <a:r>
              <a:rPr lang="en-US" dirty="0"/>
              <a:t>Judicial Council of the Ninth Circuit</a:t>
            </a:r>
            <a:br>
              <a:rPr lang="en-US" dirty="0"/>
            </a:br>
            <a:r>
              <a:rPr lang="en-US" dirty="0"/>
              <a:t>In Re Complaint of Judicial </a:t>
            </a:r>
            <a:r>
              <a:rPr lang="en-US" dirty="0" err="1"/>
              <a:t>Miscondut</a:t>
            </a:r>
            <a:r>
              <a:rPr lang="en-US" dirty="0"/>
              <a:t> Nos. 12-90027</a:t>
            </a:r>
          </a:p>
        </p:txBody>
      </p:sp>
      <p:sp>
        <p:nvSpPr>
          <p:cNvPr id="3" name="Content Placeholder 2">
            <a:extLst>
              <a:ext uri="{FF2B5EF4-FFF2-40B4-BE49-F238E27FC236}">
                <a16:creationId xmlns:a16="http://schemas.microsoft.com/office/drawing/2014/main" id="{BFEBF2C8-9A9D-4C81-A607-C479586044EC}"/>
              </a:ext>
            </a:extLst>
          </p:cNvPr>
          <p:cNvSpPr>
            <a:spLocks noGrp="1"/>
          </p:cNvSpPr>
          <p:nvPr>
            <p:ph idx="1"/>
          </p:nvPr>
        </p:nvSpPr>
        <p:spPr/>
        <p:txBody>
          <a:bodyPr/>
          <a:lstStyle/>
          <a:p>
            <a:pPr fontAlgn="base"/>
            <a:r>
              <a:rPr lang="en-US" dirty="0"/>
              <a:t>Cebull said he did not write the introduction, but forwarded the e-mail to seven recipients, including his personal e-mail address. </a:t>
            </a:r>
          </a:p>
          <a:p>
            <a:pPr fontAlgn="base"/>
            <a:r>
              <a:rPr lang="en-US" dirty="0"/>
              <a:t>“This is a private thing that was, to say the least, very poor judgment on my part.  I did not forward it because of the racist nature of it. </a:t>
            </a:r>
            <a:r>
              <a:rPr lang="en-US" b="1" i="1" dirty="0"/>
              <a:t>Although it is racist, I’m not that way, never have been.</a:t>
            </a:r>
            <a:r>
              <a:rPr lang="en-US" dirty="0"/>
              <a:t>”  </a:t>
            </a:r>
          </a:p>
          <a:p>
            <a:pPr fontAlgn="base"/>
            <a:r>
              <a:rPr lang="en-US" dirty="0"/>
              <a:t>“There’s no doubt it’s racist.  It wasn’t forwarded for that purpose. </a:t>
            </a:r>
            <a:r>
              <a:rPr lang="en-US" b="1" i="1" dirty="0"/>
              <a:t>If anything, it was political.</a:t>
            </a:r>
            <a:r>
              <a:rPr lang="en-US" dirty="0"/>
              <a:t>”</a:t>
            </a:r>
          </a:p>
          <a:p>
            <a:pPr fontAlgn="base"/>
            <a:endParaRPr lang="en-US" dirty="0"/>
          </a:p>
          <a:p>
            <a:endParaRPr lang="en-US" dirty="0"/>
          </a:p>
        </p:txBody>
      </p:sp>
    </p:spTree>
    <p:extLst>
      <p:ext uri="{BB962C8B-B14F-4D97-AF65-F5344CB8AC3E}">
        <p14:creationId xmlns:p14="http://schemas.microsoft.com/office/powerpoint/2010/main" val="41370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C930-C19D-44ED-BAAE-D2344FEA73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8CB677-42A6-4865-A3D0-E1E6196C2AED}"/>
              </a:ext>
            </a:extLst>
          </p:cNvPr>
          <p:cNvSpPr>
            <a:spLocks noGrp="1"/>
          </p:cNvSpPr>
          <p:nvPr>
            <p:ph idx="1"/>
          </p:nvPr>
        </p:nvSpPr>
        <p:spPr>
          <a:xfrm>
            <a:off x="1218883" y="1295400"/>
            <a:ext cx="9751060" cy="4775200"/>
          </a:xfrm>
        </p:spPr>
        <p:txBody>
          <a:bodyPr>
            <a:normAutofit/>
          </a:bodyPr>
          <a:lstStyle/>
          <a:p>
            <a:pPr fontAlgn="base"/>
            <a:r>
              <a:rPr lang="en-US" dirty="0"/>
              <a:t>A significant number of emails were race related. Whether cast as jokes or serious commentary, the emails showed disdain and disrespect for African Americans, Native Americans and Hispanics, especially those who are not in the United States legally. A similarly significant number of emails related to religion and showed disdain for certain faiths. Approximately the same number of emails concerned women and/or sexual topics and were disparaging of women. A few emails contained inappropriate jokes relating to sexual orientation.</a:t>
            </a:r>
          </a:p>
          <a:p>
            <a:r>
              <a:rPr lang="en-US" b="1" i="1" dirty="0"/>
              <a:t>Judge Cebull </a:t>
            </a:r>
            <a:r>
              <a:rPr lang="en-US" dirty="0"/>
              <a:t>acknowledged that the February 2012 email was inappropriate, but </a:t>
            </a:r>
            <a:r>
              <a:rPr lang="en-US" b="1" i="1" dirty="0"/>
              <a:t>repeatedly emphasized that he was not biased in court or in his personal attitudes or conduct</a:t>
            </a:r>
            <a:r>
              <a:rPr lang="en-US" dirty="0"/>
              <a:t>.</a:t>
            </a:r>
          </a:p>
          <a:p>
            <a:r>
              <a:rPr lang="en-US" dirty="0">
                <a:hlinkClick r:id="rId2"/>
              </a:rPr>
              <a:t>https://cdn.ca9.uscourts.gov/datastore/misconduct/12-90027.pdf</a:t>
            </a:r>
            <a:endParaRPr lang="en-US" dirty="0"/>
          </a:p>
        </p:txBody>
      </p:sp>
    </p:spTree>
    <p:extLst>
      <p:ext uri="{BB962C8B-B14F-4D97-AF65-F5344CB8AC3E}">
        <p14:creationId xmlns:p14="http://schemas.microsoft.com/office/powerpoint/2010/main" val="69319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669B-3C96-4B1D-BC08-3BC6738E91D1}"/>
              </a:ext>
            </a:extLst>
          </p:cNvPr>
          <p:cNvSpPr>
            <a:spLocks noGrp="1"/>
          </p:cNvSpPr>
          <p:nvPr>
            <p:ph type="title"/>
          </p:nvPr>
        </p:nvSpPr>
        <p:spPr/>
        <p:txBody>
          <a:bodyPr/>
          <a:lstStyle/>
          <a:p>
            <a:r>
              <a:rPr lang="en-US" dirty="0"/>
              <a:t>The Judge – Hon. Mark W. Bennett (Ret.)</a:t>
            </a:r>
          </a:p>
        </p:txBody>
      </p:sp>
      <p:sp>
        <p:nvSpPr>
          <p:cNvPr id="3" name="Content Placeholder 2">
            <a:extLst>
              <a:ext uri="{FF2B5EF4-FFF2-40B4-BE49-F238E27FC236}">
                <a16:creationId xmlns:a16="http://schemas.microsoft.com/office/drawing/2014/main" id="{CA80D74D-979F-4B11-B863-0AF9FB2FF52C}"/>
              </a:ext>
            </a:extLst>
          </p:cNvPr>
          <p:cNvSpPr>
            <a:spLocks noGrp="1"/>
          </p:cNvSpPr>
          <p:nvPr>
            <p:ph idx="1"/>
          </p:nvPr>
        </p:nvSpPr>
        <p:spPr/>
        <p:txBody>
          <a:bodyPr>
            <a:normAutofit/>
          </a:bodyPr>
          <a:lstStyle/>
          <a:p>
            <a:r>
              <a:rPr lang="en-US" dirty="0"/>
              <a:t>First, implicit racial bias and other implicit biases exist even, and sometimes particularly, in egalitarian individuals. In fact, such individuals are less likely to be aware of these implicit biases, because they lack explicit biases. I am a prime example. </a:t>
            </a:r>
            <a:r>
              <a:rPr lang="en-US" b="1" i="1" dirty="0"/>
              <a:t>Given my personal relationships and professional background as a former civil rights attorney, I did not consider myself racially biased. You can imagine how shocked I was, after taking my first Black/White Implicit Association Test (IAT) more than a decade ago, to discover I had strong anti-black implicit biases.</a:t>
            </a:r>
            <a:endParaRPr lang="en-US" b="1" i="1" baseline="30000" dirty="0"/>
          </a:p>
          <a:p>
            <a:r>
              <a:rPr lang="en-US" dirty="0"/>
              <a:t>Mark W. Bennett, </a:t>
            </a:r>
            <a:r>
              <a:rPr lang="en-US" i="1" dirty="0"/>
              <a:t>The Implicit Racial Bias in Sentencing: The Next Frontier  </a:t>
            </a:r>
            <a:r>
              <a:rPr lang="en-US" dirty="0"/>
              <a:t>126 The Yale Law Journal Forum 391 , 393 January 31, 2017.</a:t>
            </a:r>
          </a:p>
          <a:p>
            <a:endParaRPr lang="en-US" dirty="0"/>
          </a:p>
          <a:p>
            <a:endParaRPr lang="en-US" dirty="0"/>
          </a:p>
        </p:txBody>
      </p:sp>
    </p:spTree>
    <p:extLst>
      <p:ext uri="{BB962C8B-B14F-4D97-AF65-F5344CB8AC3E}">
        <p14:creationId xmlns:p14="http://schemas.microsoft.com/office/powerpoint/2010/main" val="152160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ECE8-E79A-48E8-A65F-DBF1A4EEA1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27E510-36DD-42A1-8D06-04404EB1B56C}"/>
              </a:ext>
            </a:extLst>
          </p:cNvPr>
          <p:cNvSpPr>
            <a:spLocks noGrp="1"/>
          </p:cNvSpPr>
          <p:nvPr>
            <p:ph idx="1"/>
          </p:nvPr>
        </p:nvSpPr>
        <p:spPr>
          <a:xfrm>
            <a:off x="1218883" y="1066800"/>
            <a:ext cx="9751060" cy="5003800"/>
          </a:xfrm>
        </p:spPr>
        <p:txBody>
          <a:bodyPr/>
          <a:lstStyle/>
          <a:p>
            <a:r>
              <a:rPr lang="en-US" dirty="0"/>
              <a:t>“The [IAT] is important because implicit racial preferences often predict behavior and decision-making.”</a:t>
            </a:r>
          </a:p>
          <a:p>
            <a:r>
              <a:rPr lang="en-US" dirty="0"/>
              <a:t>“Judges, like all vertebrates, have visual blind spots of </a:t>
            </a:r>
            <a:r>
              <a:rPr lang="en-US" i="1" dirty="0"/>
              <a:t>scotomas</a:t>
            </a:r>
            <a:r>
              <a:rPr lang="en-US" dirty="0"/>
              <a:t> (from the Greek word for darkness).  We also have cognitive blind spot bias – that is the ability to see bias in others, but not in ourselves.  In one study [authors] found that 97% of state court administrative law judges attending an educational conference rated their ability “to avoid racial prejudice in decision-making” in the top half of other judges at the conference.  Of course, that is mathematically impossible.  The authors worried that “this result means that judges are overconfident about their ability to avoid the influence of race . . . “</a:t>
            </a:r>
          </a:p>
          <a:p>
            <a:r>
              <a:rPr lang="en-US" i="1" dirty="0"/>
              <a:t>Id.</a:t>
            </a:r>
            <a:r>
              <a:rPr lang="en-US" dirty="0"/>
              <a:t> at 396</a:t>
            </a:r>
            <a:endParaRPr lang="en-US" i="1" dirty="0"/>
          </a:p>
        </p:txBody>
      </p:sp>
    </p:spTree>
    <p:extLst>
      <p:ext uri="{BB962C8B-B14F-4D97-AF65-F5344CB8AC3E}">
        <p14:creationId xmlns:p14="http://schemas.microsoft.com/office/powerpoint/2010/main" val="142306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DF40-5D35-4F02-83A3-65E842462F99}"/>
              </a:ext>
            </a:extLst>
          </p:cNvPr>
          <p:cNvSpPr>
            <a:spLocks noGrp="1"/>
          </p:cNvSpPr>
          <p:nvPr>
            <p:ph type="title"/>
          </p:nvPr>
        </p:nvSpPr>
        <p:spPr/>
        <p:txBody>
          <a:bodyPr/>
          <a:lstStyle/>
          <a:p>
            <a:r>
              <a:rPr lang="en-US" dirty="0"/>
              <a:t>What does this mean?</a:t>
            </a:r>
          </a:p>
        </p:txBody>
      </p:sp>
      <p:pic>
        <p:nvPicPr>
          <p:cNvPr id="4" name="Content Placeholder 3">
            <a:extLst>
              <a:ext uri="{FF2B5EF4-FFF2-40B4-BE49-F238E27FC236}">
                <a16:creationId xmlns:a16="http://schemas.microsoft.com/office/drawing/2014/main" id="{88E14476-E352-4CCA-93C8-0B7ABF0A3EE4}"/>
              </a:ext>
            </a:extLst>
          </p:cNvPr>
          <p:cNvPicPr>
            <a:picLocks noGrp="1" noChangeAspect="1"/>
          </p:cNvPicPr>
          <p:nvPr>
            <p:ph idx="1"/>
          </p:nvPr>
        </p:nvPicPr>
        <p:blipFill>
          <a:blip r:embed="rId2"/>
          <a:stretch>
            <a:fillRect/>
          </a:stretch>
        </p:blipFill>
        <p:spPr>
          <a:xfrm>
            <a:off x="4341812" y="1447800"/>
            <a:ext cx="4156075" cy="4156075"/>
          </a:xfrm>
          <a:prstGeom prst="rect">
            <a:avLst/>
          </a:prstGeom>
        </p:spPr>
      </p:pic>
    </p:spTree>
    <p:extLst>
      <p:ext uri="{BB962C8B-B14F-4D97-AF65-F5344CB8AC3E}">
        <p14:creationId xmlns:p14="http://schemas.microsoft.com/office/powerpoint/2010/main" val="98626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609A-9B3F-4639-A049-A9BA08867F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CDDD14-5267-49A5-91F3-27EECB8BD8DE}"/>
              </a:ext>
            </a:extLst>
          </p:cNvPr>
          <p:cNvSpPr>
            <a:spLocks noGrp="1"/>
          </p:cNvSpPr>
          <p:nvPr>
            <p:ph idx="1"/>
          </p:nvPr>
        </p:nvSpPr>
        <p:spPr>
          <a:xfrm>
            <a:off x="1221450" y="1447800"/>
            <a:ext cx="9751060" cy="3937000"/>
          </a:xfrm>
        </p:spPr>
        <p:txBody>
          <a:bodyPr>
            <a:normAutofit lnSpcReduction="10000"/>
          </a:bodyPr>
          <a:lstStyle/>
          <a:p>
            <a:r>
              <a:rPr lang="en-US" dirty="0"/>
              <a:t>“In my recent national empirical study, I found that 92% of senior federal district judges, 87% of non-senior federal district judges, 72% of U. S. magistrate judges, 77% of federal bankruptcy judges, and 96% of federal probation and pre-trial services officers ranked themselves in the top 25% of respective colleagues in their ability to make decisions free from racial bias.  Again, mathematically impossible.”  </a:t>
            </a:r>
            <a:r>
              <a:rPr lang="en-US" i="1" dirty="0"/>
              <a:t>Id.</a:t>
            </a:r>
            <a:endParaRPr lang="en-US" dirty="0"/>
          </a:p>
          <a:p>
            <a:r>
              <a:rPr lang="en-US" dirty="0"/>
              <a:t>The only two studies on implicit bias in judges established, unnervingly, that judges . . . have equal or greater implicit biases than members of the general public.”  </a:t>
            </a:r>
            <a:r>
              <a:rPr lang="en-US" i="1" dirty="0"/>
              <a:t>Id.</a:t>
            </a:r>
            <a:r>
              <a:rPr lang="en-US" dirty="0"/>
              <a:t> at 398</a:t>
            </a:r>
          </a:p>
          <a:p>
            <a:r>
              <a:rPr lang="en-US" i="1" dirty="0"/>
              <a:t>See also </a:t>
            </a:r>
            <a:r>
              <a:rPr lang="en-US" dirty="0"/>
              <a:t>Levinson, Bennett &amp; </a:t>
            </a:r>
            <a:r>
              <a:rPr lang="en-US" dirty="0" err="1"/>
              <a:t>Hioki</a:t>
            </a:r>
            <a:r>
              <a:rPr lang="en-US" dirty="0"/>
              <a:t>, </a:t>
            </a:r>
            <a:r>
              <a:rPr lang="en-US" i="1" dirty="0"/>
              <a:t>Judging Implicit Bias: A National Empirical Study of Judicial Stereotypes</a:t>
            </a:r>
            <a:r>
              <a:rPr lang="en-US" dirty="0"/>
              <a:t>, 69 Fla. L. Rev. 63 (2017).</a:t>
            </a:r>
            <a:endParaRPr lang="en-US" i="1" dirty="0"/>
          </a:p>
        </p:txBody>
      </p:sp>
    </p:spTree>
    <p:extLst>
      <p:ext uri="{BB962C8B-B14F-4D97-AF65-F5344CB8AC3E}">
        <p14:creationId xmlns:p14="http://schemas.microsoft.com/office/powerpoint/2010/main" val="19362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095DB-1110-40EE-9E3F-8A581CCA6122}"/>
              </a:ext>
            </a:extLst>
          </p:cNvPr>
          <p:cNvSpPr>
            <a:spLocks noGrp="1"/>
          </p:cNvSpPr>
          <p:nvPr>
            <p:ph type="title"/>
          </p:nvPr>
        </p:nvSpPr>
        <p:spPr/>
        <p:txBody>
          <a:bodyPr/>
          <a:lstStyle/>
          <a:p>
            <a:r>
              <a:rPr lang="en-US" dirty="0"/>
              <a:t>The Problem of Self Reported Fairness – Coded Language in Jury Selection</a:t>
            </a:r>
          </a:p>
        </p:txBody>
      </p:sp>
      <p:sp>
        <p:nvSpPr>
          <p:cNvPr id="3" name="Content Placeholder 2">
            <a:extLst>
              <a:ext uri="{FF2B5EF4-FFF2-40B4-BE49-F238E27FC236}">
                <a16:creationId xmlns:a16="http://schemas.microsoft.com/office/drawing/2014/main" id="{5C309169-A563-45D0-B3E3-582B7F3856CC}"/>
              </a:ext>
            </a:extLst>
          </p:cNvPr>
          <p:cNvSpPr>
            <a:spLocks noGrp="1"/>
          </p:cNvSpPr>
          <p:nvPr>
            <p:ph idx="1"/>
          </p:nvPr>
        </p:nvSpPr>
        <p:spPr/>
        <p:txBody>
          <a:bodyPr/>
          <a:lstStyle/>
          <a:p>
            <a:r>
              <a:rPr lang="en-US" dirty="0"/>
              <a:t>Pena Rodriguez – </a:t>
            </a:r>
          </a:p>
          <a:p>
            <a:pPr lvl="1"/>
            <a:r>
              <a:rPr lang="en-US" dirty="0"/>
              <a:t>“fair and impartial”</a:t>
            </a:r>
          </a:p>
          <a:p>
            <a:pPr lvl="1"/>
            <a:r>
              <a:rPr lang="en-US" dirty="0"/>
              <a:t>“Anything about you that you feel would make it difficult for you to be a fair juror.”</a:t>
            </a:r>
          </a:p>
          <a:p>
            <a:pPr lvl="1"/>
            <a:r>
              <a:rPr lang="en-US" dirty="0"/>
              <a:t>Does anyone feel that “this is simply not a good case” for them to be a fair juror?</a:t>
            </a:r>
          </a:p>
          <a:p>
            <a:pPr lvl="1"/>
            <a:endParaRPr lang="en-US" dirty="0"/>
          </a:p>
          <a:p>
            <a:r>
              <a:rPr lang="en-US" dirty="0"/>
              <a:t>The Batson Problem – </a:t>
            </a:r>
          </a:p>
        </p:txBody>
      </p:sp>
    </p:spTree>
    <p:extLst>
      <p:ext uri="{BB962C8B-B14F-4D97-AF65-F5344CB8AC3E}">
        <p14:creationId xmlns:p14="http://schemas.microsoft.com/office/powerpoint/2010/main" val="155892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136E4-F200-4BE7-B0E3-12F15B753FF2}"/>
              </a:ext>
            </a:extLst>
          </p:cNvPr>
          <p:cNvSpPr>
            <a:spLocks noGrp="1"/>
          </p:cNvSpPr>
          <p:nvPr>
            <p:ph type="title"/>
          </p:nvPr>
        </p:nvSpPr>
        <p:spPr/>
        <p:txBody>
          <a:bodyPr/>
          <a:lstStyle/>
          <a:p>
            <a:r>
              <a:rPr lang="en-US" dirty="0"/>
              <a:t>The Batson Problem</a:t>
            </a:r>
          </a:p>
        </p:txBody>
      </p:sp>
      <p:sp>
        <p:nvSpPr>
          <p:cNvPr id="3" name="Content Placeholder 2">
            <a:extLst>
              <a:ext uri="{FF2B5EF4-FFF2-40B4-BE49-F238E27FC236}">
                <a16:creationId xmlns:a16="http://schemas.microsoft.com/office/drawing/2014/main" id="{5C7BFA13-2C29-49EF-801E-45539C038B05}"/>
              </a:ext>
            </a:extLst>
          </p:cNvPr>
          <p:cNvSpPr>
            <a:spLocks noGrp="1"/>
          </p:cNvSpPr>
          <p:nvPr>
            <p:ph idx="1"/>
          </p:nvPr>
        </p:nvSpPr>
        <p:spPr/>
        <p:txBody>
          <a:bodyPr/>
          <a:lstStyle/>
          <a:p>
            <a:r>
              <a:rPr lang="en-US" i="1" dirty="0"/>
              <a:t>Batson v. Kentucky</a:t>
            </a:r>
            <a:r>
              <a:rPr lang="en-US" dirty="0"/>
              <a:t>, 476 U.S. 79 (1986).</a:t>
            </a:r>
          </a:p>
          <a:p>
            <a:r>
              <a:rPr lang="en-US" dirty="0"/>
              <a:t>The Batson Challenge</a:t>
            </a:r>
          </a:p>
          <a:p>
            <a:pPr lvl="1"/>
            <a:r>
              <a:rPr lang="en-US" dirty="0"/>
              <a:t>Step 1 – Party making the challenge states a prima facie case that the peremptory challenge was race based.</a:t>
            </a:r>
          </a:p>
          <a:p>
            <a:pPr lvl="1"/>
            <a:r>
              <a:rPr lang="en-US" dirty="0"/>
              <a:t>Step 2 – </a:t>
            </a:r>
            <a:r>
              <a:rPr lang="en-US" b="1" dirty="0"/>
              <a:t>The party exercising the peremptory challenge offers a legitimate race neutral explanation</a:t>
            </a:r>
            <a:r>
              <a:rPr lang="en-US" dirty="0"/>
              <a:t>.</a:t>
            </a:r>
          </a:p>
          <a:p>
            <a:pPr lvl="1"/>
            <a:r>
              <a:rPr lang="en-US" dirty="0"/>
              <a:t>Step 3 – Party making the challenge may argue that the explanation is a pretext for discrimination and </a:t>
            </a:r>
            <a:r>
              <a:rPr lang="en-US" b="1" dirty="0"/>
              <a:t>the judge determines the outcome </a:t>
            </a:r>
            <a:r>
              <a:rPr lang="en-US" dirty="0"/>
              <a:t>based on the totality of the circumstances.</a:t>
            </a:r>
          </a:p>
        </p:txBody>
      </p:sp>
    </p:spTree>
    <p:extLst>
      <p:ext uri="{BB962C8B-B14F-4D97-AF65-F5344CB8AC3E}">
        <p14:creationId xmlns:p14="http://schemas.microsoft.com/office/powerpoint/2010/main" val="362807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136E4-F200-4BE7-B0E3-12F15B753FF2}"/>
              </a:ext>
            </a:extLst>
          </p:cNvPr>
          <p:cNvSpPr>
            <a:spLocks noGrp="1"/>
          </p:cNvSpPr>
          <p:nvPr>
            <p:ph type="title"/>
          </p:nvPr>
        </p:nvSpPr>
        <p:spPr/>
        <p:txBody>
          <a:bodyPr/>
          <a:lstStyle/>
          <a:p>
            <a:r>
              <a:rPr lang="en-US" dirty="0"/>
              <a:t>The Batson Problem</a:t>
            </a:r>
          </a:p>
        </p:txBody>
      </p:sp>
      <p:sp>
        <p:nvSpPr>
          <p:cNvPr id="3" name="Content Placeholder 2">
            <a:extLst>
              <a:ext uri="{FF2B5EF4-FFF2-40B4-BE49-F238E27FC236}">
                <a16:creationId xmlns:a16="http://schemas.microsoft.com/office/drawing/2014/main" id="{5C7BFA13-2C29-49EF-801E-45539C038B05}"/>
              </a:ext>
            </a:extLst>
          </p:cNvPr>
          <p:cNvSpPr>
            <a:spLocks noGrp="1"/>
          </p:cNvSpPr>
          <p:nvPr>
            <p:ph idx="1"/>
          </p:nvPr>
        </p:nvSpPr>
        <p:spPr/>
        <p:txBody>
          <a:bodyPr/>
          <a:lstStyle/>
          <a:p>
            <a:r>
              <a:rPr lang="en-US" i="1" dirty="0"/>
              <a:t>Batson v. Kentucky</a:t>
            </a:r>
            <a:r>
              <a:rPr lang="en-US" dirty="0"/>
              <a:t>, 476 U.S. 79 (1986).</a:t>
            </a:r>
          </a:p>
          <a:p>
            <a:r>
              <a:rPr lang="en-US" dirty="0"/>
              <a:t>Nor is outright prevarication by prosecutors the only danger here. It is even possible that an attorney may lie to himself in an effort to convince himself that his motives are legal.  A prosecutor’s own conscious or unconscious racism may lead him easily to the conclusion that a prospective black juror is “sullen,” or “distant,” a characterization that would not have come to his mind if a white juror had acted identically. A judge’s own conscious or unconscious racism may lead him to accept such an explanation as well supported.  </a:t>
            </a:r>
            <a:r>
              <a:rPr lang="en-US" i="1" dirty="0"/>
              <a:t>Id.</a:t>
            </a:r>
            <a:r>
              <a:rPr lang="en-US" dirty="0"/>
              <a:t> at 106 </a:t>
            </a:r>
            <a:r>
              <a:rPr lang="en-US" i="1" dirty="0"/>
              <a:t>internal quotation and citation deleted</a:t>
            </a:r>
            <a:r>
              <a:rPr lang="en-US" dirty="0"/>
              <a:t> (Marshall, J. concurring).</a:t>
            </a:r>
          </a:p>
        </p:txBody>
      </p:sp>
    </p:spTree>
    <p:extLst>
      <p:ext uri="{BB962C8B-B14F-4D97-AF65-F5344CB8AC3E}">
        <p14:creationId xmlns:p14="http://schemas.microsoft.com/office/powerpoint/2010/main" val="369078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3072-F77E-4C83-879F-6E735469727D}"/>
              </a:ext>
            </a:extLst>
          </p:cNvPr>
          <p:cNvSpPr>
            <a:spLocks noGrp="1"/>
          </p:cNvSpPr>
          <p:nvPr>
            <p:ph type="title"/>
          </p:nvPr>
        </p:nvSpPr>
        <p:spPr/>
        <p:txBody>
          <a:bodyPr/>
          <a:lstStyle/>
          <a:p>
            <a:r>
              <a:rPr lang="en-US" dirty="0"/>
              <a:t>The Batson Problem</a:t>
            </a:r>
          </a:p>
        </p:txBody>
      </p:sp>
      <p:sp>
        <p:nvSpPr>
          <p:cNvPr id="3" name="Content Placeholder 2">
            <a:extLst>
              <a:ext uri="{FF2B5EF4-FFF2-40B4-BE49-F238E27FC236}">
                <a16:creationId xmlns:a16="http://schemas.microsoft.com/office/drawing/2014/main" id="{C0B58C4E-FA03-44CA-A718-3B9B45164E71}"/>
              </a:ext>
            </a:extLst>
          </p:cNvPr>
          <p:cNvSpPr>
            <a:spLocks noGrp="1"/>
          </p:cNvSpPr>
          <p:nvPr>
            <p:ph idx="1"/>
          </p:nvPr>
        </p:nvSpPr>
        <p:spPr/>
        <p:txBody>
          <a:bodyPr/>
          <a:lstStyle/>
          <a:p>
            <a:r>
              <a:rPr lang="en-US" dirty="0"/>
              <a:t>Judicial decision-making</a:t>
            </a:r>
          </a:p>
          <a:p>
            <a:pPr lvl="1"/>
            <a:r>
              <a:rPr lang="en-US" i="1" dirty="0"/>
              <a:t>Unites States v. Maxwell</a:t>
            </a:r>
            <a:r>
              <a:rPr lang="en-US" dirty="0"/>
              <a:t>, 473 F.3d 868, 872 (8</a:t>
            </a:r>
            <a:r>
              <a:rPr lang="en-US" baseline="30000" dirty="0"/>
              <a:t>th</a:t>
            </a:r>
            <a:r>
              <a:rPr lang="en-US" dirty="0"/>
              <a:t> Cir. 2007).</a:t>
            </a:r>
          </a:p>
          <a:p>
            <a:pPr lvl="1"/>
            <a:r>
              <a:rPr lang="en-US" i="1" dirty="0"/>
              <a:t>Bell-Bey v. Roper</a:t>
            </a:r>
            <a:r>
              <a:rPr lang="en-US" dirty="0"/>
              <a:t>, 499 F.3d 752, 758 (8</a:t>
            </a:r>
            <a:r>
              <a:rPr lang="en-US" baseline="30000" dirty="0"/>
              <a:t>th</a:t>
            </a:r>
            <a:r>
              <a:rPr lang="en-US" dirty="0"/>
              <a:t> Cir. 2007).</a:t>
            </a:r>
          </a:p>
          <a:p>
            <a:pPr lvl="1"/>
            <a:r>
              <a:rPr lang="en-US" i="1" dirty="0"/>
              <a:t>Snyder v. Louisiana</a:t>
            </a:r>
            <a:r>
              <a:rPr lang="en-US" dirty="0"/>
              <a:t>, 128 S. Ct. 1203, 1208 (2008).</a:t>
            </a:r>
          </a:p>
          <a:p>
            <a:r>
              <a:rPr lang="en-US" dirty="0"/>
              <a:t>Prosecutorial conduct</a:t>
            </a:r>
          </a:p>
          <a:p>
            <a:pPr lvl="1"/>
            <a:r>
              <a:rPr lang="en-US" i="1" dirty="0"/>
              <a:t>Wilson v. Beard</a:t>
            </a:r>
            <a:r>
              <a:rPr lang="en-US" dirty="0"/>
              <a:t>, 426 F.3d 653,656 (3</a:t>
            </a:r>
            <a:r>
              <a:rPr lang="en-US" baseline="30000" dirty="0"/>
              <a:t>rd</a:t>
            </a:r>
            <a:r>
              <a:rPr lang="en-US" dirty="0"/>
              <a:t> Cir. 2005).</a:t>
            </a:r>
          </a:p>
          <a:p>
            <a:r>
              <a:rPr lang="en-US" dirty="0"/>
              <a:t>In Missouri</a:t>
            </a:r>
          </a:p>
          <a:p>
            <a:pPr lvl="1"/>
            <a:r>
              <a:rPr lang="en-US" i="1" dirty="0"/>
              <a:t>State v. Washington</a:t>
            </a:r>
            <a:r>
              <a:rPr lang="en-US" dirty="0"/>
              <a:t>, 288 S.W.3d 312 (Mo. App. 2009).</a:t>
            </a:r>
          </a:p>
          <a:p>
            <a:pPr lvl="1"/>
            <a:r>
              <a:rPr lang="en-US" i="1" dirty="0"/>
              <a:t>State v. Boyd</a:t>
            </a:r>
            <a:r>
              <a:rPr lang="en-US" dirty="0"/>
              <a:t>, ___ S.W.3d ___, 2019 WL 6703894 (Mo. App. 2019).</a:t>
            </a:r>
          </a:p>
          <a:p>
            <a:pPr marL="301752" lvl="1" indent="0">
              <a:buNone/>
            </a:pPr>
            <a:endParaRPr lang="en-US" dirty="0"/>
          </a:p>
        </p:txBody>
      </p:sp>
    </p:spTree>
    <p:extLst>
      <p:ext uri="{BB962C8B-B14F-4D97-AF65-F5344CB8AC3E}">
        <p14:creationId xmlns:p14="http://schemas.microsoft.com/office/powerpoint/2010/main" val="218284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83072-F77E-4C83-879F-6E735469727D}"/>
              </a:ext>
            </a:extLst>
          </p:cNvPr>
          <p:cNvSpPr>
            <a:spLocks noGrp="1"/>
          </p:cNvSpPr>
          <p:nvPr>
            <p:ph type="title"/>
          </p:nvPr>
        </p:nvSpPr>
        <p:spPr/>
        <p:txBody>
          <a:bodyPr/>
          <a:lstStyle/>
          <a:p>
            <a:r>
              <a:rPr lang="en-US" dirty="0"/>
              <a:t>The Batson Problem - Afterword</a:t>
            </a:r>
          </a:p>
        </p:txBody>
      </p:sp>
      <p:sp>
        <p:nvSpPr>
          <p:cNvPr id="3" name="Content Placeholder 2">
            <a:extLst>
              <a:ext uri="{FF2B5EF4-FFF2-40B4-BE49-F238E27FC236}">
                <a16:creationId xmlns:a16="http://schemas.microsoft.com/office/drawing/2014/main" id="{C0B58C4E-FA03-44CA-A718-3B9B45164E71}"/>
              </a:ext>
            </a:extLst>
          </p:cNvPr>
          <p:cNvSpPr>
            <a:spLocks noGrp="1"/>
          </p:cNvSpPr>
          <p:nvPr>
            <p:ph idx="1"/>
          </p:nvPr>
        </p:nvSpPr>
        <p:spPr/>
        <p:txBody>
          <a:bodyPr/>
          <a:lstStyle/>
          <a:p>
            <a:r>
              <a:rPr lang="en-US" dirty="0"/>
              <a:t>Hernandez v. New York, 500 U.S. 352 (1991).</a:t>
            </a:r>
          </a:p>
          <a:p>
            <a:r>
              <a:rPr lang="en-US" dirty="0" err="1"/>
              <a:t>Purkett</a:t>
            </a:r>
            <a:r>
              <a:rPr lang="en-US" dirty="0"/>
              <a:t> v. Elem, 514 U.S. 765 (1995).</a:t>
            </a:r>
          </a:p>
          <a:p>
            <a:r>
              <a:rPr lang="en-US" dirty="0"/>
              <a:t>Foster v. Chatman, 136 </a:t>
            </a:r>
            <a:r>
              <a:rPr lang="en-US" dirty="0" err="1"/>
              <a:t>S.Ct</a:t>
            </a:r>
            <a:r>
              <a:rPr lang="en-US" dirty="0"/>
              <a:t>. 1737 (2016).</a:t>
            </a:r>
          </a:p>
          <a:p>
            <a:r>
              <a:rPr lang="en-US" dirty="0"/>
              <a:t>Flowers v. Mississippi, 139 S. Ct. 2228 (2019).</a:t>
            </a:r>
            <a:endParaRPr lang="en-US" i="1" dirty="0"/>
          </a:p>
        </p:txBody>
      </p:sp>
    </p:spTree>
    <p:extLst>
      <p:ext uri="{BB962C8B-B14F-4D97-AF65-F5344CB8AC3E}">
        <p14:creationId xmlns:p14="http://schemas.microsoft.com/office/powerpoint/2010/main" val="49660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569-2E07-45D2-8621-D2F2828D6A62}"/>
              </a:ext>
            </a:extLst>
          </p:cNvPr>
          <p:cNvSpPr>
            <a:spLocks noGrp="1"/>
          </p:cNvSpPr>
          <p:nvPr>
            <p:ph type="title"/>
          </p:nvPr>
        </p:nvSpPr>
        <p:spPr/>
        <p:txBody>
          <a:bodyPr/>
          <a:lstStyle/>
          <a:p>
            <a:r>
              <a:rPr lang="en-US" dirty="0"/>
              <a:t>Responses to the Problems of Self Reporting</a:t>
            </a:r>
          </a:p>
        </p:txBody>
      </p:sp>
      <p:sp>
        <p:nvSpPr>
          <p:cNvPr id="3" name="Content Placeholder 2">
            <a:extLst>
              <a:ext uri="{FF2B5EF4-FFF2-40B4-BE49-F238E27FC236}">
                <a16:creationId xmlns:a16="http://schemas.microsoft.com/office/drawing/2014/main" id="{B5EDAC11-3CBA-4085-BA9C-90B8612EDBBB}"/>
              </a:ext>
            </a:extLst>
          </p:cNvPr>
          <p:cNvSpPr>
            <a:spLocks noGrp="1"/>
          </p:cNvSpPr>
          <p:nvPr>
            <p:ph idx="1"/>
          </p:nvPr>
        </p:nvSpPr>
        <p:spPr/>
        <p:txBody>
          <a:bodyPr/>
          <a:lstStyle/>
          <a:p>
            <a:r>
              <a:rPr lang="en-US" dirty="0"/>
              <a:t>Taking the IAT</a:t>
            </a:r>
          </a:p>
          <a:p>
            <a:r>
              <a:rPr lang="en-US" dirty="0"/>
              <a:t>The ABA “</a:t>
            </a:r>
            <a:r>
              <a:rPr lang="en-US" i="1" dirty="0"/>
              <a:t>Achieving an Impartial Jury:</a:t>
            </a:r>
            <a:r>
              <a:rPr lang="en-US" dirty="0"/>
              <a:t> </a:t>
            </a:r>
            <a:r>
              <a:rPr lang="en-US" i="1" dirty="0"/>
              <a:t>Addressing Bias in </a:t>
            </a:r>
            <a:r>
              <a:rPr lang="en-US" i="1" dirty="0" err="1"/>
              <a:t>Voir</a:t>
            </a:r>
            <a:r>
              <a:rPr lang="en-US" i="1" dirty="0"/>
              <a:t> Dire and Deliberations</a:t>
            </a:r>
            <a:r>
              <a:rPr lang="en-US" dirty="0"/>
              <a:t>” Project</a:t>
            </a:r>
          </a:p>
          <a:p>
            <a:r>
              <a:rPr lang="en-US" dirty="0"/>
              <a:t>Washington State General Rule 37</a:t>
            </a:r>
          </a:p>
          <a:p>
            <a:r>
              <a:rPr lang="en-US" dirty="0"/>
              <a:t>Missouri Approved Instruction (Civil) 2.00(C) and 2.03(A)</a:t>
            </a:r>
          </a:p>
        </p:txBody>
      </p:sp>
    </p:spTree>
    <p:extLst>
      <p:ext uri="{BB962C8B-B14F-4D97-AF65-F5344CB8AC3E}">
        <p14:creationId xmlns:p14="http://schemas.microsoft.com/office/powerpoint/2010/main" val="53495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1406-E671-42A8-A105-28B95CD6F86F}"/>
              </a:ext>
            </a:extLst>
          </p:cNvPr>
          <p:cNvSpPr>
            <a:spLocks noGrp="1"/>
          </p:cNvSpPr>
          <p:nvPr>
            <p:ph type="title"/>
          </p:nvPr>
        </p:nvSpPr>
        <p:spPr/>
        <p:txBody>
          <a:bodyPr/>
          <a:lstStyle/>
          <a:p>
            <a:r>
              <a:rPr lang="en-US" dirty="0"/>
              <a:t>Taking the IAT among other things.</a:t>
            </a:r>
          </a:p>
        </p:txBody>
      </p:sp>
      <p:sp>
        <p:nvSpPr>
          <p:cNvPr id="3" name="Content Placeholder 2">
            <a:extLst>
              <a:ext uri="{FF2B5EF4-FFF2-40B4-BE49-F238E27FC236}">
                <a16:creationId xmlns:a16="http://schemas.microsoft.com/office/drawing/2014/main" id="{48B7DA6F-F23E-49AA-B87E-7E32FC95F0CD}"/>
              </a:ext>
            </a:extLst>
          </p:cNvPr>
          <p:cNvSpPr>
            <a:spLocks noGrp="1"/>
          </p:cNvSpPr>
          <p:nvPr>
            <p:ph idx="1"/>
          </p:nvPr>
        </p:nvSpPr>
        <p:spPr/>
        <p:txBody>
          <a:bodyPr>
            <a:normAutofit fontScale="92500"/>
          </a:bodyPr>
          <a:lstStyle/>
          <a:p>
            <a:r>
              <a:rPr lang="en-US" dirty="0"/>
              <a:t>“Unquestionably there is a growing awareness of the effects of implicit bias in the legal system.  Yet, at a training last year for 500 trial court judges in Florida, fewer than ten responded that they had previously taken an IAT test.  That is quite typical of other implicit bias trainings I have done for other courts.”  </a:t>
            </a:r>
            <a:r>
              <a:rPr lang="en-US" i="1" dirty="0"/>
              <a:t>Implicit Racial Bias in Sentencing </a:t>
            </a:r>
            <a:r>
              <a:rPr lang="en-US" dirty="0"/>
              <a:t>at p. 397.</a:t>
            </a:r>
          </a:p>
          <a:p>
            <a:r>
              <a:rPr lang="en-US" dirty="0"/>
              <a:t>Taking multiple IATs</a:t>
            </a:r>
          </a:p>
          <a:p>
            <a:r>
              <a:rPr lang="en-US" dirty="0"/>
              <a:t>Knowing how the IAT functions and how it is scored</a:t>
            </a:r>
          </a:p>
          <a:p>
            <a:r>
              <a:rPr lang="en-US" dirty="0"/>
              <a:t>Learning about the numerous studies on IAT and decision-making</a:t>
            </a:r>
          </a:p>
          <a:p>
            <a:r>
              <a:rPr lang="en-US" dirty="0"/>
              <a:t>Incorporate priming strategies</a:t>
            </a:r>
          </a:p>
          <a:p>
            <a:r>
              <a:rPr lang="en-US" dirty="0"/>
              <a:t>AIJ Toolbox </a:t>
            </a:r>
            <a:r>
              <a:rPr lang="en-US" dirty="0">
                <a:hlinkClick r:id="rId2"/>
              </a:rPr>
              <a:t>https://www.americanbar.org/groups/criminal_justice/voir_dire/</a:t>
            </a:r>
            <a:endParaRPr lang="en-US" dirty="0"/>
          </a:p>
          <a:p>
            <a:endParaRPr lang="en-US" dirty="0"/>
          </a:p>
        </p:txBody>
      </p:sp>
    </p:spTree>
    <p:extLst>
      <p:ext uri="{BB962C8B-B14F-4D97-AF65-F5344CB8AC3E}">
        <p14:creationId xmlns:p14="http://schemas.microsoft.com/office/powerpoint/2010/main" val="252253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F26B-5577-48EF-ACB9-FEF305F9180E}"/>
              </a:ext>
            </a:extLst>
          </p:cNvPr>
          <p:cNvSpPr>
            <a:spLocks noGrp="1"/>
          </p:cNvSpPr>
          <p:nvPr>
            <p:ph type="title"/>
          </p:nvPr>
        </p:nvSpPr>
        <p:spPr/>
        <p:txBody>
          <a:bodyPr/>
          <a:lstStyle/>
          <a:p>
            <a:r>
              <a:rPr lang="en-US" dirty="0"/>
              <a:t>Jury Selection</a:t>
            </a:r>
          </a:p>
        </p:txBody>
      </p:sp>
      <p:sp>
        <p:nvSpPr>
          <p:cNvPr id="3" name="Content Placeholder 2">
            <a:extLst>
              <a:ext uri="{FF2B5EF4-FFF2-40B4-BE49-F238E27FC236}">
                <a16:creationId xmlns:a16="http://schemas.microsoft.com/office/drawing/2014/main" id="{16CDE37A-28FC-4065-81E5-B89A3FE0FF48}"/>
              </a:ext>
            </a:extLst>
          </p:cNvPr>
          <p:cNvSpPr>
            <a:spLocks noGrp="1"/>
          </p:cNvSpPr>
          <p:nvPr>
            <p:ph idx="1"/>
          </p:nvPr>
        </p:nvSpPr>
        <p:spPr/>
        <p:txBody>
          <a:bodyPr>
            <a:normAutofit fontScale="55000" lnSpcReduction="20000"/>
          </a:bodyPr>
          <a:lstStyle/>
          <a:p>
            <a:r>
              <a:rPr lang="en-US" dirty="0"/>
              <a:t>Limiting Peremptory Strikes – Washington General Rule 37</a:t>
            </a:r>
          </a:p>
          <a:p>
            <a:r>
              <a:rPr lang="en-US" b="1" dirty="0"/>
              <a:t>(a) Policy and Purpose.</a:t>
            </a:r>
            <a:r>
              <a:rPr lang="en-US" dirty="0"/>
              <a:t> The purpose of this rule is to eliminate the unfair exclusion of potential jurors based on race or ethnicity.</a:t>
            </a:r>
          </a:p>
          <a:p>
            <a:r>
              <a:rPr lang="en-US" b="1" dirty="0"/>
              <a:t>(b) Scope.</a:t>
            </a:r>
            <a:r>
              <a:rPr lang="en-US" dirty="0"/>
              <a:t> This rule applies in all jury trials.</a:t>
            </a:r>
          </a:p>
          <a:p>
            <a:r>
              <a:rPr lang="en-US" b="1" dirty="0"/>
              <a:t>(c) Objection.</a:t>
            </a:r>
            <a:r>
              <a:rPr lang="en-US" dirty="0"/>
              <a:t> A party may object to the use of a peremptory challenge to raise the issue of improper bias. The court may also raise this objection on its own. The objection shall be made by simple citation to this rule, and any further discussion shall be conducted outside the presence of the panel. The objection must be made before the potential juror is excused, unless new information is discovered.</a:t>
            </a:r>
          </a:p>
          <a:p>
            <a:r>
              <a:rPr lang="en-US" b="1" dirty="0"/>
              <a:t>(d) Response.</a:t>
            </a:r>
            <a:r>
              <a:rPr lang="en-US" dirty="0"/>
              <a:t> Upon objection to the exercise of a peremptory challenge pursuant to this rule, the party exercising the peremptory challenge shall articulate the reasons that the peremptory challenge has been exercised.</a:t>
            </a:r>
          </a:p>
          <a:p>
            <a:r>
              <a:rPr lang="en-US" b="1" dirty="0"/>
              <a:t>(e) Determination.</a:t>
            </a:r>
            <a:r>
              <a:rPr lang="en-US" dirty="0"/>
              <a:t> The court shall then evaluate the reasons given to justify the peremptory challenge in light of the totality of circumstances. </a:t>
            </a:r>
            <a:r>
              <a:rPr lang="en-US" b="1" i="1" dirty="0"/>
              <a:t>If the court determines that an objective observer could view race or ethnicity as a factor in the use of the peremptory challenge, then the peremptory challenge shall be denied. </a:t>
            </a:r>
            <a:r>
              <a:rPr lang="en-US" dirty="0"/>
              <a:t>The court need not find purposeful discrimination to deny the peremptory challenge. The court should explain its ruling on the record.</a:t>
            </a:r>
          </a:p>
          <a:p>
            <a:r>
              <a:rPr lang="en-US" b="1" dirty="0"/>
              <a:t>(f) Nature of Observer.</a:t>
            </a:r>
            <a:r>
              <a:rPr lang="en-US" dirty="0"/>
              <a:t> For purposes of this rule, an objective observer is aware that implicit, institutional, and unconscious biases, in addition to purposeful discrimination, have resulted in the unfair exclusion of potential jurors in Washington State.</a:t>
            </a:r>
          </a:p>
        </p:txBody>
      </p:sp>
    </p:spTree>
    <p:extLst>
      <p:ext uri="{BB962C8B-B14F-4D97-AF65-F5344CB8AC3E}">
        <p14:creationId xmlns:p14="http://schemas.microsoft.com/office/powerpoint/2010/main" val="118300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811E6-4EB3-446A-AEDF-38281B9B12FF}"/>
              </a:ext>
            </a:extLst>
          </p:cNvPr>
          <p:cNvSpPr>
            <a:spLocks noGrp="1"/>
          </p:cNvSpPr>
          <p:nvPr>
            <p:ph type="title"/>
          </p:nvPr>
        </p:nvSpPr>
        <p:spPr/>
        <p:txBody>
          <a:bodyPr/>
          <a:lstStyle/>
          <a:p>
            <a:r>
              <a:rPr lang="en-US" dirty="0"/>
              <a:t>Jury Selection</a:t>
            </a:r>
          </a:p>
        </p:txBody>
      </p:sp>
      <p:sp>
        <p:nvSpPr>
          <p:cNvPr id="3" name="Content Placeholder 2">
            <a:extLst>
              <a:ext uri="{FF2B5EF4-FFF2-40B4-BE49-F238E27FC236}">
                <a16:creationId xmlns:a16="http://schemas.microsoft.com/office/drawing/2014/main" id="{5986382B-83C2-4827-A322-98AE002D47C4}"/>
              </a:ext>
            </a:extLst>
          </p:cNvPr>
          <p:cNvSpPr>
            <a:spLocks noGrp="1"/>
          </p:cNvSpPr>
          <p:nvPr>
            <p:ph idx="1"/>
          </p:nvPr>
        </p:nvSpPr>
        <p:spPr/>
        <p:txBody>
          <a:bodyPr>
            <a:normAutofit fontScale="77500" lnSpcReduction="20000"/>
          </a:bodyPr>
          <a:lstStyle/>
          <a:p>
            <a:r>
              <a:rPr lang="en-US" b="1" dirty="0"/>
              <a:t>(g) Circumstances Considered.</a:t>
            </a:r>
            <a:r>
              <a:rPr lang="en-US" dirty="0"/>
              <a:t> In making its determination, the circumstances the court should consider include, but are not limited to, the following:</a:t>
            </a:r>
          </a:p>
          <a:p>
            <a:r>
              <a:rPr lang="en-US" dirty="0"/>
              <a:t>(</a:t>
            </a:r>
            <a:r>
              <a:rPr lang="en-US" dirty="0" err="1"/>
              <a:t>i</a:t>
            </a:r>
            <a:r>
              <a:rPr lang="en-US" dirty="0"/>
              <a:t>) the number and types of Questions posed to the prospective juror, which may include consideration of whether the party exercising the peremptory challenge failed to Question the prospective juror about the alleged concern or the types of Questions asked about it;</a:t>
            </a:r>
          </a:p>
          <a:p>
            <a:r>
              <a:rPr lang="en-US" dirty="0"/>
              <a:t>(ii) whether the party exercising the peremptory challenge asked significantly more Questions or different Questions of the potential juror against whom the peremptory challenge was used in contrast to other jurors; </a:t>
            </a:r>
          </a:p>
          <a:p>
            <a:r>
              <a:rPr lang="en-US" dirty="0"/>
              <a:t>(iii) whether other prospective jurors provided similar answers but were not the subject of a peremptory challenge by that party; </a:t>
            </a:r>
          </a:p>
          <a:p>
            <a:r>
              <a:rPr lang="en-US" dirty="0"/>
              <a:t>(iv) whether a reason might be disproportionately associated with a race or ethnicity; and  </a:t>
            </a:r>
          </a:p>
          <a:p>
            <a:r>
              <a:rPr lang="en-US" dirty="0"/>
              <a:t>(v) whether the party has used peremptory challenges disproportionately against a given race or ethnicity, in the present case or in past cases.</a:t>
            </a:r>
          </a:p>
          <a:p>
            <a:endParaRPr lang="en-US" dirty="0"/>
          </a:p>
        </p:txBody>
      </p:sp>
    </p:spTree>
    <p:extLst>
      <p:ext uri="{BB962C8B-B14F-4D97-AF65-F5344CB8AC3E}">
        <p14:creationId xmlns:p14="http://schemas.microsoft.com/office/powerpoint/2010/main" val="99008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14C6-D5A3-47E3-B621-B428AC55EE1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D53F5E5-4706-4FDD-89C3-2F4809AE16AB}"/>
              </a:ext>
            </a:extLst>
          </p:cNvPr>
          <p:cNvPicPr>
            <a:picLocks noGrp="1" noChangeAspect="1"/>
          </p:cNvPicPr>
          <p:nvPr>
            <p:ph idx="1"/>
          </p:nvPr>
        </p:nvPicPr>
        <p:blipFill>
          <a:blip r:embed="rId2"/>
          <a:stretch>
            <a:fillRect/>
          </a:stretch>
        </p:blipFill>
        <p:spPr>
          <a:xfrm>
            <a:off x="1903412" y="738310"/>
            <a:ext cx="1857375" cy="2466975"/>
          </a:xfrm>
          <a:prstGeom prst="rect">
            <a:avLst/>
          </a:prstGeom>
        </p:spPr>
      </p:pic>
      <p:pic>
        <p:nvPicPr>
          <p:cNvPr id="5" name="Picture 4">
            <a:extLst>
              <a:ext uri="{FF2B5EF4-FFF2-40B4-BE49-F238E27FC236}">
                <a16:creationId xmlns:a16="http://schemas.microsoft.com/office/drawing/2014/main" id="{B556D50F-017B-4B98-A7E6-A424180C0768}"/>
              </a:ext>
            </a:extLst>
          </p:cNvPr>
          <p:cNvPicPr>
            <a:picLocks noChangeAspect="1"/>
          </p:cNvPicPr>
          <p:nvPr/>
        </p:nvPicPr>
        <p:blipFill>
          <a:blip r:embed="rId3"/>
          <a:stretch>
            <a:fillRect/>
          </a:stretch>
        </p:blipFill>
        <p:spPr>
          <a:xfrm>
            <a:off x="1903412" y="3187156"/>
            <a:ext cx="3906066" cy="2604044"/>
          </a:xfrm>
          <a:prstGeom prst="rect">
            <a:avLst/>
          </a:prstGeom>
        </p:spPr>
      </p:pic>
      <p:pic>
        <p:nvPicPr>
          <p:cNvPr id="6" name="Picture 5">
            <a:extLst>
              <a:ext uri="{FF2B5EF4-FFF2-40B4-BE49-F238E27FC236}">
                <a16:creationId xmlns:a16="http://schemas.microsoft.com/office/drawing/2014/main" id="{3ADB528F-68E0-49DB-82FE-F7C9D454419A}"/>
              </a:ext>
            </a:extLst>
          </p:cNvPr>
          <p:cNvPicPr>
            <a:picLocks noChangeAspect="1"/>
          </p:cNvPicPr>
          <p:nvPr/>
        </p:nvPicPr>
        <p:blipFill>
          <a:blip r:embed="rId4"/>
          <a:stretch>
            <a:fillRect/>
          </a:stretch>
        </p:blipFill>
        <p:spPr>
          <a:xfrm>
            <a:off x="6856412" y="586472"/>
            <a:ext cx="3304492" cy="2571996"/>
          </a:xfrm>
          <a:prstGeom prst="rect">
            <a:avLst/>
          </a:prstGeom>
        </p:spPr>
      </p:pic>
      <p:pic>
        <p:nvPicPr>
          <p:cNvPr id="7" name="Picture 6">
            <a:extLst>
              <a:ext uri="{FF2B5EF4-FFF2-40B4-BE49-F238E27FC236}">
                <a16:creationId xmlns:a16="http://schemas.microsoft.com/office/drawing/2014/main" id="{3D0359AC-5D69-49FB-B3F9-8605EA2F5282}"/>
              </a:ext>
            </a:extLst>
          </p:cNvPr>
          <p:cNvPicPr>
            <a:picLocks noChangeAspect="1"/>
          </p:cNvPicPr>
          <p:nvPr/>
        </p:nvPicPr>
        <p:blipFill>
          <a:blip r:embed="rId5"/>
          <a:stretch>
            <a:fillRect/>
          </a:stretch>
        </p:blipFill>
        <p:spPr>
          <a:xfrm>
            <a:off x="7161212" y="3090863"/>
            <a:ext cx="3576001" cy="2689451"/>
          </a:xfrm>
          <a:prstGeom prst="rect">
            <a:avLst/>
          </a:prstGeom>
        </p:spPr>
      </p:pic>
      <p:pic>
        <p:nvPicPr>
          <p:cNvPr id="8" name="Picture 7">
            <a:extLst>
              <a:ext uri="{FF2B5EF4-FFF2-40B4-BE49-F238E27FC236}">
                <a16:creationId xmlns:a16="http://schemas.microsoft.com/office/drawing/2014/main" id="{5F415836-1B9A-472C-A49A-5D5D164CA549}"/>
              </a:ext>
            </a:extLst>
          </p:cNvPr>
          <p:cNvPicPr>
            <a:picLocks noChangeAspect="1"/>
          </p:cNvPicPr>
          <p:nvPr/>
        </p:nvPicPr>
        <p:blipFill>
          <a:blip r:embed="rId6"/>
          <a:stretch>
            <a:fillRect/>
          </a:stretch>
        </p:blipFill>
        <p:spPr>
          <a:xfrm>
            <a:off x="4958279" y="1219200"/>
            <a:ext cx="2178188" cy="3015953"/>
          </a:xfrm>
          <a:prstGeom prst="rect">
            <a:avLst/>
          </a:prstGeom>
        </p:spPr>
      </p:pic>
    </p:spTree>
    <p:extLst>
      <p:ext uri="{BB962C8B-B14F-4D97-AF65-F5344CB8AC3E}">
        <p14:creationId xmlns:p14="http://schemas.microsoft.com/office/powerpoint/2010/main" val="225178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B701-E07B-424C-BB62-31C15EBD6272}"/>
              </a:ext>
            </a:extLst>
          </p:cNvPr>
          <p:cNvSpPr>
            <a:spLocks noGrp="1"/>
          </p:cNvSpPr>
          <p:nvPr>
            <p:ph type="title"/>
          </p:nvPr>
        </p:nvSpPr>
        <p:spPr/>
        <p:txBody>
          <a:bodyPr/>
          <a:lstStyle/>
          <a:p>
            <a:r>
              <a:rPr lang="en-US" dirty="0"/>
              <a:t>Jury Selection</a:t>
            </a:r>
          </a:p>
        </p:txBody>
      </p:sp>
      <p:sp>
        <p:nvSpPr>
          <p:cNvPr id="3" name="Content Placeholder 2">
            <a:extLst>
              <a:ext uri="{FF2B5EF4-FFF2-40B4-BE49-F238E27FC236}">
                <a16:creationId xmlns:a16="http://schemas.microsoft.com/office/drawing/2014/main" id="{AB8C0121-397D-4BD5-89C8-9AB9DEB12D01}"/>
              </a:ext>
            </a:extLst>
          </p:cNvPr>
          <p:cNvSpPr>
            <a:spLocks noGrp="1"/>
          </p:cNvSpPr>
          <p:nvPr>
            <p:ph idx="1"/>
          </p:nvPr>
        </p:nvSpPr>
        <p:spPr/>
        <p:txBody>
          <a:bodyPr>
            <a:normAutofit fontScale="70000" lnSpcReduction="20000"/>
          </a:bodyPr>
          <a:lstStyle/>
          <a:p>
            <a:r>
              <a:rPr lang="en-US" b="1" dirty="0"/>
              <a:t>(h) Reasons Presumptively Invalid.</a:t>
            </a:r>
            <a:r>
              <a:rPr lang="en-US" dirty="0"/>
              <a:t> Because historically the following reasons for peremptory challenges have been associated with improper discrimination in jury selection in Washington State, the following are presumptively invalid reasons for a peremptory challenge;  </a:t>
            </a:r>
          </a:p>
          <a:p>
            <a:r>
              <a:rPr lang="en-US" dirty="0"/>
              <a:t>(</a:t>
            </a:r>
            <a:r>
              <a:rPr lang="en-US" dirty="0" err="1"/>
              <a:t>i</a:t>
            </a:r>
            <a:r>
              <a:rPr lang="en-US" dirty="0"/>
              <a:t>) having prior contact with law enforcement officers; </a:t>
            </a:r>
          </a:p>
          <a:p>
            <a:r>
              <a:rPr lang="en-US" dirty="0"/>
              <a:t>(ii) expressing a distrust of law enforcement or a belief that law enforcement officers engage in racial profiling; </a:t>
            </a:r>
          </a:p>
          <a:p>
            <a:r>
              <a:rPr lang="en-US" dirty="0"/>
              <a:t>(iii) having a close relationship with people who have been stopped, arrested, or convicted of a crime; </a:t>
            </a:r>
          </a:p>
          <a:p>
            <a:r>
              <a:rPr lang="en-US" dirty="0"/>
              <a:t>(iv) living in a high-crime neighborhood;</a:t>
            </a:r>
          </a:p>
          <a:p>
            <a:r>
              <a:rPr lang="en-US" dirty="0"/>
              <a:t>(v) having a child outside of marriage; </a:t>
            </a:r>
          </a:p>
          <a:p>
            <a:r>
              <a:rPr lang="en-US" dirty="0"/>
              <a:t>(vi) receiving state benefits; and </a:t>
            </a:r>
          </a:p>
          <a:p>
            <a:r>
              <a:rPr lang="en-US" dirty="0"/>
              <a:t>(vii) not being a native English speaker.</a:t>
            </a:r>
          </a:p>
          <a:p>
            <a:endParaRPr lang="en-US" dirty="0"/>
          </a:p>
        </p:txBody>
      </p:sp>
    </p:spTree>
    <p:extLst>
      <p:ext uri="{BB962C8B-B14F-4D97-AF65-F5344CB8AC3E}">
        <p14:creationId xmlns:p14="http://schemas.microsoft.com/office/powerpoint/2010/main" val="2428145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CB79-AEAA-4CD3-B80C-00175F869B3E}"/>
              </a:ext>
            </a:extLst>
          </p:cNvPr>
          <p:cNvSpPr>
            <a:spLocks noGrp="1"/>
          </p:cNvSpPr>
          <p:nvPr>
            <p:ph type="title"/>
          </p:nvPr>
        </p:nvSpPr>
        <p:spPr/>
        <p:txBody>
          <a:bodyPr/>
          <a:lstStyle/>
          <a:p>
            <a:r>
              <a:rPr lang="en-US" dirty="0"/>
              <a:t>Jury Selection</a:t>
            </a:r>
          </a:p>
        </p:txBody>
      </p:sp>
      <p:sp>
        <p:nvSpPr>
          <p:cNvPr id="3" name="Content Placeholder 2">
            <a:extLst>
              <a:ext uri="{FF2B5EF4-FFF2-40B4-BE49-F238E27FC236}">
                <a16:creationId xmlns:a16="http://schemas.microsoft.com/office/drawing/2014/main" id="{16B6EC67-B9FB-4284-BA8E-897FF341EFD1}"/>
              </a:ext>
            </a:extLst>
          </p:cNvPr>
          <p:cNvSpPr>
            <a:spLocks noGrp="1"/>
          </p:cNvSpPr>
          <p:nvPr>
            <p:ph idx="1"/>
          </p:nvPr>
        </p:nvSpPr>
        <p:spPr/>
        <p:txBody>
          <a:bodyPr/>
          <a:lstStyle/>
          <a:p>
            <a:r>
              <a:rPr lang="en-US" b="1" dirty="0"/>
              <a:t>(</a:t>
            </a:r>
            <a:r>
              <a:rPr lang="en-US" b="1" dirty="0" err="1"/>
              <a:t>i</a:t>
            </a:r>
            <a:r>
              <a:rPr lang="en-US" b="1" dirty="0"/>
              <a:t>) Reliance on Conduct.</a:t>
            </a:r>
            <a:r>
              <a:rPr lang="en-US" dirty="0"/>
              <a:t> The following reasons for peremptory challenges also have historically been associated with improper discrimination in jury selection in Washington State: allegations that the prospective juror was sleeping, inattentive, or staring or failing to make eye contact; exhibited a problematic attitude, body language, or demeanor; or provided unintelligent or confused answers. If any party intends to offer one of these reasons or a similar reason as the justification for a peremptory challenge, that party must provide reasonable notice to the court and the other parties so the behavior can be verified and addressed in a timely manner. A lack of corroboration by the judge or opposing counsel verifying the behavior shall invalidate the given reason for the peremptory challenge.</a:t>
            </a:r>
          </a:p>
          <a:p>
            <a:endParaRPr lang="en-US" dirty="0"/>
          </a:p>
        </p:txBody>
      </p:sp>
    </p:spTree>
    <p:extLst>
      <p:ext uri="{BB962C8B-B14F-4D97-AF65-F5344CB8AC3E}">
        <p14:creationId xmlns:p14="http://schemas.microsoft.com/office/powerpoint/2010/main" val="156676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C05FF-E28F-4DAF-8BA0-68FC023B6B4B}"/>
              </a:ext>
            </a:extLst>
          </p:cNvPr>
          <p:cNvSpPr>
            <a:spLocks noGrp="1"/>
          </p:cNvSpPr>
          <p:nvPr>
            <p:ph type="title"/>
          </p:nvPr>
        </p:nvSpPr>
        <p:spPr/>
        <p:txBody>
          <a:bodyPr/>
          <a:lstStyle/>
          <a:p>
            <a:r>
              <a:rPr lang="en-US" dirty="0"/>
              <a:t>The Jurors</a:t>
            </a:r>
          </a:p>
        </p:txBody>
      </p:sp>
      <p:sp>
        <p:nvSpPr>
          <p:cNvPr id="3" name="Content Placeholder 2">
            <a:extLst>
              <a:ext uri="{FF2B5EF4-FFF2-40B4-BE49-F238E27FC236}">
                <a16:creationId xmlns:a16="http://schemas.microsoft.com/office/drawing/2014/main" id="{99E0717D-AC95-4954-8308-B62C544E524B}"/>
              </a:ext>
            </a:extLst>
          </p:cNvPr>
          <p:cNvSpPr>
            <a:spLocks noGrp="1"/>
          </p:cNvSpPr>
          <p:nvPr>
            <p:ph idx="1"/>
          </p:nvPr>
        </p:nvSpPr>
        <p:spPr/>
        <p:txBody>
          <a:bodyPr>
            <a:normAutofit fontScale="92500"/>
          </a:bodyPr>
          <a:lstStyle/>
          <a:p>
            <a:r>
              <a:rPr lang="en-US" dirty="0"/>
              <a:t>Implicit Bias Instruction – Missouri Approved Instruction (Civil) 2.00(C) and 2.03(A) (2020).</a:t>
            </a:r>
          </a:p>
          <a:p>
            <a:r>
              <a:rPr lang="en-US" dirty="0"/>
              <a:t>Justice depends on careful and fair decisions based on a conscious and unbiased analysis of the evidence in this case.  It is the duty of every juror to determine the facts based upon the evidence presented at trial.  Automatic or reflexive responses influenced by conscious or unconscious preconceptions or stereotypes should not enter into that determination.  Bias based upon factors such as race, sex, gender, gender identity, religion, national origin, ethnicity, disability, age, sexual orientation, or marital status has no role in the pursuit of justice.  Your conclusions in this case should be based on a fair and unbiased consideration of the evidence and respect for the views of other jurors whose backgrounds and perspectives may be different from yours. </a:t>
            </a:r>
          </a:p>
          <a:p>
            <a:endParaRPr lang="en-US" dirty="0"/>
          </a:p>
        </p:txBody>
      </p:sp>
    </p:spTree>
    <p:extLst>
      <p:ext uri="{BB962C8B-B14F-4D97-AF65-F5344CB8AC3E}">
        <p14:creationId xmlns:p14="http://schemas.microsoft.com/office/powerpoint/2010/main" val="189237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DF40-5D35-4F02-83A3-65E842462F99}"/>
              </a:ext>
            </a:extLst>
          </p:cNvPr>
          <p:cNvSpPr>
            <a:spLocks noGrp="1"/>
          </p:cNvSpPr>
          <p:nvPr>
            <p:ph type="title"/>
          </p:nvPr>
        </p:nvSpPr>
        <p:spPr/>
        <p:txBody>
          <a:bodyPr/>
          <a:lstStyle/>
          <a:p>
            <a:r>
              <a:rPr lang="en-US" dirty="0"/>
              <a:t>What does this mean?</a:t>
            </a:r>
          </a:p>
        </p:txBody>
      </p:sp>
      <p:pic>
        <p:nvPicPr>
          <p:cNvPr id="4" name="Content Placeholder 3">
            <a:extLst>
              <a:ext uri="{FF2B5EF4-FFF2-40B4-BE49-F238E27FC236}">
                <a16:creationId xmlns:a16="http://schemas.microsoft.com/office/drawing/2014/main" id="{88E14476-E352-4CCA-93C8-0B7ABF0A3EE4}"/>
              </a:ext>
            </a:extLst>
          </p:cNvPr>
          <p:cNvPicPr>
            <a:picLocks noGrp="1" noChangeAspect="1"/>
          </p:cNvPicPr>
          <p:nvPr>
            <p:ph idx="1"/>
          </p:nvPr>
        </p:nvPicPr>
        <p:blipFill>
          <a:blip r:embed="rId2"/>
          <a:stretch>
            <a:fillRect/>
          </a:stretch>
        </p:blipFill>
        <p:spPr>
          <a:xfrm>
            <a:off x="4341812" y="1447800"/>
            <a:ext cx="4156075" cy="4156075"/>
          </a:xfrm>
          <a:prstGeom prst="rect">
            <a:avLst/>
          </a:prstGeom>
        </p:spPr>
      </p:pic>
    </p:spTree>
    <p:extLst>
      <p:ext uri="{BB962C8B-B14F-4D97-AF65-F5344CB8AC3E}">
        <p14:creationId xmlns:p14="http://schemas.microsoft.com/office/powerpoint/2010/main" val="215258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0F3CE-B380-4459-92E1-5B497A2DE9D4}"/>
              </a:ext>
            </a:extLst>
          </p:cNvPr>
          <p:cNvSpPr>
            <a:spLocks noGrp="1"/>
          </p:cNvSpPr>
          <p:nvPr>
            <p:ph type="title"/>
          </p:nvPr>
        </p:nvSpPr>
        <p:spPr/>
        <p:txBody>
          <a:bodyPr/>
          <a:lstStyle/>
          <a:p>
            <a:r>
              <a:rPr lang="en-US" dirty="0"/>
              <a:t>Did you say?</a:t>
            </a:r>
          </a:p>
        </p:txBody>
      </p:sp>
      <p:sp>
        <p:nvSpPr>
          <p:cNvPr id="3" name="Content Placeholder 2">
            <a:extLst>
              <a:ext uri="{FF2B5EF4-FFF2-40B4-BE49-F238E27FC236}">
                <a16:creationId xmlns:a16="http://schemas.microsoft.com/office/drawing/2014/main" id="{DB34C86E-2AA6-4DA7-99AE-5BD07EE43368}"/>
              </a:ext>
            </a:extLst>
          </p:cNvPr>
          <p:cNvSpPr>
            <a:spLocks noGrp="1"/>
          </p:cNvSpPr>
          <p:nvPr>
            <p:ph idx="1"/>
          </p:nvPr>
        </p:nvSpPr>
        <p:spPr/>
        <p:txBody>
          <a:bodyPr/>
          <a:lstStyle/>
          <a:p>
            <a:r>
              <a:rPr lang="en-US" dirty="0"/>
              <a:t>Murder Weapon</a:t>
            </a:r>
          </a:p>
          <a:p>
            <a:r>
              <a:rPr lang="en-US" dirty="0"/>
              <a:t>Image of Love or Admiration or Compassion?</a:t>
            </a:r>
          </a:p>
          <a:p>
            <a:r>
              <a:rPr lang="en-US" dirty="0"/>
              <a:t>Both?</a:t>
            </a:r>
          </a:p>
        </p:txBody>
      </p:sp>
    </p:spTree>
    <p:extLst>
      <p:ext uri="{BB962C8B-B14F-4D97-AF65-F5344CB8AC3E}">
        <p14:creationId xmlns:p14="http://schemas.microsoft.com/office/powerpoint/2010/main" val="301279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4FA6-DD79-421F-A376-DA1E749E66EF}"/>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D0A88CD-B772-4981-B538-C1C1F3F73498}"/>
              </a:ext>
            </a:extLst>
          </p:cNvPr>
          <p:cNvPicPr>
            <a:picLocks noGrp="1" noChangeAspect="1"/>
          </p:cNvPicPr>
          <p:nvPr>
            <p:ph idx="1"/>
          </p:nvPr>
        </p:nvPicPr>
        <p:blipFill>
          <a:blip r:embed="rId2"/>
          <a:stretch>
            <a:fillRect/>
          </a:stretch>
        </p:blipFill>
        <p:spPr>
          <a:xfrm>
            <a:off x="3198812" y="533400"/>
            <a:ext cx="5715000" cy="5715000"/>
          </a:xfrm>
          <a:prstGeom prst="rect">
            <a:avLst/>
          </a:prstGeom>
        </p:spPr>
      </p:pic>
    </p:spTree>
    <p:extLst>
      <p:ext uri="{BB962C8B-B14F-4D97-AF65-F5344CB8AC3E}">
        <p14:creationId xmlns:p14="http://schemas.microsoft.com/office/powerpoint/2010/main" val="150494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19FF9-439F-46D6-85DE-8ECC0F7FFFF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B343DB0-19A1-4D4E-A8CB-6F1544E681BE}"/>
              </a:ext>
            </a:extLst>
          </p:cNvPr>
          <p:cNvPicPr>
            <a:picLocks noGrp="1" noChangeAspect="1"/>
          </p:cNvPicPr>
          <p:nvPr>
            <p:ph idx="1"/>
          </p:nvPr>
        </p:nvPicPr>
        <p:blipFill>
          <a:blip r:embed="rId2"/>
          <a:stretch>
            <a:fillRect/>
          </a:stretch>
        </p:blipFill>
        <p:spPr>
          <a:xfrm>
            <a:off x="1058157" y="596106"/>
            <a:ext cx="10072510" cy="5665787"/>
          </a:xfrm>
          <a:prstGeom prst="rect">
            <a:avLst/>
          </a:prstGeom>
        </p:spPr>
      </p:pic>
    </p:spTree>
    <p:extLst>
      <p:ext uri="{BB962C8B-B14F-4D97-AF65-F5344CB8AC3E}">
        <p14:creationId xmlns:p14="http://schemas.microsoft.com/office/powerpoint/2010/main" val="176988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1DF40-5D35-4F02-83A3-65E842462F9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8E14476-E352-4CCA-93C8-0B7ABF0A3EE4}"/>
              </a:ext>
            </a:extLst>
          </p:cNvPr>
          <p:cNvPicPr>
            <a:picLocks noGrp="1" noChangeAspect="1"/>
          </p:cNvPicPr>
          <p:nvPr>
            <p:ph idx="1"/>
          </p:nvPr>
        </p:nvPicPr>
        <p:blipFill>
          <a:blip r:embed="rId2"/>
          <a:stretch>
            <a:fillRect/>
          </a:stretch>
        </p:blipFill>
        <p:spPr>
          <a:xfrm>
            <a:off x="4341812" y="1447800"/>
            <a:ext cx="4156075" cy="4156075"/>
          </a:xfrm>
          <a:prstGeom prst="rect">
            <a:avLst/>
          </a:prstGeom>
        </p:spPr>
      </p:pic>
    </p:spTree>
    <p:extLst>
      <p:ext uri="{BB962C8B-B14F-4D97-AF65-F5344CB8AC3E}">
        <p14:creationId xmlns:p14="http://schemas.microsoft.com/office/powerpoint/2010/main" val="120715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7AA8-8F18-4E00-A957-F1A67B52240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5DBF90C-F9B1-4D51-8D29-10EAEDD6165D}"/>
              </a:ext>
            </a:extLst>
          </p:cNvPr>
          <p:cNvPicPr>
            <a:picLocks noGrp="1" noChangeAspect="1"/>
          </p:cNvPicPr>
          <p:nvPr>
            <p:ph idx="1"/>
          </p:nvPr>
        </p:nvPicPr>
        <p:blipFill>
          <a:blip r:embed="rId2"/>
          <a:stretch>
            <a:fillRect/>
          </a:stretch>
        </p:blipFill>
        <p:spPr>
          <a:xfrm>
            <a:off x="4221078" y="1727690"/>
            <a:ext cx="3625933" cy="3638060"/>
          </a:xfrm>
          <a:prstGeom prst="rect">
            <a:avLst/>
          </a:prstGeom>
        </p:spPr>
      </p:pic>
    </p:spTree>
    <p:extLst>
      <p:ext uri="{BB962C8B-B14F-4D97-AF65-F5344CB8AC3E}">
        <p14:creationId xmlns:p14="http://schemas.microsoft.com/office/powerpoint/2010/main" val="69425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6DE60-08A4-42B8-9621-75A66F0BEBC8}"/>
              </a:ext>
            </a:extLst>
          </p:cNvPr>
          <p:cNvSpPr>
            <a:spLocks noGrp="1"/>
          </p:cNvSpPr>
          <p:nvPr>
            <p:ph type="title"/>
          </p:nvPr>
        </p:nvSpPr>
        <p:spPr/>
        <p:txBody>
          <a:bodyPr/>
          <a:lstStyle/>
          <a:p>
            <a:r>
              <a:rPr lang="en-US" dirty="0"/>
              <a:t>Psalm 17:8</a:t>
            </a:r>
          </a:p>
        </p:txBody>
      </p:sp>
      <p:sp>
        <p:nvSpPr>
          <p:cNvPr id="3" name="Content Placeholder 2">
            <a:extLst>
              <a:ext uri="{FF2B5EF4-FFF2-40B4-BE49-F238E27FC236}">
                <a16:creationId xmlns:a16="http://schemas.microsoft.com/office/drawing/2014/main" id="{C34698E9-C798-41DD-AE7B-FDC2B2FCE2A2}"/>
              </a:ext>
            </a:extLst>
          </p:cNvPr>
          <p:cNvSpPr>
            <a:spLocks noGrp="1"/>
          </p:cNvSpPr>
          <p:nvPr>
            <p:ph idx="1"/>
          </p:nvPr>
        </p:nvSpPr>
        <p:spPr/>
        <p:txBody>
          <a:bodyPr/>
          <a:lstStyle/>
          <a:p>
            <a:r>
              <a:rPr lang="en-US" dirty="0"/>
              <a:t>Keep me as the apple of the eye, hide me under the shadow of thy wings</a:t>
            </a:r>
          </a:p>
        </p:txBody>
      </p:sp>
    </p:spTree>
    <p:extLst>
      <p:ext uri="{BB962C8B-B14F-4D97-AF65-F5344CB8AC3E}">
        <p14:creationId xmlns:p14="http://schemas.microsoft.com/office/powerpoint/2010/main" val="128723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4A60F3-1770-4135-9AA7-8CC277F7F41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465E9C3-2873-4AB4-A307-83E9F226CC39}"/>
              </a:ext>
            </a:extLst>
          </p:cNvPr>
          <p:cNvPicPr>
            <a:picLocks noGrp="1" noChangeAspect="1"/>
          </p:cNvPicPr>
          <p:nvPr>
            <p:ph sz="half" idx="1"/>
          </p:nvPr>
        </p:nvPicPr>
        <p:blipFill rotWithShape="1">
          <a:blip r:embed="rId3"/>
          <a:stretch/>
        </p:blipFill>
        <p:spPr>
          <a:xfrm>
            <a:off x="1218883" y="1803400"/>
            <a:ext cx="3415534" cy="4267200"/>
          </a:xfrm>
          <a:prstGeom prst="rect">
            <a:avLst/>
          </a:prstGeom>
          <a:noFill/>
        </p:spPr>
      </p:pic>
      <p:pic>
        <p:nvPicPr>
          <p:cNvPr id="5" name="Content Placeholder 4">
            <a:extLst>
              <a:ext uri="{FF2B5EF4-FFF2-40B4-BE49-F238E27FC236}">
                <a16:creationId xmlns:a16="http://schemas.microsoft.com/office/drawing/2014/main" id="{5B0EFDCB-CCCE-4093-8592-2CB7F6BD2208}"/>
              </a:ext>
            </a:extLst>
          </p:cNvPr>
          <p:cNvPicPr>
            <a:picLocks noGrp="1" noChangeAspect="1"/>
          </p:cNvPicPr>
          <p:nvPr>
            <p:ph sz="half" idx="2"/>
          </p:nvPr>
        </p:nvPicPr>
        <p:blipFill>
          <a:blip r:embed="rId4"/>
          <a:stretch>
            <a:fillRect/>
          </a:stretch>
        </p:blipFill>
        <p:spPr>
          <a:xfrm>
            <a:off x="4487068" y="3313026"/>
            <a:ext cx="2466975" cy="2057400"/>
          </a:xfrm>
          <a:prstGeom prst="rect">
            <a:avLst/>
          </a:prstGeom>
        </p:spPr>
      </p:pic>
      <p:pic>
        <p:nvPicPr>
          <p:cNvPr id="7" name="Picture 6">
            <a:extLst>
              <a:ext uri="{FF2B5EF4-FFF2-40B4-BE49-F238E27FC236}">
                <a16:creationId xmlns:a16="http://schemas.microsoft.com/office/drawing/2014/main" id="{4D192765-C8E6-444E-AB4C-B7480F708743}"/>
              </a:ext>
            </a:extLst>
          </p:cNvPr>
          <p:cNvPicPr>
            <a:picLocks noChangeAspect="1"/>
          </p:cNvPicPr>
          <p:nvPr/>
        </p:nvPicPr>
        <p:blipFill>
          <a:blip r:embed="rId5"/>
          <a:stretch>
            <a:fillRect/>
          </a:stretch>
        </p:blipFill>
        <p:spPr>
          <a:xfrm>
            <a:off x="4113212" y="1219200"/>
            <a:ext cx="2466975" cy="1857375"/>
          </a:xfrm>
          <a:prstGeom prst="rect">
            <a:avLst/>
          </a:prstGeom>
        </p:spPr>
      </p:pic>
      <p:pic>
        <p:nvPicPr>
          <p:cNvPr id="8" name="Picture 7">
            <a:extLst>
              <a:ext uri="{FF2B5EF4-FFF2-40B4-BE49-F238E27FC236}">
                <a16:creationId xmlns:a16="http://schemas.microsoft.com/office/drawing/2014/main" id="{0F69704B-5C5D-4712-91F7-2939BEA57928}"/>
              </a:ext>
            </a:extLst>
          </p:cNvPr>
          <p:cNvPicPr>
            <a:picLocks noChangeAspect="1"/>
          </p:cNvPicPr>
          <p:nvPr/>
        </p:nvPicPr>
        <p:blipFill>
          <a:blip r:embed="rId6"/>
          <a:stretch>
            <a:fillRect/>
          </a:stretch>
        </p:blipFill>
        <p:spPr>
          <a:xfrm>
            <a:off x="6806694" y="1181100"/>
            <a:ext cx="4476750" cy="2514600"/>
          </a:xfrm>
          <a:prstGeom prst="rect">
            <a:avLst/>
          </a:prstGeom>
        </p:spPr>
      </p:pic>
      <p:pic>
        <p:nvPicPr>
          <p:cNvPr id="10" name="Picture 9">
            <a:extLst>
              <a:ext uri="{FF2B5EF4-FFF2-40B4-BE49-F238E27FC236}">
                <a16:creationId xmlns:a16="http://schemas.microsoft.com/office/drawing/2014/main" id="{CBBAC7E4-8EA3-4244-95D0-7189F6BC7717}"/>
              </a:ext>
            </a:extLst>
          </p:cNvPr>
          <p:cNvPicPr>
            <a:picLocks noChangeAspect="1"/>
          </p:cNvPicPr>
          <p:nvPr/>
        </p:nvPicPr>
        <p:blipFill>
          <a:blip r:embed="rId7"/>
          <a:stretch>
            <a:fillRect/>
          </a:stretch>
        </p:blipFill>
        <p:spPr>
          <a:xfrm>
            <a:off x="7277114" y="3122675"/>
            <a:ext cx="3698412" cy="2438101"/>
          </a:xfrm>
          <a:prstGeom prst="rect">
            <a:avLst/>
          </a:prstGeom>
        </p:spPr>
      </p:pic>
    </p:spTree>
    <p:extLst>
      <p:ext uri="{BB962C8B-B14F-4D97-AF65-F5344CB8AC3E}">
        <p14:creationId xmlns:p14="http://schemas.microsoft.com/office/powerpoint/2010/main" val="242434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BF5C699-CA23-4748-B885-E1E15554646A}"/>
              </a:ext>
            </a:extLst>
          </p:cNvPr>
          <p:cNvSpPr>
            <a:spLocks noGrp="1"/>
          </p:cNvSpPr>
          <p:nvPr>
            <p:ph type="title"/>
          </p:nvPr>
        </p:nvSpPr>
        <p:spPr>
          <a:xfrm>
            <a:off x="1218883" y="431800"/>
            <a:ext cx="9751060" cy="1168400"/>
          </a:xfrm>
        </p:spPr>
        <p:txBody>
          <a:bodyPr/>
          <a:lstStyle/>
          <a:p>
            <a:endParaRPr lang="en-US" dirty="0"/>
          </a:p>
        </p:txBody>
      </p:sp>
      <p:pic>
        <p:nvPicPr>
          <p:cNvPr id="4" name="Content Placeholder 3">
            <a:extLst>
              <a:ext uri="{FF2B5EF4-FFF2-40B4-BE49-F238E27FC236}">
                <a16:creationId xmlns:a16="http://schemas.microsoft.com/office/drawing/2014/main" id="{4E246CF5-144A-484B-A1AE-A30A9F87C021}"/>
              </a:ext>
            </a:extLst>
          </p:cNvPr>
          <p:cNvPicPr>
            <a:picLocks noGrp="1" noChangeAspect="1"/>
          </p:cNvPicPr>
          <p:nvPr>
            <p:ph sz="half" idx="1"/>
          </p:nvPr>
        </p:nvPicPr>
        <p:blipFill rotWithShape="1">
          <a:blip r:embed="rId3"/>
          <a:srcRect r="1" b="10616"/>
          <a:stretch/>
        </p:blipFill>
        <p:spPr>
          <a:xfrm>
            <a:off x="1370012" y="2692398"/>
            <a:ext cx="2894330" cy="2587097"/>
          </a:xfrm>
          <a:prstGeom prst="rect">
            <a:avLst/>
          </a:prstGeom>
          <a:noFill/>
        </p:spPr>
      </p:pic>
      <p:pic>
        <p:nvPicPr>
          <p:cNvPr id="5" name="Content Placeholder 4">
            <a:extLst>
              <a:ext uri="{FF2B5EF4-FFF2-40B4-BE49-F238E27FC236}">
                <a16:creationId xmlns:a16="http://schemas.microsoft.com/office/drawing/2014/main" id="{76B0CF1B-ACFA-48D3-B160-46F288CADB2B}"/>
              </a:ext>
            </a:extLst>
          </p:cNvPr>
          <p:cNvPicPr>
            <a:picLocks noGrp="1" noChangeAspect="1"/>
          </p:cNvPicPr>
          <p:nvPr>
            <p:ph sz="half" idx="2"/>
          </p:nvPr>
        </p:nvPicPr>
        <p:blipFill rotWithShape="1">
          <a:blip r:embed="rId4"/>
          <a:srcRect l="9046" r="28700" b="1807"/>
          <a:stretch/>
        </p:blipFill>
        <p:spPr>
          <a:xfrm>
            <a:off x="4734779" y="1054099"/>
            <a:ext cx="3265905" cy="3276599"/>
          </a:xfrm>
          <a:prstGeom prst="rect">
            <a:avLst/>
          </a:prstGeom>
        </p:spPr>
      </p:pic>
      <p:pic>
        <p:nvPicPr>
          <p:cNvPr id="7" name="Picture 6">
            <a:extLst>
              <a:ext uri="{FF2B5EF4-FFF2-40B4-BE49-F238E27FC236}">
                <a16:creationId xmlns:a16="http://schemas.microsoft.com/office/drawing/2014/main" id="{C56D86C3-F41E-4F93-803C-655BB1C5E0E5}"/>
              </a:ext>
            </a:extLst>
          </p:cNvPr>
          <p:cNvPicPr>
            <a:picLocks noChangeAspect="1"/>
          </p:cNvPicPr>
          <p:nvPr/>
        </p:nvPicPr>
        <p:blipFill>
          <a:blip r:embed="rId5"/>
          <a:stretch>
            <a:fillRect/>
          </a:stretch>
        </p:blipFill>
        <p:spPr>
          <a:xfrm>
            <a:off x="8203090" y="3657600"/>
            <a:ext cx="2773578" cy="1843087"/>
          </a:xfrm>
          <a:prstGeom prst="rect">
            <a:avLst/>
          </a:prstGeom>
        </p:spPr>
      </p:pic>
    </p:spTree>
    <p:extLst>
      <p:ext uri="{BB962C8B-B14F-4D97-AF65-F5344CB8AC3E}">
        <p14:creationId xmlns:p14="http://schemas.microsoft.com/office/powerpoint/2010/main" val="166948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2AF7-0E5B-430F-A7F4-BAE2BFC4A2C5}"/>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B6772652-30D2-4760-85F8-CC786F8BC85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8B5C594-4BF3-4891-A2D1-8BE851012D2A}"/>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21380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F15B8E-CB3A-42B6-8CCA-5FDB373C4036}"/>
              </a:ext>
            </a:extLst>
          </p:cNvPr>
          <p:cNvSpPr>
            <a:spLocks noGrp="1"/>
          </p:cNvSpPr>
          <p:nvPr>
            <p:ph type="title"/>
          </p:nvPr>
        </p:nvSpPr>
        <p:spPr>
          <a:xfrm>
            <a:off x="1218883" y="431800"/>
            <a:ext cx="9751060" cy="1168400"/>
          </a:xfrm>
        </p:spPr>
        <p:txBody>
          <a:bodyPr/>
          <a:lstStyle/>
          <a:p>
            <a:endParaRPr lang="en-US"/>
          </a:p>
        </p:txBody>
      </p:sp>
      <p:pic>
        <p:nvPicPr>
          <p:cNvPr id="5" name="Content Placeholder 4">
            <a:extLst>
              <a:ext uri="{FF2B5EF4-FFF2-40B4-BE49-F238E27FC236}">
                <a16:creationId xmlns:a16="http://schemas.microsoft.com/office/drawing/2014/main" id="{0DE5EE0B-7726-427A-BA2B-FCD99E57FF66}"/>
              </a:ext>
            </a:extLst>
          </p:cNvPr>
          <p:cNvPicPr>
            <a:picLocks noGrp="1" noChangeAspect="1"/>
          </p:cNvPicPr>
          <p:nvPr>
            <p:ph idx="1"/>
          </p:nvPr>
        </p:nvPicPr>
        <p:blipFill rotWithShape="1">
          <a:blip r:embed="rId3"/>
          <a:srcRect t="3202" r="1" b="37662"/>
          <a:stretch/>
        </p:blipFill>
        <p:spPr>
          <a:xfrm>
            <a:off x="1218883" y="3886200"/>
            <a:ext cx="4991614" cy="2184400"/>
          </a:xfrm>
          <a:prstGeom prst="rect">
            <a:avLst/>
          </a:prstGeom>
          <a:noFill/>
        </p:spPr>
      </p:pic>
      <p:pic>
        <p:nvPicPr>
          <p:cNvPr id="6" name="Picture 5">
            <a:extLst>
              <a:ext uri="{FF2B5EF4-FFF2-40B4-BE49-F238E27FC236}">
                <a16:creationId xmlns:a16="http://schemas.microsoft.com/office/drawing/2014/main" id="{A5733AD5-75B6-460F-BF40-912B2288B6C8}"/>
              </a:ext>
            </a:extLst>
          </p:cNvPr>
          <p:cNvPicPr>
            <a:picLocks noChangeAspect="1"/>
          </p:cNvPicPr>
          <p:nvPr/>
        </p:nvPicPr>
        <p:blipFill>
          <a:blip r:embed="rId4"/>
          <a:stretch>
            <a:fillRect/>
          </a:stretch>
        </p:blipFill>
        <p:spPr>
          <a:xfrm>
            <a:off x="1065212" y="1016000"/>
            <a:ext cx="3883378" cy="2184400"/>
          </a:xfrm>
          <a:prstGeom prst="rect">
            <a:avLst/>
          </a:prstGeom>
        </p:spPr>
      </p:pic>
      <p:pic>
        <p:nvPicPr>
          <p:cNvPr id="7" name="Picture 6">
            <a:extLst>
              <a:ext uri="{FF2B5EF4-FFF2-40B4-BE49-F238E27FC236}">
                <a16:creationId xmlns:a16="http://schemas.microsoft.com/office/drawing/2014/main" id="{FC214552-0157-4C42-B2AD-5CA99F53D817}"/>
              </a:ext>
            </a:extLst>
          </p:cNvPr>
          <p:cNvPicPr>
            <a:picLocks noChangeAspect="1"/>
          </p:cNvPicPr>
          <p:nvPr/>
        </p:nvPicPr>
        <p:blipFill>
          <a:blip r:embed="rId5"/>
          <a:stretch>
            <a:fillRect/>
          </a:stretch>
        </p:blipFill>
        <p:spPr>
          <a:xfrm>
            <a:off x="4951412" y="1809750"/>
            <a:ext cx="2286000" cy="3238500"/>
          </a:xfrm>
          <a:prstGeom prst="rect">
            <a:avLst/>
          </a:prstGeom>
        </p:spPr>
      </p:pic>
      <p:pic>
        <p:nvPicPr>
          <p:cNvPr id="8" name="Picture 7">
            <a:extLst>
              <a:ext uri="{FF2B5EF4-FFF2-40B4-BE49-F238E27FC236}">
                <a16:creationId xmlns:a16="http://schemas.microsoft.com/office/drawing/2014/main" id="{97106C97-6A70-43F1-B029-FBC727237E12}"/>
              </a:ext>
            </a:extLst>
          </p:cNvPr>
          <p:cNvPicPr>
            <a:picLocks noChangeAspect="1"/>
          </p:cNvPicPr>
          <p:nvPr/>
        </p:nvPicPr>
        <p:blipFill rotWithShape="1">
          <a:blip r:embed="rId6"/>
          <a:srcRect l="22508" t="3564" r="8465"/>
          <a:stretch/>
        </p:blipFill>
        <p:spPr>
          <a:xfrm>
            <a:off x="7770812" y="762000"/>
            <a:ext cx="3505200" cy="3123066"/>
          </a:xfrm>
          <a:prstGeom prst="rect">
            <a:avLst/>
          </a:prstGeom>
        </p:spPr>
      </p:pic>
      <p:pic>
        <p:nvPicPr>
          <p:cNvPr id="9" name="Picture 8">
            <a:extLst>
              <a:ext uri="{FF2B5EF4-FFF2-40B4-BE49-F238E27FC236}">
                <a16:creationId xmlns:a16="http://schemas.microsoft.com/office/drawing/2014/main" id="{C6EE5B61-5A0C-4E1F-9D3D-BEDD6495FDE4}"/>
              </a:ext>
            </a:extLst>
          </p:cNvPr>
          <p:cNvPicPr>
            <a:picLocks noChangeAspect="1"/>
          </p:cNvPicPr>
          <p:nvPr/>
        </p:nvPicPr>
        <p:blipFill>
          <a:blip r:embed="rId7"/>
          <a:stretch>
            <a:fillRect/>
          </a:stretch>
        </p:blipFill>
        <p:spPr>
          <a:xfrm>
            <a:off x="7054939" y="3901848"/>
            <a:ext cx="4229100" cy="2376754"/>
          </a:xfrm>
          <a:prstGeom prst="rect">
            <a:avLst/>
          </a:prstGeom>
        </p:spPr>
      </p:pic>
    </p:spTree>
    <p:extLst>
      <p:ext uri="{BB962C8B-B14F-4D97-AF65-F5344CB8AC3E}">
        <p14:creationId xmlns:p14="http://schemas.microsoft.com/office/powerpoint/2010/main" val="10358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7DA9-67E3-434E-8900-DA33D7C617C6}"/>
              </a:ext>
            </a:extLst>
          </p:cNvPr>
          <p:cNvSpPr>
            <a:spLocks noGrp="1"/>
          </p:cNvSpPr>
          <p:nvPr>
            <p:ph type="title"/>
          </p:nvPr>
        </p:nvSpPr>
        <p:spPr/>
        <p:txBody>
          <a:bodyPr/>
          <a:lstStyle/>
          <a:p>
            <a:r>
              <a:rPr lang="en-US" dirty="0"/>
              <a:t>I don’t know</a:t>
            </a:r>
          </a:p>
        </p:txBody>
      </p:sp>
      <p:sp>
        <p:nvSpPr>
          <p:cNvPr id="3" name="Content Placeholder 2">
            <a:extLst>
              <a:ext uri="{FF2B5EF4-FFF2-40B4-BE49-F238E27FC236}">
                <a16:creationId xmlns:a16="http://schemas.microsoft.com/office/drawing/2014/main" id="{60D4BDAE-40FB-45F6-BDD3-FC5055360AA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6925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B8F67-F084-4CC8-B267-88E45DC4E400}"/>
              </a:ext>
            </a:extLst>
          </p:cNvPr>
          <p:cNvSpPr>
            <a:spLocks noGrp="1"/>
          </p:cNvSpPr>
          <p:nvPr>
            <p:ph type="title"/>
          </p:nvPr>
        </p:nvSpPr>
        <p:spPr/>
        <p:txBody>
          <a:bodyPr/>
          <a:lstStyle/>
          <a:p>
            <a:r>
              <a:rPr lang="en-US" dirty="0"/>
              <a:t>Learning and outcomes</a:t>
            </a:r>
          </a:p>
        </p:txBody>
      </p:sp>
      <p:sp>
        <p:nvSpPr>
          <p:cNvPr id="3" name="Content Placeholder 2">
            <a:extLst>
              <a:ext uri="{FF2B5EF4-FFF2-40B4-BE49-F238E27FC236}">
                <a16:creationId xmlns:a16="http://schemas.microsoft.com/office/drawing/2014/main" id="{C96B7BAB-C616-4358-B001-CB7E2293F01F}"/>
              </a:ext>
            </a:extLst>
          </p:cNvPr>
          <p:cNvSpPr>
            <a:spLocks noGrp="1"/>
          </p:cNvSpPr>
          <p:nvPr>
            <p:ph idx="1"/>
          </p:nvPr>
        </p:nvSpPr>
        <p:spPr/>
        <p:txBody>
          <a:bodyPr/>
          <a:lstStyle/>
          <a:p>
            <a:r>
              <a:rPr lang="en-US" dirty="0"/>
              <a:t>Review and refresh knowledge of Rules of Professional Conduct specifically related to the issue of fairness to all people, regardless of how they appear.</a:t>
            </a:r>
          </a:p>
          <a:p>
            <a:r>
              <a:rPr lang="en-US" dirty="0"/>
              <a:t>Understanding the relationships between belief and truth and fact in understanding our beliefs</a:t>
            </a:r>
          </a:p>
          <a:p>
            <a:r>
              <a:rPr lang="en-US" dirty="0"/>
              <a:t>Understanding the concerns about the quality of justice in light of beliefs about how we process information about people based on how they appear.</a:t>
            </a:r>
          </a:p>
          <a:p>
            <a:r>
              <a:rPr lang="en-US" dirty="0"/>
              <a:t>Learning about steps being taken in Missouri and other jurisdictions in response to concerns about the quality of justice.</a:t>
            </a:r>
          </a:p>
        </p:txBody>
      </p:sp>
    </p:spTree>
    <p:extLst>
      <p:ext uri="{BB962C8B-B14F-4D97-AF65-F5344CB8AC3E}">
        <p14:creationId xmlns:p14="http://schemas.microsoft.com/office/powerpoint/2010/main" val="43277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8911C-23C8-4005-BFF9-01DCB90CACAD}"/>
              </a:ext>
            </a:extLst>
          </p:cNvPr>
          <p:cNvSpPr>
            <a:spLocks noGrp="1"/>
          </p:cNvSpPr>
          <p:nvPr>
            <p:ph type="title"/>
          </p:nvPr>
        </p:nvSpPr>
        <p:spPr/>
        <p:txBody>
          <a:bodyPr/>
          <a:lstStyle/>
          <a:p>
            <a:r>
              <a:rPr lang="en-US" dirty="0"/>
              <a:t>Why is it important?</a:t>
            </a:r>
          </a:p>
        </p:txBody>
      </p:sp>
      <p:sp>
        <p:nvSpPr>
          <p:cNvPr id="3" name="Content Placeholder 2">
            <a:extLst>
              <a:ext uri="{FF2B5EF4-FFF2-40B4-BE49-F238E27FC236}">
                <a16:creationId xmlns:a16="http://schemas.microsoft.com/office/drawing/2014/main" id="{56BD1EB9-BEE0-4BF0-B680-94383DCB78C4}"/>
              </a:ext>
            </a:extLst>
          </p:cNvPr>
          <p:cNvSpPr>
            <a:spLocks noGrp="1"/>
          </p:cNvSpPr>
          <p:nvPr>
            <p:ph idx="1"/>
          </p:nvPr>
        </p:nvSpPr>
        <p:spPr/>
        <p:txBody>
          <a:bodyPr/>
          <a:lstStyle/>
          <a:p>
            <a:r>
              <a:rPr lang="en-US" dirty="0"/>
              <a:t>“A lawyer . . .</a:t>
            </a:r>
          </a:p>
          <a:p>
            <a:r>
              <a:rPr lang="en-US" dirty="0"/>
              <a:t>“A prosecutor . . .</a:t>
            </a:r>
          </a:p>
          <a:p>
            <a:r>
              <a:rPr lang="en-US" dirty="0"/>
              <a:t>M.R.C.P. 4-8.4(d)</a:t>
            </a:r>
          </a:p>
          <a:p>
            <a:r>
              <a:rPr lang="en-US" dirty="0"/>
              <a:t>M.R.C.P. 4-8.4(g)</a:t>
            </a:r>
          </a:p>
          <a:p>
            <a:endParaRPr lang="en-US" dirty="0"/>
          </a:p>
          <a:p>
            <a:endParaRPr lang="en-US" dirty="0"/>
          </a:p>
        </p:txBody>
      </p:sp>
    </p:spTree>
    <p:extLst>
      <p:ext uri="{BB962C8B-B14F-4D97-AF65-F5344CB8AC3E}">
        <p14:creationId xmlns:p14="http://schemas.microsoft.com/office/powerpoint/2010/main" val="145160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potx" id="{C5FD5170-17AC-4815-968A-FDC1AAB6E99D}" vid="{74C691A5-1550-4555-B870-169F3443F41D}"/>
    </a:ext>
  </a:ext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D239B47D6A944B818B9D86DB567E42" ma:contentTypeVersion="13" ma:contentTypeDescription="Create a new document." ma:contentTypeScope="" ma:versionID="98bc873e9de98e2997a937922e5b9663">
  <xsd:schema xmlns:xsd="http://www.w3.org/2001/XMLSchema" xmlns:xs="http://www.w3.org/2001/XMLSchema" xmlns:p="http://schemas.microsoft.com/office/2006/metadata/properties" xmlns:ns3="9aa1e0e6-2716-45b6-85b5-b4f8c8f3a69c" xmlns:ns4="69acaeee-dad5-40a0-8e3f-b74064f6564c" targetNamespace="http://schemas.microsoft.com/office/2006/metadata/properties" ma:root="true" ma:fieldsID="81cb1267e8649dd726e48def031d9dda" ns3:_="" ns4:_="">
    <xsd:import namespace="9aa1e0e6-2716-45b6-85b5-b4f8c8f3a69c"/>
    <xsd:import namespace="69acaeee-dad5-40a0-8e3f-b74064f6564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1e0e6-2716-45b6-85b5-b4f8c8f3a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acaeee-dad5-40a0-8e3f-b74064f656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D80E12-3BE9-4746-820E-FFB249F467F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9aa1e0e6-2716-45b6-85b5-b4f8c8f3a69c"/>
    <ds:schemaRef ds:uri="69acaeee-dad5-40a0-8e3f-b74064f6564c"/>
    <ds:schemaRef ds:uri="http://www.w3.org/XML/1998/namespace"/>
    <ds:schemaRef ds:uri="http://purl.org/dc/dcmitype/"/>
  </ds:schemaRefs>
</ds:datastoreItem>
</file>

<file path=customXml/itemProps2.xml><?xml version="1.0" encoding="utf-8"?>
<ds:datastoreItem xmlns:ds="http://schemas.openxmlformats.org/officeDocument/2006/customXml" ds:itemID="{4C55F277-00B7-4A0E-9464-9DD4EE38D5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1e0e6-2716-45b6-85b5-b4f8c8f3a69c"/>
    <ds:schemaRef ds:uri="69acaeee-dad5-40a0-8e3f-b74064f656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6F94BD-EA06-44CC-B653-FBDF10A9A3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8379</TotalTime>
  <Words>3128</Words>
  <Application>Microsoft Office PowerPoint</Application>
  <PresentationFormat>Custom</PresentationFormat>
  <Paragraphs>175</Paragraphs>
  <Slides>51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Constantia</vt:lpstr>
      <vt:lpstr>Books Classic 16x9</vt:lpstr>
      <vt:lpstr>Truth, Belief and Fairness</vt:lpstr>
      <vt:lpstr>What is this?</vt:lpstr>
      <vt:lpstr>What does this mean?</vt:lpstr>
      <vt:lpstr>PowerPoint Presentation</vt:lpstr>
      <vt:lpstr>PowerPoint Presentation</vt:lpstr>
      <vt:lpstr>PowerPoint Presentation</vt:lpstr>
      <vt:lpstr>I don’t know</vt:lpstr>
      <vt:lpstr>Learning and outcomes</vt:lpstr>
      <vt:lpstr>Why is it important?</vt:lpstr>
      <vt:lpstr>“A Lawyer,</vt:lpstr>
      <vt:lpstr>“A prosecutor</vt:lpstr>
      <vt:lpstr>M.R.C.P. 4-8.4 Misconduct</vt:lpstr>
      <vt:lpstr>Why else is it important?</vt:lpstr>
      <vt:lpstr>We are not built to deal with facts</vt:lpstr>
      <vt:lpstr>Belief = Truth but Fact ≠ Truth</vt:lpstr>
      <vt:lpstr>Deep Story 1</vt:lpstr>
      <vt:lpstr>Deep Story 2</vt:lpstr>
      <vt:lpstr>PowerPoint Presentation</vt:lpstr>
      <vt:lpstr>PowerPoint Presentation</vt:lpstr>
      <vt:lpstr>The Problems of Self Reported Fairness </vt:lpstr>
      <vt:lpstr>The Citizen - Pena Rodriguez v. Colorado </vt:lpstr>
      <vt:lpstr>PowerPoint Presentation</vt:lpstr>
      <vt:lpstr>PowerPoint Presentation</vt:lpstr>
      <vt:lpstr>The Lawyer – In Re Henry SC95688</vt:lpstr>
      <vt:lpstr>A Judge – Hon. Richard F. Cebull (Ret.)</vt:lpstr>
      <vt:lpstr>Judicial Council of the Ninth Circuit In Re Complaint of Judicial Miscondut Nos. 12-90027</vt:lpstr>
      <vt:lpstr>PowerPoint Presentation</vt:lpstr>
      <vt:lpstr>The Judge – Hon. Mark W. Bennett (Ret.)</vt:lpstr>
      <vt:lpstr>PowerPoint Presentation</vt:lpstr>
      <vt:lpstr>PowerPoint Presentation</vt:lpstr>
      <vt:lpstr>The Problem of Self Reported Fairness – Coded Language in Jury Selection</vt:lpstr>
      <vt:lpstr>The Batson Problem</vt:lpstr>
      <vt:lpstr>The Batson Problem</vt:lpstr>
      <vt:lpstr>The Batson Problem</vt:lpstr>
      <vt:lpstr>The Batson Problem - Afterword</vt:lpstr>
      <vt:lpstr>Responses to the Problems of Self Reporting</vt:lpstr>
      <vt:lpstr>Taking the IAT among other things.</vt:lpstr>
      <vt:lpstr>Jury Selection</vt:lpstr>
      <vt:lpstr>Jury Selection</vt:lpstr>
      <vt:lpstr>Jury Selection</vt:lpstr>
      <vt:lpstr>Jury Selection</vt:lpstr>
      <vt:lpstr>The Jurors</vt:lpstr>
      <vt:lpstr>What does this mean?</vt:lpstr>
      <vt:lpstr>Did you say?</vt:lpstr>
      <vt:lpstr>PowerPoint Presentation</vt:lpstr>
      <vt:lpstr>PowerPoint Presentation</vt:lpstr>
      <vt:lpstr>PowerPoint Presentation</vt:lpstr>
      <vt:lpstr>PowerPoint Presentation</vt:lpstr>
      <vt:lpstr>Psalm 17:8</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Truth = Belief</dc:title>
  <dc:creator>CHARLES HENSON</dc:creator>
  <cp:lastModifiedBy>Andrea Faris</cp:lastModifiedBy>
  <cp:revision>54</cp:revision>
  <cp:lastPrinted>2020-01-13T15:02:54Z</cp:lastPrinted>
  <dcterms:created xsi:type="dcterms:W3CDTF">2019-06-07T10:36:58Z</dcterms:created>
  <dcterms:modified xsi:type="dcterms:W3CDTF">2020-01-16T20:30:31Z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0x010100F8D239B47D6A944B818B9D86DB567E42</vt:lpwstr>
  </property>
</Properties>
</file>