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99" r:id="rId5"/>
    <p:sldId id="306" r:id="rId6"/>
    <p:sldId id="308" r:id="rId7"/>
    <p:sldId id="258" r:id="rId8"/>
    <p:sldId id="300" r:id="rId9"/>
    <p:sldId id="302" r:id="rId10"/>
    <p:sldId id="298" r:id="rId11"/>
    <p:sldId id="303" r:id="rId12"/>
    <p:sldId id="309" r:id="rId13"/>
    <p:sldId id="307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82476" autoAdjust="0"/>
  </p:normalViewPr>
  <p:slideViewPr>
    <p:cSldViewPr snapToGrid="0">
      <p:cViewPr varScale="1">
        <p:scale>
          <a:sx n="99" d="100"/>
          <a:sy n="99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9C084C-88F2-4519-AF22-1D4247B90A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39D3244-E1E8-4733-8570-23D37D67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D3244-E1E8-4733-8570-23D37D671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9EAC-E776-434D-82F4-BB02CFD7E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8D79E-6679-45E6-A01C-83606E970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B733F-F742-4EF2-AF69-2DF290D3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C43A1-1827-4398-A269-632CAEFD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F40E-D72E-4ACE-BE09-6DA5C953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9C1A-0672-44BC-B706-AE02E0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D68DD-5015-4593-B24B-2373FB662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7B8E-C129-4D1B-9391-D683A9B9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F11C0-F082-4229-8297-1B82BF01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926F-0A7D-4D7F-B1AB-529BF04D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62AE1-2C3E-405C-99A8-CDAC769A9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37F4F-FCC0-4659-8C4F-1E0F9BDB7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252-2F1A-4F09-8126-29D87A3F8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13C09-986C-4589-934C-70FE2711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7F0F3-1D34-4A38-9636-C3B844B4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0948-F02E-4676-852A-97F657DD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8E45-A31C-4E90-805A-C23B0101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6210-B3B6-4012-8691-B7179760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F6EE0-8299-4F77-99E9-0EC262BD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D6775-5AC9-46E1-AE0F-2334D07F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CD65-5C23-4BCE-8FD0-D135C26D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BA947-04C8-4CA2-BC0F-44E0B6C00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9408D-FE97-427C-A9F9-A1ED220D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71397-7944-4726-9763-87B7B8CA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FA9EB-1549-4FD3-A35F-5439E7CC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6176-A498-47A9-A58F-8369F74B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8713A-92B8-406A-A039-40BD67DD0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F6D6D-2605-4184-A7C2-5C32C7226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4026B-0C10-400C-A39C-A165FFED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6E940-2F98-4AA6-942B-CE5DCF79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2833F-8961-42AF-82B7-45D5041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4769-0608-4BCD-9C26-0E8F8970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5464E-9CF5-433D-A699-9C9DBD4C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2FD44-34B7-4ADE-878B-E6595EEC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B2A51-A0BD-49AB-B01B-70D4F6E10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E4887-A1A9-468C-918A-6C0B828C2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B516F-D396-45C8-A125-435B3512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948AF-D98F-466E-96F7-DA90CDCA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3081B-6317-49CE-9C49-21DA61D1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8185-A01A-4D48-8D67-28CB39DF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F5B16-23C3-47CD-8E59-F0E65714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D7463-ECF6-496C-8EE4-C9E0F812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00467-BF3D-46B6-B9F6-3ED188C0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79EBD-5667-4A68-A96D-0C160C68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55932-2DB4-4417-B46D-8A754119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41102-D718-4698-9BA0-F6212057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CE33-26D6-4191-B1D7-593B0E93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9370-F6A2-49ED-9D9E-86B9860C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D6639-A763-4C9C-A148-99DBD8B53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F7E15-A383-42BC-BB46-B907AD03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63621-B9C4-4606-A433-F4112534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B0DEB-1535-4073-8E44-9B50E0B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AEE2-0B1A-43DE-8828-0636CCD7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291B0-F85F-4A41-ADEF-B8AA885CF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C05C2-CA10-4B34-BC02-827E5DC61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13158-BEC1-486A-B1FF-A07228E0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23A43-946F-4479-AB8B-F6F85991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268BA-D14F-485F-85BD-C0521502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11662-1ADC-425A-BAB4-14EA982E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F6931-E96A-47AC-AA83-F50EDD577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33D1-FB30-4AC7-B810-844FCA887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4170-F2B0-4409-8E66-952651BC2B8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AACF-3A1D-4697-A86B-EDE72BF8B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FA6D-E536-41EC-A917-57538BD27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C21D1-9EB7-4DA7-A458-F119DF583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ow.uscourts.gov/outreach/dbb_lectur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ow.uscourts.gov/outreach/dbb_lectur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2DE948-F1B7-446A-A473-53DB440E5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21" y="0"/>
            <a:ext cx="8636338" cy="6858000"/>
          </a:xfrm>
          <a:prstGeom prst="rect">
            <a:avLst/>
          </a:prstGeom>
        </p:spPr>
      </p:pic>
      <p:pic>
        <p:nvPicPr>
          <p:cNvPr id="2" name="Azimuth_OneThing">
            <a:hlinkClick r:id="" action="ppaction://media"/>
            <a:extLst>
              <a:ext uri="{FF2B5EF4-FFF2-40B4-BE49-F238E27FC236}">
                <a16:creationId xmlns:a16="http://schemas.microsoft.com/office/drawing/2014/main" id="{9B1A8243-36EB-4B7A-B22D-9880BA25B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9582" y="6535636"/>
            <a:ext cx="153120" cy="1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EC33-99B4-4DFF-BB10-76E2FED6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565" y="355808"/>
            <a:ext cx="6900506" cy="6146384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Annual Attorney Dues Date Change</a:t>
            </a:r>
          </a:p>
          <a:p>
            <a:endParaRPr lang="en-US" sz="3900" dirty="0"/>
          </a:p>
          <a:p>
            <a:r>
              <a:rPr lang="en-US" sz="3200" dirty="0"/>
              <a:t>Change in 2022!</a:t>
            </a:r>
          </a:p>
          <a:p>
            <a:endParaRPr lang="en-US" sz="3200" dirty="0"/>
          </a:p>
          <a:p>
            <a:r>
              <a:rPr lang="en-US" sz="3200" dirty="0"/>
              <a:t>Last day to pay - </a:t>
            </a:r>
            <a:r>
              <a:rPr lang="en-US" sz="3200" b="1" dirty="0"/>
              <a:t>February 15, 2022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Please pay timely</a:t>
            </a:r>
          </a:p>
          <a:p>
            <a:endParaRPr lang="en-US" sz="3200" dirty="0"/>
          </a:p>
          <a:p>
            <a:r>
              <a:rPr lang="en-US" sz="3200" dirty="0"/>
              <a:t>Don’t miss invitations to CLE programs!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3D51EA-E7C3-4986-824C-BC71C6D94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" y="835920"/>
            <a:ext cx="4318000" cy="4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C9AAB-1569-41BE-AF11-ED4C362C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5" y="888897"/>
            <a:ext cx="4577407" cy="5257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Officially Begins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 am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contain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materials &amp; CLE information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EC33-99B4-4DFF-BB10-76E2FED6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0" y="640081"/>
            <a:ext cx="7192554" cy="6146384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lvl="0" indent="0">
              <a:buNone/>
            </a:pPr>
            <a:endParaRPr lang="en-US" sz="4000" dirty="0">
              <a:solidFill>
                <a:prstClr val="black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3422F-3599-4904-BF99-2C89D459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32" y="0"/>
            <a:ext cx="7485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8" y="563724"/>
            <a:ext cx="9477025" cy="2042245"/>
          </a:xfrm>
        </p:spPr>
        <p:txBody>
          <a:bodyPr>
            <a:no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2A2A2A"/>
                </a:solidFill>
                <a:latin typeface="Franklin Gothic Heavy" panose="020B0903020102020204" pitchFamily="34" charset="0"/>
                <a:ea typeface="Calibri" panose="020F0502020204030204" pitchFamily="34" charset="0"/>
              </a:rPr>
              <a:t>Elephants and Mouseholes in the Code:</a:t>
            </a:r>
            <a:br>
              <a:rPr lang="en-US" sz="1000" dirty="0">
                <a:solidFill>
                  <a:srgbClr val="2A2A2A"/>
                </a:solidFill>
                <a:latin typeface="Franklin Gothic Heavy" panose="020B0903020102020204" pitchFamily="34" charset="0"/>
                <a:ea typeface="Calibri" panose="020F0502020204030204" pitchFamily="34" charset="0"/>
              </a:rPr>
            </a:br>
            <a:br>
              <a:rPr lang="en-US" sz="1000" dirty="0">
                <a:solidFill>
                  <a:srgbClr val="2A2A2A"/>
                </a:solidFill>
                <a:latin typeface="Franklin Gothic Heavy" panose="020B0903020102020204" pitchFamily="34" charset="0"/>
                <a:ea typeface="Calibri" panose="020F0502020204030204" pitchFamily="34" charset="0"/>
              </a:rPr>
            </a:br>
            <a:r>
              <a:rPr lang="en-US" sz="4000" dirty="0">
                <a:solidFill>
                  <a:srgbClr val="2A2A2A"/>
                </a:solidFill>
                <a:latin typeface="Franklin Gothic Heavy" panose="020B0903020102020204" pitchFamily="34" charset="0"/>
                <a:ea typeface="Calibri" panose="020F0502020204030204" pitchFamily="34" charset="0"/>
              </a:rPr>
              <a:t>A Comment on Statutory Interpretation in Bankruptcy</a:t>
            </a:r>
            <a:b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76543" y="4482058"/>
            <a:ext cx="7803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Troy A. McKenzie</a:t>
            </a:r>
          </a:p>
          <a:p>
            <a:r>
              <a:rPr lang="en-US" sz="3200" dirty="0"/>
              <a:t>Professor</a:t>
            </a:r>
          </a:p>
          <a:p>
            <a:r>
              <a:rPr lang="en-US" sz="3200" dirty="0"/>
              <a:t>School of Law - New York University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48501-90E5-4C94-9F88-A48273BF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168" y="528092"/>
            <a:ext cx="2228850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8C389-8339-4884-A223-BBEF42CBFD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0" y="2786731"/>
            <a:ext cx="2950101" cy="33906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63D54-FBC0-4795-B606-CDDA60E7AA86}"/>
              </a:ext>
            </a:extLst>
          </p:cNvPr>
          <p:cNvSpPr txBox="1"/>
          <p:nvPr/>
        </p:nvSpPr>
        <p:spPr>
          <a:xfrm>
            <a:off x="3876543" y="3359002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/>
              <a:t>9:00 am - 9:50 am</a:t>
            </a:r>
          </a:p>
        </p:txBody>
      </p:sp>
    </p:spTree>
    <p:extLst>
      <p:ext uri="{BB962C8B-B14F-4D97-AF65-F5344CB8AC3E}">
        <p14:creationId xmlns:p14="http://schemas.microsoft.com/office/powerpoint/2010/main" val="3616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8" y="563724"/>
            <a:ext cx="9477025" cy="2042245"/>
          </a:xfrm>
        </p:spPr>
        <p:txBody>
          <a:bodyPr>
            <a:no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A2A2A"/>
                </a:solidFill>
                <a:latin typeface="Franklin Gothic Heavy" panose="020B0903020102020204" pitchFamily="34" charset="0"/>
                <a:ea typeface="Calibri" panose="020F0502020204030204" pitchFamily="34" charset="0"/>
              </a:rPr>
              <a:t>Recognizing and Addressing Implicit Bias in Bankruptcy Proceedings</a:t>
            </a:r>
            <a:b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76543" y="4482058"/>
            <a:ext cx="78034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Honorable Christopher M. Alston</a:t>
            </a:r>
          </a:p>
          <a:p>
            <a:br>
              <a:rPr lang="en-US" dirty="0"/>
            </a:br>
            <a:r>
              <a:rPr lang="en-US" sz="3200" dirty="0"/>
              <a:t>U.S. Bankruptcy Judge</a:t>
            </a:r>
          </a:p>
          <a:p>
            <a:r>
              <a:rPr lang="en-US" sz="3200" dirty="0"/>
              <a:t>Western District of Washington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48501-90E5-4C94-9F88-A48273BF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168" y="528092"/>
            <a:ext cx="2228850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9F7A9-997F-41A2-AC37-45FF496F34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0" y="2924823"/>
            <a:ext cx="2578070" cy="3114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8194B2-5ABF-4C5A-8EDF-64881AD56537}"/>
              </a:ext>
            </a:extLst>
          </p:cNvPr>
          <p:cNvSpPr txBox="1"/>
          <p:nvPr/>
        </p:nvSpPr>
        <p:spPr>
          <a:xfrm>
            <a:off x="3876543" y="3014146"/>
            <a:ext cx="6097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/>
              <a:t>10:00 am - 10:50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5" y="125592"/>
            <a:ext cx="5407557" cy="2042245"/>
          </a:xfrm>
        </p:spPr>
        <p:txBody>
          <a:bodyPr>
            <a:no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latin typeface="Franklin Gothic Heavy" panose="020B0903020102020204" pitchFamily="34" charset="0"/>
              </a:rPr>
              <a:t>A Conversation</a:t>
            </a:r>
            <a:br>
              <a:rPr lang="en-US" sz="4800" b="1">
                <a:latin typeface="Franklin Gothic Heavy" panose="020B0903020102020204" pitchFamily="34" charset="0"/>
              </a:rPr>
            </a:br>
            <a:r>
              <a:rPr lang="en-US" sz="4800" b="1">
                <a:latin typeface="Franklin Gothic Heavy" panose="020B0903020102020204" pitchFamily="34" charset="0"/>
              </a:rPr>
              <a:t>with the Experts</a:t>
            </a:r>
            <a:endParaRPr lang="en-US" sz="4800" b="1" dirty="0">
              <a:latin typeface="Franklin Gothic Heavy" panose="020B09030201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9B416F-3295-4BFC-AC3F-7498AF1D2D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42329" y="1615265"/>
            <a:ext cx="8549671" cy="552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br>
              <a:rPr lang="en-US" dirty="0"/>
            </a:br>
            <a:r>
              <a:rPr lang="en-US" sz="3200" b="1" i="0" dirty="0">
                <a:solidFill>
                  <a:srgbClr val="232333"/>
                </a:solidFill>
                <a:effectLst/>
              </a:rPr>
              <a:t>Brian T. Fenimore</a:t>
            </a:r>
            <a:r>
              <a:rPr lang="en-US" sz="3200" b="0" i="0" dirty="0">
                <a:solidFill>
                  <a:srgbClr val="232333"/>
                </a:solidFill>
                <a:effectLst/>
              </a:rPr>
              <a:t>, Chief, U.S. Bankruptcy Judge </a:t>
            </a:r>
            <a:br>
              <a:rPr lang="en-US" sz="3200" dirty="0"/>
            </a:br>
            <a:r>
              <a:rPr lang="en-US" sz="3200" b="1" dirty="0"/>
              <a:t>Dennis R. Dow</a:t>
            </a:r>
            <a:r>
              <a:rPr lang="en-US" sz="3200" dirty="0"/>
              <a:t>, </a:t>
            </a:r>
            <a:r>
              <a:rPr lang="en-US" sz="3200" b="0" i="0" dirty="0">
                <a:solidFill>
                  <a:srgbClr val="232333"/>
                </a:solidFill>
                <a:effectLst/>
              </a:rPr>
              <a:t>U.S. Bankruptcy Judge</a:t>
            </a:r>
            <a:br>
              <a:rPr lang="en-US" sz="3200" dirty="0"/>
            </a:br>
            <a:r>
              <a:rPr lang="en-US" sz="3200" b="1" dirty="0"/>
              <a:t>Cynthia A. Norton</a:t>
            </a:r>
            <a:r>
              <a:rPr lang="en-US" sz="3200" dirty="0"/>
              <a:t>, </a:t>
            </a:r>
            <a:r>
              <a:rPr lang="en-US" sz="3200" b="0" i="0" dirty="0">
                <a:solidFill>
                  <a:srgbClr val="232333"/>
                </a:solidFill>
                <a:effectLst/>
              </a:rPr>
              <a:t>U.S. Bankruptcy Judge</a:t>
            </a:r>
            <a:br>
              <a:rPr lang="en-US" sz="3200" dirty="0"/>
            </a:br>
            <a:r>
              <a:rPr lang="en-US" sz="3200" b="1" dirty="0"/>
              <a:t>Daniel J. </a:t>
            </a:r>
            <a:r>
              <a:rPr lang="en-US" sz="3200" b="1" dirty="0" err="1"/>
              <a:t>Casamatta</a:t>
            </a:r>
            <a:r>
              <a:rPr lang="en-US" sz="3200" dirty="0"/>
              <a:t>, </a:t>
            </a:r>
            <a:r>
              <a:rPr lang="en-US" sz="3200" b="0" i="0" dirty="0">
                <a:solidFill>
                  <a:srgbClr val="232333"/>
                </a:solidFill>
                <a:effectLst/>
              </a:rPr>
              <a:t>Acting U.S. Trustee</a:t>
            </a:r>
            <a:br>
              <a:rPr lang="en-US" sz="3200" dirty="0"/>
            </a:br>
            <a:r>
              <a:rPr lang="en-US" sz="3200" b="1" dirty="0"/>
              <a:t>Richard V. Fink</a:t>
            </a:r>
            <a:r>
              <a:rPr lang="en-US" sz="3200" dirty="0"/>
              <a:t>, </a:t>
            </a:r>
            <a:r>
              <a:rPr lang="en-US" sz="3200" b="0" i="0" dirty="0">
                <a:solidFill>
                  <a:srgbClr val="232333"/>
                </a:solidFill>
                <a:effectLst/>
              </a:rPr>
              <a:t>Chapter 13 Trustee</a:t>
            </a:r>
            <a:br>
              <a:rPr lang="en-US" sz="3200" dirty="0"/>
            </a:br>
            <a:r>
              <a:rPr lang="en-US" sz="3200" b="1" dirty="0"/>
              <a:t>Sharon L. </a:t>
            </a:r>
            <a:r>
              <a:rPr lang="en-US" sz="3200" b="1" dirty="0" err="1"/>
              <a:t>Stolte</a:t>
            </a:r>
            <a:r>
              <a:rPr lang="en-US" sz="3200" dirty="0"/>
              <a:t>, </a:t>
            </a:r>
            <a:r>
              <a:rPr lang="en-US" sz="3200" b="0" i="0" dirty="0">
                <a:solidFill>
                  <a:srgbClr val="232333"/>
                </a:solidFill>
                <a:effectLst/>
              </a:rPr>
              <a:t>Moderator</a:t>
            </a:r>
            <a:endParaRPr lang="en-US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1A470A-6B43-4216-BF44-05E45AD85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168" y="374092"/>
            <a:ext cx="2228850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245AF-B9DA-42A7-A2A8-38597889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9" y="3211409"/>
            <a:ext cx="2876550" cy="2952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692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C9AAB-1569-41BE-AF11-ED4C362C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640080"/>
            <a:ext cx="4143828" cy="5257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Materials</a:t>
            </a:r>
            <a:br>
              <a:rPr lang="en-US" sz="6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EC33-99B4-4DFF-BB10-76E2FED6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0" y="640081"/>
            <a:ext cx="7332044" cy="6146384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lvl="0" indent="0">
              <a:buNone/>
            </a:pPr>
            <a:endParaRPr lang="en-US" sz="4000" dirty="0">
              <a:solidFill>
                <a:prstClr val="black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>
              <a:buNone/>
            </a:pPr>
            <a:r>
              <a:rPr lang="en-US" sz="3200" b="1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https://www.mow.uscourts.gov/outreach</a:t>
            </a:r>
          </a:p>
          <a:p>
            <a:pPr marL="0" lvl="0" indent="0" algn="ctr">
              <a:buNone/>
            </a:pPr>
            <a:r>
              <a:rPr lang="en-US" sz="3200" b="1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/koger_symposium</a:t>
            </a:r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465C7-6531-47B4-A5A8-7CD3091B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559" y="153493"/>
            <a:ext cx="4293755" cy="35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C9AAB-1569-41BE-AF11-ED4C362C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640080"/>
            <a:ext cx="4143828" cy="5257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Question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EC33-99B4-4DFF-BB10-76E2FED6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76" y="640081"/>
            <a:ext cx="7178838" cy="6146384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3900" dirty="0"/>
              <a:t>Post questions throughout event</a:t>
            </a:r>
          </a:p>
          <a:p>
            <a:endParaRPr lang="en-US" sz="3900" dirty="0"/>
          </a:p>
          <a:p>
            <a:r>
              <a:rPr lang="en-US" sz="3900" dirty="0"/>
              <a:t>Speakers determines time for questions</a:t>
            </a:r>
          </a:p>
          <a:p>
            <a:endParaRPr lang="en-US" sz="3900" dirty="0"/>
          </a:p>
          <a:p>
            <a:r>
              <a:rPr lang="en-US" sz="3900" dirty="0"/>
              <a:t>Not all questions may be answered due to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3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C9AAB-1569-41BE-AF11-ED4C362C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640080"/>
            <a:ext cx="4143828" cy="52578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C L 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EC33-99B4-4DFF-BB10-76E2FED6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253" y="355808"/>
            <a:ext cx="7178838" cy="6146384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APPROVED</a:t>
            </a:r>
          </a:p>
          <a:p>
            <a:endParaRPr lang="en-US" sz="3900" dirty="0"/>
          </a:p>
          <a:p>
            <a:pPr marL="0" indent="0">
              <a:buNone/>
            </a:pPr>
            <a:r>
              <a:rPr lang="en-US" sz="4400" b="1" dirty="0"/>
              <a:t>MO - 3 hours TOTAL CLE</a:t>
            </a:r>
          </a:p>
          <a:p>
            <a:pPr marL="0" indent="0">
              <a:buNone/>
            </a:pPr>
            <a:r>
              <a:rPr lang="en-US" sz="3200" b="1" dirty="0"/>
              <a:t>	includes 1 hr. Ethics</a:t>
            </a:r>
          </a:p>
          <a:p>
            <a:pPr marL="0" indent="0">
              <a:buNone/>
            </a:pPr>
            <a:r>
              <a:rPr lang="en-US" sz="3200" b="1" dirty="0"/>
              <a:t>	includes 1 hr. Elimination of Bias</a:t>
            </a:r>
          </a:p>
          <a:p>
            <a:pPr marL="914400" lvl="2" indent="0">
              <a:buNone/>
            </a:pPr>
            <a:r>
              <a:rPr lang="en-US" sz="3100" dirty="0"/>
              <a:t>Program ID </a:t>
            </a:r>
            <a:r>
              <a:rPr lang="en-US" sz="3100" b="1" dirty="0">
                <a:solidFill>
                  <a:srgbClr val="FF0000"/>
                </a:solidFill>
              </a:rPr>
              <a:t>680337 </a:t>
            </a:r>
            <a:r>
              <a:rPr lang="en-US" sz="2500" dirty="0"/>
              <a:t>(self report)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KS - 3 hours CLE</a:t>
            </a:r>
          </a:p>
          <a:p>
            <a:pPr marL="1371600" lvl="3" indent="0">
              <a:buNone/>
            </a:pPr>
            <a:r>
              <a:rPr lang="en-US" sz="2900" dirty="0"/>
              <a:t>Affidavit emailed by August 31</a:t>
            </a:r>
            <a:r>
              <a:rPr lang="en-US" sz="2900" baseline="30000" dirty="0"/>
              <a:t>st</a:t>
            </a:r>
          </a:p>
          <a:p>
            <a:pPr marL="1371600" lvl="3" indent="0">
              <a:buNone/>
            </a:pPr>
            <a:r>
              <a:rPr lang="en-US" sz="2900" dirty="0"/>
              <a:t>to Zoom verified attendees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07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C9AAB-1569-41BE-AF11-ED4C362C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640080"/>
            <a:ext cx="4143828" cy="52578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EC33-99B4-4DFF-BB10-76E2FED6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130008"/>
            <a:ext cx="6543330" cy="6146384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604A3-2114-4CAE-A2E6-AF2FB1E0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60" y="0"/>
            <a:ext cx="753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5C77CCFCA1D45915CC2F78D41FEEF" ma:contentTypeVersion="11" ma:contentTypeDescription="Create a new document." ma:contentTypeScope="" ma:versionID="52fc02a166d2565bb9142eca7793492d">
  <xsd:schema xmlns:xsd="http://www.w3.org/2001/XMLSchema" xmlns:xs="http://www.w3.org/2001/XMLSchema" xmlns:p="http://schemas.microsoft.com/office/2006/metadata/properties" xmlns:ns3="ee6fc693-b06c-46ed-a98e-7e5b40d9e0d0" xmlns:ns4="ed39ec6a-3b6f-4547-9abf-f4c14102c0bc" targetNamespace="http://schemas.microsoft.com/office/2006/metadata/properties" ma:root="true" ma:fieldsID="ce8544fc74a9a8a2053ec5a37d1788ba" ns3:_="" ns4:_="">
    <xsd:import namespace="ee6fc693-b06c-46ed-a98e-7e5b40d9e0d0"/>
    <xsd:import namespace="ed39ec6a-3b6f-4547-9abf-f4c14102c0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fc693-b06c-46ed-a98e-7e5b40d9e0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9ec6a-3b6f-4547-9abf-f4c14102c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6EDB96-A6EF-48AB-AF6A-01A1220F519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ee6fc693-b06c-46ed-a98e-7e5b40d9e0d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d39ec6a-3b6f-4547-9abf-f4c14102c0b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2D5E77-9C22-48A7-97B0-888B2E2CD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7ACDC-A5B7-428B-ABEE-9E2C10D00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6fc693-b06c-46ed-a98e-7e5b40d9e0d0"/>
    <ds:schemaRef ds:uri="ed39ec6a-3b6f-4547-9abf-f4c14102c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272</Words>
  <Application>Microsoft Office PowerPoint</Application>
  <PresentationFormat>Widescreen</PresentationFormat>
  <Paragraphs>54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Heavy</vt:lpstr>
      <vt:lpstr>Office Theme</vt:lpstr>
      <vt:lpstr>PowerPoint Presentation</vt:lpstr>
      <vt:lpstr>Program Officially Begins  9:00 am   Slides contain Program materials &amp; CLE information</vt:lpstr>
      <vt:lpstr>Elephants and Mouseholes in the Code:  A Comment on Statutory Interpretation in Bankruptcy </vt:lpstr>
      <vt:lpstr>Recognizing and Addressing Implicit Bias in Bankruptcy Proceedings </vt:lpstr>
      <vt:lpstr>A Conversation with the Experts</vt:lpstr>
      <vt:lpstr>Materials Available</vt:lpstr>
      <vt:lpstr>Question &amp; Answers</vt:lpstr>
      <vt:lpstr>C L E</vt:lpstr>
      <vt:lpstr>In Memory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Diaz</dc:creator>
  <cp:lastModifiedBy>Diana Diaz</cp:lastModifiedBy>
  <cp:revision>35</cp:revision>
  <cp:lastPrinted>2021-06-22T22:58:16Z</cp:lastPrinted>
  <dcterms:created xsi:type="dcterms:W3CDTF">2020-06-24T05:13:19Z</dcterms:created>
  <dcterms:modified xsi:type="dcterms:W3CDTF">2021-08-17T14:46:38Z</dcterms:modified>
</cp:coreProperties>
</file>