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2" r:id="rId2"/>
    <p:sldMasterId id="2147483689" r:id="rId3"/>
  </p:sldMasterIdLst>
  <p:notesMasterIdLst>
    <p:notesMasterId r:id="rId28"/>
  </p:notesMasterIdLst>
  <p:sldIdLst>
    <p:sldId id="258" r:id="rId4"/>
    <p:sldId id="256" r:id="rId5"/>
    <p:sldId id="257" r:id="rId6"/>
    <p:sldId id="268" r:id="rId7"/>
    <p:sldId id="259" r:id="rId8"/>
    <p:sldId id="260" r:id="rId9"/>
    <p:sldId id="261" r:id="rId10"/>
    <p:sldId id="262" r:id="rId11"/>
    <p:sldId id="263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62" autoAdjust="0"/>
    <p:restoredTop sz="94660"/>
  </p:normalViewPr>
  <p:slideViewPr>
    <p:cSldViewPr>
      <p:cViewPr varScale="1">
        <p:scale>
          <a:sx n="87" d="100"/>
          <a:sy n="87" d="100"/>
        </p:scale>
        <p:origin x="-13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40230-D186-4FD4-AD4B-F86491F0D220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E30C2-4D72-4B8C-A802-19D5B23EE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20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67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7472" indent="-285751" defTabSz="92667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690" indent="-229246" defTabSz="92667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4412" indent="-229246" defTabSz="92667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6132" indent="-229246" defTabSz="92667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1082" indent="-229246" defTabSz="9266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034" indent="-229246" defTabSz="9266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70984" indent="-229246" defTabSz="9266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35934" indent="-229246" defTabSz="92667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1D4D843-CAA8-4173-B2B7-9DA786E6F01C}" type="slidenum">
              <a:rPr lang="en-US" altLang="en-US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4002444" y="8890641"/>
            <a:ext cx="3076311" cy="46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38" tIns="46518" rIns="93038" bIns="465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C405DE9-BEA1-4208-B6DF-0D181901A8AD}" type="slidenum">
              <a:rPr lang="en-US" altLang="en-US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11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28676" name="Rectangle 7"/>
          <p:cNvSpPr txBox="1">
            <a:spLocks noGrp="1" noChangeArrowheads="1"/>
          </p:cNvSpPr>
          <p:nvPr/>
        </p:nvSpPr>
        <p:spPr bwMode="auto">
          <a:xfrm>
            <a:off x="4002444" y="8890641"/>
            <a:ext cx="3076311" cy="46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33" tIns="46514" rIns="93033" bIns="46514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0762923A-CB16-43FB-AF91-851095D9393F}" type="slidenum">
              <a:rPr lang="en-US" altLang="en-US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11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3263"/>
            <a:ext cx="4676775" cy="3506787"/>
          </a:xfrm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4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41425" y="701675"/>
            <a:ext cx="4689475" cy="3516313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08" indent="-29184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7396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4354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01313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8271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5229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2188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9146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33917">
              <a:spcBef>
                <a:spcPct val="0"/>
              </a:spcBef>
            </a:pPr>
            <a:fld id="{90689823-AEC2-459D-80D0-E1B01A9ED5D4}" type="slidenum">
              <a:rPr lang="en-US" altLang="en-US" smtClean="0">
                <a:solidFill>
                  <a:prstClr val="black"/>
                </a:solidFill>
              </a:rPr>
              <a:pPr defTabSz="933917">
                <a:spcBef>
                  <a:spcPct val="0"/>
                </a:spcBef>
              </a:pPr>
              <a:t>20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688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7FB51-156E-48CE-A8AC-996FE66157E6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225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0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070" indent="-286950" defTabSz="9230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801" indent="-229560" defTabSz="9230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921" indent="-229560" defTabSz="9230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6041" indent="-229560" defTabSz="9230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161" indent="-229560" defTabSz="923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4282" indent="-229560" defTabSz="923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3402" indent="-229560" defTabSz="923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2522" indent="-229560" defTabSz="923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EB677B-A132-48DF-9E4A-ED2391D61DE4}" type="slidenum">
              <a:rPr lang="en-US" altLang="en-US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836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0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070" indent="-286950" defTabSz="9230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801" indent="-229560" defTabSz="9230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921" indent="-229560" defTabSz="9230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6041" indent="-229560" defTabSz="92302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161" indent="-229560" defTabSz="923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4282" indent="-229560" defTabSz="923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3402" indent="-229560" defTabSz="923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2522" indent="-229560" defTabSz="92302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EB677B-A132-48DF-9E4A-ED2391D61DE4}" type="slidenum">
              <a:rPr lang="en-US" altLang="en-US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229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41425" y="701675"/>
            <a:ext cx="4689475" cy="3516313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08" indent="-29184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7396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4354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01313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8271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5229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2188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9146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33917">
              <a:spcBef>
                <a:spcPct val="0"/>
              </a:spcBef>
            </a:pPr>
            <a:fld id="{90689823-AEC2-459D-80D0-E1B01A9ED5D4}" type="slidenum">
              <a:rPr lang="en-US" altLang="en-US" smtClean="0">
                <a:solidFill>
                  <a:prstClr val="black"/>
                </a:solidFill>
              </a:rPr>
              <a:pPr defTabSz="933917">
                <a:spcBef>
                  <a:spcPct val="0"/>
                </a:spcBef>
              </a:pPr>
              <a:t>15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898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41425" y="701675"/>
            <a:ext cx="4689475" cy="3516313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08" indent="-29184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7396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4354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01313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8271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5229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2188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9146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33917">
              <a:spcBef>
                <a:spcPct val="0"/>
              </a:spcBef>
            </a:pPr>
            <a:fld id="{90689823-AEC2-459D-80D0-E1B01A9ED5D4}" type="slidenum">
              <a:rPr lang="en-US" altLang="en-US" smtClean="0">
                <a:solidFill>
                  <a:prstClr val="black"/>
                </a:solidFill>
              </a:rPr>
              <a:pPr defTabSz="933917">
                <a:spcBef>
                  <a:spcPct val="0"/>
                </a:spcBef>
              </a:pPr>
              <a:t>16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96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41425" y="701675"/>
            <a:ext cx="4689475" cy="3516313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08" indent="-29184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7396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4354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01313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8271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5229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2188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9146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33917">
              <a:spcBef>
                <a:spcPct val="0"/>
              </a:spcBef>
            </a:pPr>
            <a:fld id="{90689823-AEC2-459D-80D0-E1B01A9ED5D4}" type="slidenum">
              <a:rPr lang="en-US" altLang="en-US" smtClean="0">
                <a:solidFill>
                  <a:prstClr val="black"/>
                </a:solidFill>
              </a:rPr>
              <a:pPr defTabSz="933917">
                <a:spcBef>
                  <a:spcPct val="0"/>
                </a:spcBef>
              </a:pPr>
              <a:t>17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94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41425" y="701675"/>
            <a:ext cx="4689475" cy="3516313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08" indent="-29184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7396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4354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01313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8271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5229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2188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9146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33917">
              <a:spcBef>
                <a:spcPct val="0"/>
              </a:spcBef>
            </a:pPr>
            <a:fld id="{90689823-AEC2-459D-80D0-E1B01A9ED5D4}" type="slidenum">
              <a:rPr lang="en-US" altLang="en-US" smtClean="0">
                <a:solidFill>
                  <a:prstClr val="black"/>
                </a:solidFill>
              </a:rPr>
              <a:pPr defTabSz="933917">
                <a:spcBef>
                  <a:spcPct val="0"/>
                </a:spcBef>
              </a:pPr>
              <a:t>18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516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41425" y="701675"/>
            <a:ext cx="4689475" cy="3516313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08" indent="-29184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7396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4354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01313" indent="-2334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8271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5229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2188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9146" indent="-233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33917">
              <a:spcBef>
                <a:spcPct val="0"/>
              </a:spcBef>
            </a:pPr>
            <a:fld id="{90689823-AEC2-459D-80D0-E1B01A9ED5D4}" type="slidenum">
              <a:rPr lang="en-US" altLang="en-US" smtClean="0">
                <a:solidFill>
                  <a:prstClr val="black"/>
                </a:solidFill>
              </a:rPr>
              <a:pPr defTabSz="933917">
                <a:spcBef>
                  <a:spcPct val="0"/>
                </a:spcBef>
              </a:pPr>
              <a:t>19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37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1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13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jpeg"/><Relationship Id="rId7" Type="http://schemas.openxmlformats.org/officeDocument/2006/relationships/image" Target="../media/image10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jpeg"/><Relationship Id="rId7" Type="http://schemas.openxmlformats.org/officeDocument/2006/relationships/image" Target="../media/image10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" t="25499" r="418" b="10699"/>
          <a:stretch/>
        </p:blipFill>
        <p:spPr>
          <a:xfrm>
            <a:off x="0" y="1904951"/>
            <a:ext cx="9144000" cy="4959103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0" y="1034717"/>
            <a:ext cx="9144000" cy="58432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500" dirty="0">
              <a:solidFill>
                <a:prstClr val="white"/>
              </a:solidFill>
              <a:cs typeface="Gisha" panose="020B0502040204020203" pitchFamily="34" charset="-79"/>
            </a:endParaRPr>
          </a:p>
          <a:p>
            <a:endParaRPr lang="en-US" sz="4500" dirty="0">
              <a:solidFill>
                <a:prstClr val="white"/>
              </a:solidFill>
              <a:cs typeface="Gisha" panose="020B0502040204020203" pitchFamily="34" charset="-79"/>
            </a:endParaRPr>
          </a:p>
          <a:p>
            <a:pPr>
              <a:lnSpc>
                <a:spcPct val="150000"/>
              </a:lnSpc>
            </a:pPr>
            <a:endParaRPr lang="en-US" sz="1050" dirty="0">
              <a:solidFill>
                <a:srgbClr val="141758"/>
              </a:solidFill>
              <a:cs typeface="Gisha" panose="020B0502040204020203" pitchFamily="34" charset="-79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904951"/>
            <a:ext cx="9144000" cy="1415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pic>
        <p:nvPicPr>
          <p:cNvPr id="9" name="Picture 8" descr="icon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010" y="717253"/>
            <a:ext cx="2125980" cy="2834640"/>
          </a:xfrm>
          <a:prstGeom prst="ellipse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141694"/>
            <a:ext cx="9144000" cy="27163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5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Event Title</a:t>
            </a:r>
          </a:p>
          <a:p>
            <a:pPr lvl="0"/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894729"/>
            <a:ext cx="9144000" cy="19632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Date/Time/Place</a:t>
            </a:r>
          </a:p>
        </p:txBody>
      </p:sp>
    </p:spTree>
    <p:extLst>
      <p:ext uri="{BB962C8B-B14F-4D97-AF65-F5344CB8AC3E}">
        <p14:creationId xmlns:p14="http://schemas.microsoft.com/office/powerpoint/2010/main" val="377268625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" t="53335" r="476" b="25277"/>
          <a:stretch/>
        </p:blipFill>
        <p:spPr>
          <a:xfrm>
            <a:off x="-2615" y="4887941"/>
            <a:ext cx="9146615" cy="1995019"/>
          </a:xfrm>
          <a:prstGeom prst="rect">
            <a:avLst/>
          </a:prstGeom>
        </p:spPr>
      </p:pic>
      <p:pic>
        <p:nvPicPr>
          <p:cNvPr id="20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711" y="5609553"/>
            <a:ext cx="328823" cy="438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1537" y="5458349"/>
            <a:ext cx="536975" cy="715967"/>
          </a:xfrm>
          <a:prstGeom prst="round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251" y="5458349"/>
            <a:ext cx="503862" cy="679523"/>
          </a:xfrm>
          <a:prstGeom prst="round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422" y="5643112"/>
            <a:ext cx="341669" cy="371312"/>
          </a:xfrm>
          <a:prstGeom prst="rect">
            <a:avLst/>
          </a:prstGeom>
        </p:spPr>
      </p:pic>
      <p:sp>
        <p:nvSpPr>
          <p:cNvPr id="25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1350" smtClean="0">
                <a:solidFill>
                  <a:prstClr val="white"/>
                </a:solidFill>
              </a:rPr>
              <a:pPr/>
              <a:t>‹#›</a:t>
            </a:fld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680" y="4867651"/>
            <a:ext cx="9144000" cy="1415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 userDrawn="1">
            <p:extLst/>
          </p:nvPr>
        </p:nvGraphicFramePr>
        <p:xfrm>
          <a:off x="582360" y="5575564"/>
          <a:ext cx="8326123" cy="420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501"/>
                <a:gridCol w="1980791"/>
                <a:gridCol w="1710872"/>
                <a:gridCol w="2443959"/>
              </a:tblGrid>
              <a:tr h="420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502-4545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@theusscgov</a:t>
                      </a: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24" y="703243"/>
            <a:ext cx="9127331" cy="500856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Office of</a:t>
            </a:r>
          </a:p>
          <a:p>
            <a:pPr lvl="0"/>
            <a:r>
              <a:rPr lang="en-US" dirty="0" smtClean="0"/>
              <a:t>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7144" y="2219918"/>
            <a:ext cx="9117806" cy="278864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10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sz="2100"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sz="2100"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sz="2100"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sz="2100"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Presenter’s Name</a:t>
            </a:r>
          </a:p>
          <a:p>
            <a:pPr lvl="0"/>
            <a:r>
              <a:rPr lang="en-US" dirty="0" smtClean="0"/>
              <a:t>Presenter’s Title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Presenter’s Name</a:t>
            </a:r>
          </a:p>
          <a:p>
            <a:pPr lvl="0"/>
            <a:r>
              <a:rPr lang="en-US" dirty="0" smtClean="0"/>
              <a:t>Presenter’s Title</a:t>
            </a:r>
            <a:endParaRPr lang="en-US" dirty="0"/>
          </a:p>
        </p:txBody>
      </p:sp>
      <p:sp>
        <p:nvSpPr>
          <p:cNvPr id="16" name="Oval 15"/>
          <p:cNvSpPr/>
          <p:nvPr userDrawn="1"/>
        </p:nvSpPr>
        <p:spPr>
          <a:xfrm>
            <a:off x="201231" y="292798"/>
            <a:ext cx="774954" cy="969264"/>
          </a:xfrm>
          <a:prstGeom prst="ellipse">
            <a:avLst/>
          </a:prstGeom>
          <a:blipFill dpi="0" rotWithShape="1">
            <a:blip r:embed="rId7" cstate="print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76454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" y="430462"/>
            <a:ext cx="9124509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Calisto MT" panose="02040603050505030304" pitchFamily="18" charset="0"/>
              </a:defRPr>
            </a:lvl1pPr>
          </a:lstStyle>
          <a:p>
            <a:r>
              <a:rPr lang="en-US" sz="2700" b="1" smtClean="0">
                <a:solidFill>
                  <a:schemeClr val="bg1"/>
                </a:solidFill>
                <a:latin typeface="Cambria" panose="02040503050406030204" pitchFamily="18" charset="0"/>
              </a:rPr>
              <a:t>Click to edit Master title style</a:t>
            </a:r>
            <a:endParaRPr lang="en-US" sz="27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1350" smtClean="0">
                <a:solidFill>
                  <a:prstClr val="white"/>
                </a:solidFill>
              </a:rPr>
              <a:pPr/>
              <a:t>‹#›</a:t>
            </a:fld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63925" y="1756024"/>
            <a:ext cx="8229600" cy="441617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Oval 7"/>
          <p:cNvSpPr/>
          <p:nvPr userDrawn="1"/>
        </p:nvSpPr>
        <p:spPr>
          <a:xfrm>
            <a:off x="8164258" y="5626071"/>
            <a:ext cx="774954" cy="969264"/>
          </a:xfrm>
          <a:prstGeom prst="ellipse">
            <a:avLst/>
          </a:prstGeom>
          <a:blipFill dpi="0" rotWithShape="1">
            <a:blip r:embed="rId2" cstate="print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15613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Side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-1" y="365128"/>
            <a:ext cx="912451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265" y="1825625"/>
            <a:ext cx="3933265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918" y="1825625"/>
            <a:ext cx="3953435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prstClr val="white"/>
                </a:solidFill>
              </a:rPr>
              <a:pPr/>
              <a:t>‹#›</a:t>
            </a:fld>
            <a:endParaRPr lang="en-US" sz="900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8164258" y="5626071"/>
            <a:ext cx="774954" cy="969264"/>
          </a:xfrm>
          <a:prstGeom prst="ellipse">
            <a:avLst/>
          </a:prstGeom>
          <a:blipFill dpi="0" rotWithShape="1">
            <a:blip r:embed="rId2" cstate="print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14158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3"/>
          <p:cNvSpPr>
            <a:spLocks noGrp="1"/>
          </p:cNvSpPr>
          <p:nvPr>
            <p:ph sz="half" idx="2"/>
          </p:nvPr>
        </p:nvSpPr>
        <p:spPr>
          <a:xfrm>
            <a:off x="474010" y="1825625"/>
            <a:ext cx="826041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i="1" smtClean="0">
                <a:solidFill>
                  <a:schemeClr val="bg1"/>
                </a:solidFill>
              </a:rPr>
              <a:t>Click to edit Master text styles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prstClr val="white"/>
                </a:solidFill>
              </a:rPr>
              <a:pPr/>
              <a:t>‹#›</a:t>
            </a:fld>
            <a:endParaRPr lang="en-US" sz="900" dirty="0">
              <a:solidFill>
                <a:prstClr val="white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0" y="468603"/>
            <a:ext cx="912451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Chart Title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" y="884030"/>
            <a:ext cx="9143999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n-US" sz="2100" dirty="0" smtClean="0">
                <a:solidFill>
                  <a:prstClr val="white"/>
                </a:solidFill>
              </a:rPr>
              <a:t>Subtitle</a:t>
            </a:r>
            <a:endParaRPr lang="en-US" sz="2700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65312" y="6176964"/>
            <a:ext cx="7520857" cy="681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342892" indent="0">
              <a:buNone/>
              <a:defRPr sz="1200"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685783" indent="0">
              <a:buNone/>
              <a:defRPr sz="1200"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028675" indent="0">
              <a:buNone/>
              <a:defRPr sz="1200"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371566" indent="0">
              <a:buNone/>
              <a:defRPr sz="1200"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SOURCE: </a:t>
            </a:r>
          </a:p>
        </p:txBody>
      </p:sp>
      <p:sp>
        <p:nvSpPr>
          <p:cNvPr id="11" name="Oval 10"/>
          <p:cNvSpPr/>
          <p:nvPr userDrawn="1"/>
        </p:nvSpPr>
        <p:spPr>
          <a:xfrm>
            <a:off x="8164258" y="5626071"/>
            <a:ext cx="774954" cy="969264"/>
          </a:xfrm>
          <a:prstGeom prst="ellipse">
            <a:avLst/>
          </a:prstGeom>
          <a:blipFill dpi="0" rotWithShape="1">
            <a:blip r:embed="rId2" cstate="print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52840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o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" t="53335" r="476" b="25277"/>
          <a:stretch/>
        </p:blipFill>
        <p:spPr>
          <a:xfrm>
            <a:off x="-2615" y="4887941"/>
            <a:ext cx="9146615" cy="1995019"/>
          </a:xfrm>
          <a:prstGeom prst="rect">
            <a:avLst/>
          </a:prstGeom>
        </p:spPr>
      </p:pic>
      <p:pic>
        <p:nvPicPr>
          <p:cNvPr id="20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711" y="5609553"/>
            <a:ext cx="328823" cy="438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1537" y="5458349"/>
            <a:ext cx="536975" cy="715967"/>
          </a:xfrm>
          <a:prstGeom prst="round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251" y="5458349"/>
            <a:ext cx="503862" cy="679523"/>
          </a:xfrm>
          <a:prstGeom prst="round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422" y="5643112"/>
            <a:ext cx="341669" cy="371312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680" y="4867651"/>
            <a:ext cx="9144000" cy="1415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 userDrawn="1">
            <p:extLst/>
          </p:nvPr>
        </p:nvGraphicFramePr>
        <p:xfrm>
          <a:off x="582360" y="5575564"/>
          <a:ext cx="8326123" cy="420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501"/>
                <a:gridCol w="1980791"/>
                <a:gridCol w="1710872"/>
                <a:gridCol w="2443959"/>
              </a:tblGrid>
              <a:tr h="420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502-4545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@theusscgov</a:t>
                      </a: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1350" smtClean="0">
                <a:solidFill>
                  <a:prstClr val="white"/>
                </a:solidFill>
              </a:rPr>
              <a:pPr/>
              <a:t>‹#›</a:t>
            </a:fld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602843"/>
            <a:ext cx="7886700" cy="108589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1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24" y="1600201"/>
            <a:ext cx="9127331" cy="411160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 baseline="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Transition Slide Title</a:t>
            </a:r>
          </a:p>
        </p:txBody>
      </p:sp>
      <p:sp>
        <p:nvSpPr>
          <p:cNvPr id="13" name="Oval 12"/>
          <p:cNvSpPr/>
          <p:nvPr userDrawn="1"/>
        </p:nvSpPr>
        <p:spPr>
          <a:xfrm>
            <a:off x="201231" y="292798"/>
            <a:ext cx="774954" cy="969264"/>
          </a:xfrm>
          <a:prstGeom prst="ellipse">
            <a:avLst/>
          </a:prstGeom>
          <a:blipFill dpi="0" rotWithShape="1">
            <a:blip r:embed="rId7" cstate="print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24645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gradFill flip="none" rotWithShape="1">
          <a:gsLst>
            <a:gs pos="0">
              <a:schemeClr val="bg1">
                <a:lumMod val="75000"/>
              </a:schemeClr>
            </a:gs>
            <a:gs pos="33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srgbClr val="4472C4">
                    <a:lumMod val="50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4472C4">
                  <a:lumMod val="50000"/>
                </a:srgb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" t="-689" r="418" b="10698"/>
          <a:stretch/>
        </p:blipFill>
        <p:spPr>
          <a:xfrm>
            <a:off x="0" y="-130628"/>
            <a:ext cx="9144000" cy="6994682"/>
          </a:xfrm>
          <a:prstGeom prst="rect">
            <a:avLst/>
          </a:prstGeom>
        </p:spPr>
      </p:pic>
      <p:pic>
        <p:nvPicPr>
          <p:cNvPr id="7" name="Picture 6" descr="icon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010" y="717253"/>
            <a:ext cx="2125980" cy="2834640"/>
          </a:xfrm>
          <a:prstGeom prst="ellipse">
            <a:avLst/>
          </a:prstGeom>
          <a:noFill/>
        </p:spPr>
      </p:pic>
      <p:sp>
        <p:nvSpPr>
          <p:cNvPr id="11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141694"/>
            <a:ext cx="9144000" cy="27163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5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Event Title</a:t>
            </a:r>
          </a:p>
          <a:p>
            <a:pPr lvl="0"/>
            <a:endParaRPr lang="en-US" dirty="0" smtClean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894729"/>
            <a:ext cx="9144000" cy="19632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Date/Time/Place</a:t>
            </a:r>
          </a:p>
        </p:txBody>
      </p:sp>
    </p:spTree>
    <p:extLst>
      <p:ext uri="{BB962C8B-B14F-4D97-AF65-F5344CB8AC3E}">
        <p14:creationId xmlns:p14="http://schemas.microsoft.com/office/powerpoint/2010/main" val="341271028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gradFill flip="none" rotWithShape="1">
          <a:gsLst>
            <a:gs pos="0">
              <a:schemeClr val="bg1">
                <a:lumMod val="75000"/>
              </a:schemeClr>
            </a:gs>
            <a:gs pos="33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" t="53335" r="476" b="25277"/>
          <a:stretch/>
        </p:blipFill>
        <p:spPr>
          <a:xfrm>
            <a:off x="-12700" y="4867836"/>
            <a:ext cx="9156700" cy="1995019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80" y="4867651"/>
            <a:ext cx="9144000" cy="141565"/>
          </a:xfrm>
          <a:prstGeom prst="rect">
            <a:avLst/>
          </a:prstGeom>
          <a:solidFill>
            <a:srgbClr val="960000"/>
          </a:solidFill>
          <a:ln>
            <a:solidFill>
              <a:srgbClr val="96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srgbClr val="4472C4">
                    <a:lumMod val="50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4472C4">
                  <a:lumMod val="50000"/>
                </a:srgbClr>
              </a:solidFill>
            </a:endParaRPr>
          </a:p>
        </p:txBody>
      </p:sp>
      <p:graphicFrame>
        <p:nvGraphicFramePr>
          <p:cNvPr id="41" name="Table 40"/>
          <p:cNvGraphicFramePr>
            <a:graphicFrameLocks noGrp="1"/>
          </p:cNvGraphicFramePr>
          <p:nvPr userDrawn="1">
            <p:extLst/>
          </p:nvPr>
        </p:nvGraphicFramePr>
        <p:xfrm>
          <a:off x="628650" y="5686883"/>
          <a:ext cx="8263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003"/>
                <a:gridCol w="1965872"/>
                <a:gridCol w="1697987"/>
                <a:gridCol w="2425552"/>
              </a:tblGrid>
              <a:tr h="314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502-4500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@theusscgov</a:t>
                      </a: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2" name="Picture 41"/>
          <p:cNvPicPr>
            <a:picLocks noChangeAspect="1"/>
          </p:cNvPicPr>
          <p:nvPr userDrawn="1"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728" y="5699097"/>
            <a:ext cx="344062" cy="373913"/>
          </a:xfrm>
          <a:prstGeom prst="rect">
            <a:avLst/>
          </a:prstGeom>
        </p:spPr>
      </p:pic>
      <p:pic>
        <p:nvPicPr>
          <p:cNvPr id="43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226" y="5685649"/>
            <a:ext cx="317307" cy="42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/>
          <p:cNvPicPr>
            <a:picLocks noChangeAspect="1"/>
          </p:cNvPicPr>
          <p:nvPr userDrawn="1"/>
        </p:nvPicPr>
        <p:blipFill>
          <a:blip r:embed="rId5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6133" y="5514622"/>
            <a:ext cx="536975" cy="715967"/>
          </a:xfrm>
          <a:prstGeom prst="roundRect">
            <a:avLst/>
          </a:prstGeom>
        </p:spPr>
      </p:pic>
      <p:pic>
        <p:nvPicPr>
          <p:cNvPr id="45" name="Picture 44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699" y="5514622"/>
            <a:ext cx="511990" cy="690484"/>
          </a:xfrm>
          <a:prstGeom prst="roundRect">
            <a:avLst/>
          </a:prstGeom>
        </p:spPr>
      </p:pic>
      <p:sp>
        <p:nvSpPr>
          <p:cNvPr id="4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24" y="1008131"/>
            <a:ext cx="9127331" cy="470367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Office of Research and Data</a:t>
            </a: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7144" y="2030413"/>
            <a:ext cx="9117806" cy="28368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21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sz="2100"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sz="2100"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sz="2100"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sz="21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Presenter’s Name</a:t>
            </a:r>
          </a:p>
          <a:p>
            <a:pPr lvl="0"/>
            <a:r>
              <a:rPr lang="en-US" dirty="0" smtClean="0"/>
              <a:t>Presenter’s Title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Presenter’s Name</a:t>
            </a:r>
          </a:p>
          <a:p>
            <a:pPr lvl="0"/>
            <a:r>
              <a:rPr lang="en-US" dirty="0" smtClean="0"/>
              <a:t>Presenter’s Title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33" y="286049"/>
            <a:ext cx="772369" cy="96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95695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gradFill flip="none" rotWithShape="1">
          <a:gsLst>
            <a:gs pos="0">
              <a:schemeClr val="bg1">
                <a:lumMod val="75000"/>
              </a:schemeClr>
            </a:gs>
            <a:gs pos="33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53839" y="1756024"/>
            <a:ext cx="8239685" cy="4351338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0" y="365128"/>
            <a:ext cx="9144000" cy="120817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srgbClr val="4472C4">
                    <a:lumMod val="50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85800" y="6172696"/>
            <a:ext cx="7614083" cy="68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SOURCE: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6708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gradFill flip="none" rotWithShape="1">
          <a:gsLst>
            <a:gs pos="0">
              <a:schemeClr val="bg1">
                <a:lumMod val="75000"/>
              </a:schemeClr>
            </a:gs>
            <a:gs pos="33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1149724" y="1756024"/>
            <a:ext cx="6868085" cy="4351338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0" y="365128"/>
            <a:ext cx="91440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srgbClr val="4472C4">
                    <a:lumMod val="50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45435" y="6172696"/>
            <a:ext cx="7554449" cy="68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SOURCE: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154404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gradFill flip="none" rotWithShape="1">
          <a:gsLst>
            <a:gs pos="0">
              <a:schemeClr val="bg1">
                <a:lumMod val="75000"/>
              </a:schemeClr>
            </a:gs>
            <a:gs pos="33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1855695" y="1756024"/>
            <a:ext cx="5446059" cy="4351338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0" y="365128"/>
            <a:ext cx="91440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srgbClr val="4472C4">
                    <a:lumMod val="50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55374" y="6172696"/>
            <a:ext cx="7544510" cy="68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SOURCE: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3724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gradFill flip="none" rotWithShape="1">
          <a:gsLst>
            <a:gs pos="0">
              <a:schemeClr val="bg1">
                <a:lumMod val="75000"/>
              </a:schemeClr>
            </a:gs>
            <a:gs pos="33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srgbClr val="4472C4">
                    <a:lumMod val="50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365128"/>
            <a:ext cx="9144000" cy="124534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97541" y="1610472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750173" y="1610472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45435" y="6185647"/>
            <a:ext cx="7429888" cy="6723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SOURCE: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31472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gradFill flip="none" rotWithShape="1">
          <a:gsLst>
            <a:gs pos="0">
              <a:schemeClr val="bg1">
                <a:lumMod val="75000"/>
              </a:schemeClr>
            </a:gs>
            <a:gs pos="33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srgbClr val="4472C4">
                    <a:lumMod val="50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365128"/>
            <a:ext cx="9144000" cy="61650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97541" y="1209166"/>
            <a:ext cx="3886200" cy="475264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750173" y="1209166"/>
            <a:ext cx="3886200" cy="475264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75253" y="6189340"/>
            <a:ext cx="7524631" cy="6686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SOURCE: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11067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 flip="none" rotWithShape="1">
          <a:gsLst>
            <a:gs pos="0">
              <a:schemeClr val="bg1">
                <a:lumMod val="75000"/>
              </a:schemeClr>
            </a:gs>
            <a:gs pos="33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srgbClr val="4472C4">
                    <a:lumMod val="50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20675"/>
            <a:ext cx="9144000" cy="11105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Chart Title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4579144" y="1829827"/>
            <a:ext cx="4124325" cy="42347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33388" y="1829752"/>
            <a:ext cx="4145756" cy="42348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15618" y="6131860"/>
            <a:ext cx="7584266" cy="726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SOURCE: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56394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gradFill flip="none" rotWithShape="1">
          <a:gsLst>
            <a:gs pos="0">
              <a:schemeClr val="bg1">
                <a:lumMod val="75000"/>
              </a:schemeClr>
            </a:gs>
            <a:gs pos="33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srgbClr val="4472C4">
                    <a:lumMod val="50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214363"/>
            <a:ext cx="9144000" cy="68262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20676"/>
            <a:ext cx="9144000" cy="89376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Chart 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775252" y="6176964"/>
            <a:ext cx="7400071" cy="681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>
              <a:buFontTx/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>
              <a:buFontTx/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>
              <a:buFontTx/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>
              <a:buFontTx/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SOURCE:</a:t>
            </a:r>
            <a:endParaRPr lang="en-US" dirty="0"/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14"/>
          </p:nvPr>
        </p:nvSpPr>
        <p:spPr>
          <a:xfrm>
            <a:off x="457200" y="1896987"/>
            <a:ext cx="8229600" cy="4279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60514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gradFill flip="none" rotWithShape="1">
          <a:gsLst>
            <a:gs pos="0">
              <a:schemeClr val="bg1">
                <a:lumMod val="75000"/>
              </a:schemeClr>
            </a:gs>
            <a:gs pos="33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" t="53335" r="476" b="25277"/>
          <a:stretch/>
        </p:blipFill>
        <p:spPr>
          <a:xfrm>
            <a:off x="-12700" y="4867836"/>
            <a:ext cx="9156700" cy="1995019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-19490" y="4867651"/>
            <a:ext cx="9144000" cy="141565"/>
          </a:xfrm>
          <a:prstGeom prst="rect">
            <a:avLst/>
          </a:prstGeom>
          <a:solidFill>
            <a:srgbClr val="960000"/>
          </a:solidFill>
          <a:ln>
            <a:solidFill>
              <a:srgbClr val="96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srgbClr val="4472C4">
                    <a:lumMod val="50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7067110" y="137600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Lucida Sans Typewriter" panose="020B0509030504030204" pitchFamily="49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1AC8C4-DF53-41E4-9B63-028525CDAC99}" type="slidenum">
              <a:rPr lang="en-US" sz="900" smtClean="0">
                <a:solidFill>
                  <a:srgbClr val="4472C4">
                    <a:lumMod val="50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602843"/>
            <a:ext cx="7886700" cy="108589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1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Subtitle</a:t>
            </a:r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 userDrawn="1">
            <p:extLst/>
          </p:nvPr>
        </p:nvGraphicFramePr>
        <p:xfrm>
          <a:off x="628650" y="5686883"/>
          <a:ext cx="8263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003"/>
                <a:gridCol w="1965872"/>
                <a:gridCol w="1697987"/>
                <a:gridCol w="2425552"/>
              </a:tblGrid>
              <a:tr h="314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502-4500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@theusscgov</a:t>
                      </a: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68580" marR="685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19050" y="1923772"/>
            <a:ext cx="9124950" cy="2918337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sz="3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sz="3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sz="3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sz="3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Transition Slide Title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728" y="5699097"/>
            <a:ext cx="344062" cy="373913"/>
          </a:xfrm>
          <a:prstGeom prst="rect">
            <a:avLst/>
          </a:prstGeom>
        </p:spPr>
      </p:pic>
      <p:pic>
        <p:nvPicPr>
          <p:cNvPr id="24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226" y="5685649"/>
            <a:ext cx="317307" cy="42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5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6133" y="5514622"/>
            <a:ext cx="536975" cy="715967"/>
          </a:xfrm>
          <a:prstGeom prst="round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699" y="5514622"/>
            <a:ext cx="511990" cy="690484"/>
          </a:xfrm>
          <a:prstGeom prst="round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33" y="286049"/>
            <a:ext cx="772369" cy="96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61095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104" t="25499" r="418" b="10699"/>
          <a:stretch/>
        </p:blipFill>
        <p:spPr>
          <a:xfrm>
            <a:off x="0" y="1904951"/>
            <a:ext cx="9144000" cy="495910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0" y="1035050"/>
            <a:ext cx="9144000" cy="58435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sz="4500" dirty="0">
              <a:solidFill>
                <a:prstClr val="white"/>
              </a:solidFill>
              <a:cs typeface="Gisha" panose="020B0502040204020203" pitchFamily="34" charset="-79"/>
            </a:endParaRPr>
          </a:p>
          <a:p>
            <a:pPr>
              <a:defRPr/>
            </a:pPr>
            <a:endParaRPr lang="en-US" sz="4500" dirty="0">
              <a:solidFill>
                <a:prstClr val="white"/>
              </a:solidFill>
              <a:cs typeface="Gisha" panose="020B0502040204020203" pitchFamily="34" charset="-79"/>
            </a:endParaRPr>
          </a:p>
          <a:p>
            <a:pPr>
              <a:lnSpc>
                <a:spcPct val="150000"/>
              </a:lnSpc>
              <a:defRPr/>
            </a:pPr>
            <a:endParaRPr lang="en-US" sz="1050" dirty="0">
              <a:solidFill>
                <a:srgbClr val="141758"/>
              </a:solidFill>
              <a:cs typeface="Gisha" panose="020B0502040204020203" pitchFamily="34" charset="-79"/>
            </a:endParaRPr>
          </a:p>
        </p:txBody>
      </p:sp>
      <p:sp>
        <p:nvSpPr>
          <p:cNvPr id="7" name="Rectangle 7"/>
          <p:cNvSpPr/>
          <p:nvPr userDrawn="1"/>
        </p:nvSpPr>
        <p:spPr>
          <a:xfrm>
            <a:off x="0" y="1905000"/>
            <a:ext cx="9144000" cy="1412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pic>
        <p:nvPicPr>
          <p:cNvPr id="8" name="Picture 8" descr="icon1"/>
          <p:cNvPicPr/>
          <p:nvPr userDrawn="1"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3509010" y="717253"/>
            <a:ext cx="2125980" cy="2834640"/>
          </a:xfrm>
          <a:prstGeom prst="ellipse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4141694"/>
            <a:ext cx="9144000" cy="27163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5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0" y="4894729"/>
            <a:ext cx="9144000" cy="19632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933205"/>
      </p:ext>
    </p:extLst>
  </p:cSld>
  <p:clrMapOvr>
    <a:masterClrMapping/>
  </p:clrMapOvr>
  <p:transition spd="med">
    <p:pull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7" t="53335" r="476" b="25277"/>
          <a:stretch/>
        </p:blipFill>
        <p:spPr>
          <a:xfrm>
            <a:off x="-2615" y="4887941"/>
            <a:ext cx="9146615" cy="1995019"/>
          </a:xfrm>
          <a:prstGeom prst="rect">
            <a:avLst/>
          </a:prstGeom>
        </p:spPr>
      </p:pic>
      <p:pic>
        <p:nvPicPr>
          <p:cNvPr id="6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453" y="5610225"/>
            <a:ext cx="328613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0"/>
          <p:cNvPicPr>
            <a:picLocks noChangeAspect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>
          <a:xfrm flipH="1">
            <a:off x="151537" y="5458349"/>
            <a:ext cx="536975" cy="715967"/>
          </a:xfrm>
          <a:prstGeom prst="roundRect">
            <a:avLst/>
          </a:prstGeom>
        </p:spPr>
      </p:pic>
      <p:pic>
        <p:nvPicPr>
          <p:cNvPr id="8" name="Picture 21"/>
          <p:cNvPicPr>
            <a:picLocks noChangeAspect="1"/>
          </p:cNvPicPr>
          <p:nvPr userDrawn="1"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6706251" y="5458349"/>
            <a:ext cx="503862" cy="679523"/>
          </a:xfrm>
          <a:prstGeom prst="roundRect">
            <a:avLst/>
          </a:prstGeom>
        </p:spPr>
      </p:pic>
      <p:pic>
        <p:nvPicPr>
          <p:cNvPr id="9" name="Picture 2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832" y="5643564"/>
            <a:ext cx="34171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F1A00BA8-380F-4425-AE23-6635BE0E0BC2}" type="slidenum">
              <a:rPr lang="en-US" altLang="en-US" sz="1350" b="1" smtClean="0">
                <a:solidFill>
                  <a:srgbClr val="FFFFFF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1350" b="1" dirty="0" smtClean="0">
              <a:solidFill>
                <a:srgbClr val="FFFFFF"/>
              </a:solidFill>
              <a:latin typeface="Lucida Sans Typewriter" panose="020B0509030504030204" pitchFamily="49" charset="0"/>
            </a:endParaRPr>
          </a:p>
        </p:txBody>
      </p:sp>
      <p:sp>
        <p:nvSpPr>
          <p:cNvPr id="11" name="Rectangle 16"/>
          <p:cNvSpPr/>
          <p:nvPr userDrawn="1"/>
        </p:nvSpPr>
        <p:spPr>
          <a:xfrm>
            <a:off x="1191" y="4867275"/>
            <a:ext cx="9144000" cy="1412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graphicFrame>
        <p:nvGraphicFramePr>
          <p:cNvPr id="12" name="Table 26"/>
          <p:cNvGraphicFramePr>
            <a:graphicFrameLocks noGrp="1"/>
          </p:cNvGraphicFramePr>
          <p:nvPr/>
        </p:nvGraphicFramePr>
        <p:xfrm>
          <a:off x="582217" y="5575300"/>
          <a:ext cx="8326040" cy="420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479"/>
                <a:gridCol w="1980771"/>
                <a:gridCol w="1710855"/>
                <a:gridCol w="2443935"/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79" marR="6857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502-4545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79" marR="6857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@theusscgov</a:t>
                      </a:r>
                    </a:p>
                  </a:txBody>
                  <a:tcPr marL="68579" marR="6857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68579" marR="6857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Oval 15"/>
          <p:cNvSpPr/>
          <p:nvPr userDrawn="1"/>
        </p:nvSpPr>
        <p:spPr>
          <a:xfrm>
            <a:off x="201216" y="292101"/>
            <a:ext cx="775097" cy="969963"/>
          </a:xfrm>
          <a:prstGeom prst="ellipse">
            <a:avLst/>
          </a:prstGeom>
          <a:blipFill dpi="0" rotWithShape="1">
            <a:blip r:embed="rId7" cstate="print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24" y="703243"/>
            <a:ext cx="9127331" cy="500856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144" y="2219918"/>
            <a:ext cx="9117806" cy="278864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10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sz="2100"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sz="2100"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sz="2100"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sz="2100"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63188"/>
      </p:ext>
    </p:extLst>
  </p:cSld>
  <p:clrMapOvr>
    <a:masterClrMapping/>
  </p:clrMapOvr>
  <p:transition spd="med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CB20C1CB-F619-4C6C-B56B-454A62498407}" type="slidenum">
              <a:rPr lang="en-US" altLang="en-US" sz="1350" b="1" smtClean="0">
                <a:solidFill>
                  <a:srgbClr val="FFFFFF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1350" b="1" dirty="0" smtClean="0">
              <a:solidFill>
                <a:srgbClr val="FFFFFF"/>
              </a:solidFill>
              <a:latin typeface="Lucida Sans Typewriter" panose="020B0509030504030204" pitchFamily="49" charset="0"/>
            </a:endParaRPr>
          </a:p>
        </p:txBody>
      </p:sp>
      <p:sp>
        <p:nvSpPr>
          <p:cNvPr id="5" name="Oval 7"/>
          <p:cNvSpPr/>
          <p:nvPr userDrawn="1"/>
        </p:nvSpPr>
        <p:spPr>
          <a:xfrm>
            <a:off x="8164116" y="5626101"/>
            <a:ext cx="775097" cy="969963"/>
          </a:xfrm>
          <a:prstGeom prst="ellipse">
            <a:avLst/>
          </a:prstGeom>
          <a:blipFill dpi="0" rotWithShape="1">
            <a:blip r:embed="rId2" cstate="print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" y="430462"/>
            <a:ext cx="9124509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Calisto MT" panose="0204060305050503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63925" y="1756024"/>
            <a:ext cx="8229600" cy="441617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22697"/>
      </p:ext>
    </p:extLst>
  </p:cSld>
  <p:clrMapOvr>
    <a:masterClrMapping/>
  </p:clrMapOvr>
  <p:transition spd="med">
    <p:pull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Side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15B09DB-418F-463B-A13E-31A944366B84}" type="slidenum">
              <a:rPr lang="en-US" altLang="en-US" sz="900" b="1" smtClean="0">
                <a:solidFill>
                  <a:srgbClr val="FFFFFF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FFFFFF"/>
              </a:solidFill>
              <a:latin typeface="Lucida Sans Typewriter" panose="020B0509030504030204" pitchFamily="49" charset="0"/>
            </a:endParaRPr>
          </a:p>
        </p:txBody>
      </p:sp>
      <p:sp>
        <p:nvSpPr>
          <p:cNvPr id="6" name="Oval 6"/>
          <p:cNvSpPr/>
          <p:nvPr userDrawn="1"/>
        </p:nvSpPr>
        <p:spPr>
          <a:xfrm>
            <a:off x="8164116" y="5626101"/>
            <a:ext cx="775097" cy="969963"/>
          </a:xfrm>
          <a:prstGeom prst="ellipse">
            <a:avLst/>
          </a:prstGeom>
          <a:blipFill dpi="0" rotWithShape="1">
            <a:blip r:embed="rId2" cstate="print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365128"/>
            <a:ext cx="912451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265" y="1825625"/>
            <a:ext cx="3933265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918" y="1825625"/>
            <a:ext cx="3953435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55511"/>
      </p:ext>
    </p:extLst>
  </p:cSld>
  <p:clrMapOvr>
    <a:masterClrMapping/>
  </p:clrMapOvr>
  <p:transition spd="med">
    <p:pull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C53D56F3-D605-446C-B16C-14C274EA3F99}" type="slidenum">
              <a:rPr lang="en-US" altLang="en-US" sz="900" b="1" smtClean="0">
                <a:solidFill>
                  <a:srgbClr val="FFFFFF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FFFFFF"/>
              </a:solidFill>
              <a:latin typeface="Lucida Sans Typewriter" panose="020B0509030504030204" pitchFamily="49" charset="0"/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0" y="884238"/>
            <a:ext cx="9144000" cy="13255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100" dirty="0" smtClean="0">
                <a:solidFill>
                  <a:prstClr val="white"/>
                </a:solidFill>
              </a:rPr>
              <a:t>Subtitle</a:t>
            </a:r>
            <a:endParaRPr lang="en-US" sz="2700" dirty="0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 userDrawn="1"/>
        </p:nvSpPr>
        <p:spPr>
          <a:xfrm>
            <a:off x="8164116" y="5626101"/>
            <a:ext cx="775097" cy="969963"/>
          </a:xfrm>
          <a:prstGeom prst="ellipse">
            <a:avLst/>
          </a:prstGeom>
          <a:blipFill dpi="0" rotWithShape="1">
            <a:blip r:embed="rId2" cstate="print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7" name="Content Placeholder 13"/>
          <p:cNvSpPr>
            <a:spLocks noGrp="1"/>
          </p:cNvSpPr>
          <p:nvPr>
            <p:ph sz="half" idx="2"/>
          </p:nvPr>
        </p:nvSpPr>
        <p:spPr>
          <a:xfrm>
            <a:off x="474010" y="1825625"/>
            <a:ext cx="826041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468603"/>
            <a:ext cx="912451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5312" y="6176964"/>
            <a:ext cx="7520857" cy="681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342892" indent="0">
              <a:buNone/>
              <a:defRPr sz="1200"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685783" indent="0">
              <a:buNone/>
              <a:defRPr sz="1200"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028675" indent="0">
              <a:buNone/>
              <a:defRPr sz="1200"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371566" indent="0">
              <a:buNone/>
              <a:defRPr sz="1200"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2388464"/>
      </p:ext>
    </p:extLst>
  </p:cSld>
  <p:clrMapOvr>
    <a:masterClrMapping/>
  </p:clrMapOvr>
  <p:transition spd="med">
    <p:pull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o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7" t="53335" r="476" b="25277"/>
          <a:stretch/>
        </p:blipFill>
        <p:spPr>
          <a:xfrm>
            <a:off x="-2615" y="4887941"/>
            <a:ext cx="9146615" cy="1995019"/>
          </a:xfrm>
          <a:prstGeom prst="rect">
            <a:avLst/>
          </a:prstGeom>
        </p:spPr>
      </p:pic>
      <p:pic>
        <p:nvPicPr>
          <p:cNvPr id="5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453" y="5610225"/>
            <a:ext cx="328613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0"/>
          <p:cNvPicPr>
            <a:picLocks noChangeAspect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>
          <a:xfrm flipH="1">
            <a:off x="151537" y="5458349"/>
            <a:ext cx="536975" cy="715967"/>
          </a:xfrm>
          <a:prstGeom prst="roundRect">
            <a:avLst/>
          </a:prstGeom>
        </p:spPr>
      </p:pic>
      <p:pic>
        <p:nvPicPr>
          <p:cNvPr id="7" name="Picture 21"/>
          <p:cNvPicPr>
            <a:picLocks noChangeAspect="1"/>
          </p:cNvPicPr>
          <p:nvPr userDrawn="1"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6706251" y="5458349"/>
            <a:ext cx="503862" cy="679523"/>
          </a:xfrm>
          <a:prstGeom prst="roundRect">
            <a:avLst/>
          </a:prstGeom>
        </p:spPr>
      </p:pic>
      <p:pic>
        <p:nvPicPr>
          <p:cNvPr id="8" name="Picture 2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832" y="5643564"/>
            <a:ext cx="34171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6"/>
          <p:cNvSpPr/>
          <p:nvPr userDrawn="1"/>
        </p:nvSpPr>
        <p:spPr>
          <a:xfrm>
            <a:off x="1191" y="4867275"/>
            <a:ext cx="9144000" cy="1412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graphicFrame>
        <p:nvGraphicFramePr>
          <p:cNvPr id="10" name="Table 26"/>
          <p:cNvGraphicFramePr>
            <a:graphicFrameLocks noGrp="1"/>
          </p:cNvGraphicFramePr>
          <p:nvPr/>
        </p:nvGraphicFramePr>
        <p:xfrm>
          <a:off x="582217" y="5575300"/>
          <a:ext cx="8326040" cy="420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479"/>
                <a:gridCol w="1980771"/>
                <a:gridCol w="1710855"/>
                <a:gridCol w="2443935"/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79" marR="6857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502-4545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79" marR="6857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@theusscgov</a:t>
                      </a:r>
                    </a:p>
                  </a:txBody>
                  <a:tcPr marL="68579" marR="6857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68579" marR="68579" marT="45702" marB="4570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69833BD-315B-40F4-9233-F5519F7D33FD}" type="slidenum">
              <a:rPr lang="en-US" altLang="en-US" sz="1350" b="1" smtClean="0">
                <a:solidFill>
                  <a:srgbClr val="FFFFFF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1350" b="1" dirty="0" smtClean="0">
              <a:solidFill>
                <a:srgbClr val="FFFFFF"/>
              </a:solidFill>
              <a:latin typeface="Lucida Sans Typewriter" panose="020B0509030504030204" pitchFamily="49" charset="0"/>
            </a:endParaRPr>
          </a:p>
        </p:txBody>
      </p:sp>
      <p:sp>
        <p:nvSpPr>
          <p:cNvPr id="12" name="Oval 12"/>
          <p:cNvSpPr/>
          <p:nvPr userDrawn="1"/>
        </p:nvSpPr>
        <p:spPr>
          <a:xfrm>
            <a:off x="201216" y="292101"/>
            <a:ext cx="775097" cy="969963"/>
          </a:xfrm>
          <a:prstGeom prst="ellipse">
            <a:avLst/>
          </a:prstGeom>
          <a:blipFill dpi="0" rotWithShape="1">
            <a:blip r:embed="rId7" cstate="print">
              <a:alphaModFix amt="4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28650" y="2602843"/>
            <a:ext cx="7886700" cy="108589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1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24" y="1600201"/>
            <a:ext cx="9127331" cy="411160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 baseline="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7972487"/>
      </p:ext>
    </p:extLst>
  </p:cSld>
  <p:clrMapOvr>
    <a:masterClrMapping/>
  </p:clrMapOvr>
  <p:transition spd="med">
    <p:pull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C1C897B2-0119-44CC-9483-D4283B3FF993}" type="slidenum">
              <a:rPr lang="en-US" altLang="en-US" sz="900" b="1" smtClean="0">
                <a:solidFill>
                  <a:srgbClr val="203864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203864"/>
              </a:solidFill>
              <a:latin typeface="Lucida Sans Typewriter" panose="020B05090305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104" t="-689" r="418" b="10698"/>
          <a:stretch/>
        </p:blipFill>
        <p:spPr>
          <a:xfrm>
            <a:off x="0" y="-130628"/>
            <a:ext cx="9144000" cy="6994682"/>
          </a:xfrm>
          <a:prstGeom prst="rect">
            <a:avLst/>
          </a:prstGeom>
        </p:spPr>
      </p:pic>
      <p:pic>
        <p:nvPicPr>
          <p:cNvPr id="6" name="Picture 6" descr="icon1"/>
          <p:cNvPicPr/>
          <p:nvPr userDrawn="1"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3509010" y="717253"/>
            <a:ext cx="2125980" cy="2834640"/>
          </a:xfrm>
          <a:prstGeom prst="ellipse">
            <a:avLst/>
          </a:prstGeom>
          <a:noFill/>
        </p:spPr>
      </p:pic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4141694"/>
            <a:ext cx="9144000" cy="27163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5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0" y="4894729"/>
            <a:ext cx="9144000" cy="19632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2824399"/>
      </p:ext>
    </p:extLst>
  </p:cSld>
  <p:clrMapOvr>
    <a:masterClrMapping/>
  </p:clrMapOvr>
  <p:transition spd="med">
    <p:pull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9"/>
          <p:cNvPicPr>
            <a:picLocks noChangeAspect="1"/>
          </p:cNvPicPr>
          <p:nvPr userDrawn="1"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7" t="53335" r="476" b="25277"/>
          <a:stretch/>
        </p:blipFill>
        <p:spPr>
          <a:xfrm>
            <a:off x="-12700" y="4867836"/>
            <a:ext cx="9156700" cy="1995019"/>
          </a:xfrm>
          <a:prstGeom prst="rect">
            <a:avLst/>
          </a:prstGeom>
        </p:spPr>
      </p:pic>
      <p:sp>
        <p:nvSpPr>
          <p:cNvPr id="5" name="Rectangle 11"/>
          <p:cNvSpPr/>
          <p:nvPr userDrawn="1"/>
        </p:nvSpPr>
        <p:spPr>
          <a:xfrm>
            <a:off x="1191" y="4867275"/>
            <a:ext cx="9144000" cy="141288"/>
          </a:xfrm>
          <a:prstGeom prst="rect">
            <a:avLst/>
          </a:prstGeom>
          <a:solidFill>
            <a:srgbClr val="960000"/>
          </a:solidFill>
          <a:ln>
            <a:solidFill>
              <a:srgbClr val="96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F38D4BDF-083D-40B3-BECD-85ECA6BDD267}" type="slidenum">
              <a:rPr lang="en-US" altLang="en-US" sz="900" b="1" smtClean="0">
                <a:solidFill>
                  <a:srgbClr val="203864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203864"/>
              </a:solidFill>
              <a:latin typeface="Lucida Sans Typewriter" panose="020B0509030504030204" pitchFamily="49" charset="0"/>
            </a:endParaRPr>
          </a:p>
        </p:txBody>
      </p:sp>
      <p:graphicFrame>
        <p:nvGraphicFramePr>
          <p:cNvPr id="7" name="Table 40"/>
          <p:cNvGraphicFramePr>
            <a:graphicFrameLocks noGrp="1"/>
          </p:cNvGraphicFramePr>
          <p:nvPr/>
        </p:nvGraphicFramePr>
        <p:xfrm>
          <a:off x="628650" y="5686426"/>
          <a:ext cx="8262938" cy="36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877"/>
                <a:gridCol w="1965758"/>
                <a:gridCol w="1697889"/>
                <a:gridCol w="2425412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76" marR="68576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502-4500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76" marR="68576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@theusscgov</a:t>
                      </a:r>
                    </a:p>
                  </a:txBody>
                  <a:tcPr marL="68576" marR="68576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68576" marR="68576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Picture 41"/>
          <p:cNvPicPr>
            <a:picLocks noChangeAspect="1"/>
          </p:cNvPicPr>
          <p:nvPr userDrawn="1"/>
        </p:nvPicPr>
        <p:blipFill>
          <a:blip r:embed="rId4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960" y="5699125"/>
            <a:ext cx="34409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457" y="5686426"/>
            <a:ext cx="316706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3"/>
          <p:cNvPicPr>
            <a:picLocks noChangeAspect="1"/>
          </p:cNvPicPr>
          <p:nvPr userDrawn="1"/>
        </p:nvPicPr>
        <p:blipFill>
          <a:blip r:embed="rId6" cstate="print">
            <a:duotone>
              <a:prstClr val="black"/>
              <a:schemeClr val="bg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 flipH="1">
            <a:off x="206133" y="5514622"/>
            <a:ext cx="536975" cy="715967"/>
          </a:xfrm>
          <a:prstGeom prst="roundRect">
            <a:avLst/>
          </a:prstGeom>
        </p:spPr>
      </p:pic>
      <p:pic>
        <p:nvPicPr>
          <p:cNvPr id="11" name="Picture 44"/>
          <p:cNvPicPr>
            <a:picLocks noChangeAspect="1"/>
          </p:cNvPicPr>
          <p:nvPr userDrawn="1"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6675699" y="5514622"/>
            <a:ext cx="511990" cy="690484"/>
          </a:xfrm>
          <a:prstGeom prst="roundRect">
            <a:avLst/>
          </a:prstGeom>
        </p:spPr>
      </p:pic>
      <p:pic>
        <p:nvPicPr>
          <p:cNvPr id="12" name="Picture 12"/>
          <p:cNvPicPr>
            <a:picLocks noChangeAspect="1"/>
          </p:cNvPicPr>
          <p:nvPr userDrawn="1"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206133" y="286049"/>
            <a:ext cx="772369" cy="968703"/>
          </a:xfrm>
          <a:prstGeom prst="rect">
            <a:avLst/>
          </a:prstGeom>
        </p:spPr>
      </p:pic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24" y="1008131"/>
            <a:ext cx="9127331" cy="470367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1"/>
          </p:nvPr>
        </p:nvSpPr>
        <p:spPr>
          <a:xfrm>
            <a:off x="7144" y="2030413"/>
            <a:ext cx="9117806" cy="28368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21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sz="2100"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sz="2100"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sz="2100"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sz="21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43648"/>
      </p:ext>
    </p:extLst>
  </p:cSld>
  <p:clrMapOvr>
    <a:masterClrMapping/>
  </p:clrMapOvr>
  <p:transition spd="med">
    <p:pull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C28F8762-3C4D-4CEE-B9BE-812434BA1DF9}" type="slidenum">
              <a:rPr lang="en-US" altLang="en-US" sz="900" b="1" smtClean="0">
                <a:solidFill>
                  <a:srgbClr val="203864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203864"/>
              </a:solidFill>
              <a:latin typeface="Lucida Sans Typewriter" panose="020B0509030504030204" pitchFamily="49" charset="0"/>
            </a:endParaRPr>
          </a:p>
        </p:txBody>
      </p:sp>
      <p:pic>
        <p:nvPicPr>
          <p:cNvPr id="6" name="Picture 6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53839" y="1756024"/>
            <a:ext cx="8239685" cy="4351338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65128"/>
            <a:ext cx="9144000" cy="120817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85800" y="6172696"/>
            <a:ext cx="7614083" cy="68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2585311"/>
      </p:ext>
    </p:extLst>
  </p:cSld>
  <p:clrMapOvr>
    <a:masterClrMapping/>
  </p:clrMapOvr>
  <p:transition spd="med">
    <p:pull dir="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0402D53C-CAC7-4461-9BD3-08DEEA6B33E5}" type="slidenum">
              <a:rPr lang="en-US" altLang="en-US" sz="900" b="1" smtClean="0">
                <a:solidFill>
                  <a:srgbClr val="203864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203864"/>
              </a:solidFill>
              <a:latin typeface="Lucida Sans Typewriter" panose="020B05090305040302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1149724" y="1756024"/>
            <a:ext cx="6868085" cy="4351338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65128"/>
            <a:ext cx="91440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745435" y="6172696"/>
            <a:ext cx="7554449" cy="68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9922604"/>
      </p:ext>
    </p:extLst>
  </p:cSld>
  <p:clrMapOvr>
    <a:masterClrMapping/>
  </p:clrMapOvr>
  <p:transition spd="med">
    <p:pull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A95326BA-07B1-45F1-948F-40D13F74B097}" type="slidenum">
              <a:rPr lang="en-US" altLang="en-US" sz="900" b="1" smtClean="0">
                <a:solidFill>
                  <a:srgbClr val="203864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203864"/>
              </a:solidFill>
              <a:latin typeface="Lucida Sans Typewriter" panose="020B05090305040302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1855695" y="1756024"/>
            <a:ext cx="5446059" cy="4351338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65128"/>
            <a:ext cx="91440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755374" y="6172696"/>
            <a:ext cx="7544510" cy="68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5773325"/>
      </p:ext>
    </p:extLst>
  </p:cSld>
  <p:clrMapOvr>
    <a:masterClrMapping/>
  </p:clrMapOvr>
  <p:transition spd="med">
    <p:pull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E065D90-2E8B-4000-8ED3-5E1BEDA85F8D}" type="slidenum">
              <a:rPr lang="en-US" altLang="en-US" sz="900" b="1" smtClean="0">
                <a:solidFill>
                  <a:srgbClr val="203864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203864"/>
              </a:solidFill>
              <a:latin typeface="Lucida Sans Typewriter" panose="020B0509030504030204" pitchFamily="49" charset="0"/>
            </a:endParaRPr>
          </a:p>
        </p:txBody>
      </p:sp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65128"/>
            <a:ext cx="9144000" cy="124534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97541" y="1610472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750173" y="1610472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745435" y="6185647"/>
            <a:ext cx="7429888" cy="6723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0009735"/>
      </p:ext>
    </p:extLst>
  </p:cSld>
  <p:clrMapOvr>
    <a:masterClrMapping/>
  </p:clrMapOvr>
  <p:transition spd="med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8F144539-F597-411D-BE07-89C86B08683A}" type="slidenum">
              <a:rPr lang="en-US" altLang="en-US" sz="900" b="1" smtClean="0">
                <a:solidFill>
                  <a:srgbClr val="203864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203864"/>
              </a:solidFill>
              <a:latin typeface="Lucida Sans Typewriter" panose="020B0509030504030204" pitchFamily="49" charset="0"/>
            </a:endParaRPr>
          </a:p>
        </p:txBody>
      </p:sp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65128"/>
            <a:ext cx="9144000" cy="61650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97541" y="1209166"/>
            <a:ext cx="3886200" cy="475264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750173" y="1209166"/>
            <a:ext cx="3886200" cy="475264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775253" y="6189340"/>
            <a:ext cx="7524631" cy="6686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7624904"/>
      </p:ext>
    </p:extLst>
  </p:cSld>
  <p:clrMapOvr>
    <a:masterClrMapping/>
  </p:clrMapOvr>
  <p:transition spd="med">
    <p:pull dir="u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5F29B46-FE1E-4A18-8459-090A00EC4CE7}" type="slidenum">
              <a:rPr lang="en-US" altLang="en-US" sz="900" b="1" smtClean="0">
                <a:solidFill>
                  <a:srgbClr val="203864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203864"/>
              </a:solidFill>
              <a:latin typeface="Lucida Sans Typewriter" panose="020B0509030504030204" pitchFamily="49" charset="0"/>
            </a:endParaRPr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0" y="320675"/>
            <a:ext cx="9144000" cy="11105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4579144" y="1829827"/>
            <a:ext cx="4124325" cy="42347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33388" y="1829752"/>
            <a:ext cx="4145756" cy="42348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715618" y="6131860"/>
            <a:ext cx="7584266" cy="726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058499"/>
      </p:ext>
    </p:extLst>
  </p:cSld>
  <p:clrMapOvr>
    <a:masterClrMapping/>
  </p:clrMapOvr>
  <p:transition spd="med">
    <p:pull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5D8950D7-12CC-4E71-BB6F-74CF3B299C22}" type="slidenum">
              <a:rPr lang="en-US" altLang="en-US" sz="900" b="1" smtClean="0">
                <a:solidFill>
                  <a:srgbClr val="203864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203864"/>
              </a:solidFill>
              <a:latin typeface="Lucida Sans Typewriter" panose="020B0509030504030204" pitchFamily="49" charset="0"/>
            </a:endParaRPr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8112473" y="5688345"/>
            <a:ext cx="772369" cy="968703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0" y="1214363"/>
            <a:ext cx="9144000" cy="68262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b="1" i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0" y="320676"/>
            <a:ext cx="9144000" cy="89376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sz="27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775252" y="6176964"/>
            <a:ext cx="7400071" cy="681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>
              <a:buFontTx/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>
              <a:buFontTx/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>
              <a:buFontTx/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>
              <a:buFontTx/>
              <a:buNone/>
              <a:defRPr sz="12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14"/>
          </p:nvPr>
        </p:nvSpPr>
        <p:spPr>
          <a:xfrm>
            <a:off x="457200" y="1896987"/>
            <a:ext cx="8229600" cy="4279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64440504"/>
      </p:ext>
    </p:extLst>
  </p:cSld>
  <p:clrMapOvr>
    <a:masterClrMapping/>
  </p:clrMapOvr>
  <p:transition spd="med">
    <p:pull dir="u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 l="47" t="53335" r="476" b="25277"/>
          <a:stretch/>
        </p:blipFill>
        <p:spPr>
          <a:xfrm>
            <a:off x="-12700" y="4867836"/>
            <a:ext cx="9156700" cy="1995019"/>
          </a:xfrm>
          <a:prstGeom prst="rect">
            <a:avLst/>
          </a:prstGeom>
        </p:spPr>
      </p:pic>
      <p:sp>
        <p:nvSpPr>
          <p:cNvPr id="5" name="Rectangle 11"/>
          <p:cNvSpPr/>
          <p:nvPr userDrawn="1"/>
        </p:nvSpPr>
        <p:spPr>
          <a:xfrm>
            <a:off x="-19050" y="4867275"/>
            <a:ext cx="9144000" cy="141288"/>
          </a:xfrm>
          <a:prstGeom prst="rect">
            <a:avLst/>
          </a:prstGeom>
          <a:solidFill>
            <a:srgbClr val="960000"/>
          </a:solidFill>
          <a:ln>
            <a:solidFill>
              <a:srgbClr val="96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50D6CD0F-40EB-4891-96AF-09125A076F61}" type="slidenum">
              <a:rPr lang="en-US" altLang="en-US" sz="900" b="1" smtClean="0">
                <a:solidFill>
                  <a:srgbClr val="203864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203864"/>
              </a:solidFill>
              <a:latin typeface="Lucida Sans Typewriter" panose="020B0509030504030204" pitchFamily="49" charset="0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067550" y="138114"/>
            <a:ext cx="20574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6EDDCF0-130A-42F9-8D2C-E90B8D8BE001}" type="slidenum">
              <a:rPr lang="en-US" altLang="en-US" sz="900" b="1" smtClean="0">
                <a:solidFill>
                  <a:srgbClr val="203864"/>
                </a:solidFill>
                <a:latin typeface="Lucida Sans Typewriter" panose="020B0509030504030204" pitchFamily="49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900" b="1" dirty="0" smtClean="0">
              <a:solidFill>
                <a:srgbClr val="203864"/>
              </a:solidFill>
              <a:latin typeface="Lucida Sans Typewriter" panose="020B0509030504030204" pitchFamily="49" charset="0"/>
            </a:endParaRPr>
          </a:p>
        </p:txBody>
      </p:sp>
      <p:graphicFrame>
        <p:nvGraphicFramePr>
          <p:cNvPr id="8" name="Table 18"/>
          <p:cNvGraphicFramePr>
            <a:graphicFrameLocks noGrp="1"/>
          </p:cNvGraphicFramePr>
          <p:nvPr/>
        </p:nvGraphicFramePr>
        <p:xfrm>
          <a:off x="628650" y="5686426"/>
          <a:ext cx="8262938" cy="36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877"/>
                <a:gridCol w="1965758"/>
                <a:gridCol w="1697889"/>
                <a:gridCol w="2425412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www.ussc.gov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76" marR="68576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(202) 502-4500</a:t>
                      </a:r>
                      <a:endParaRPr lang="en-US" sz="18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8576" marR="68576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@theusscgov</a:t>
                      </a:r>
                    </a:p>
                  </a:txBody>
                  <a:tcPr marL="68576" marR="68576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pubaffairs@ussc.gov</a:t>
                      </a:r>
                    </a:p>
                  </a:txBody>
                  <a:tcPr marL="68576" marR="68576" marT="45839" marB="4583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" name="Picture 22"/>
          <p:cNvPicPr>
            <a:picLocks noChangeAspect="1"/>
          </p:cNvPicPr>
          <p:nvPr userDrawn="1"/>
        </p:nvPicPr>
        <p:blipFill>
          <a:blip r:embed="rId4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960" y="5699125"/>
            <a:ext cx="34409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://www.clker.com/cliparts/y/D/Q/T/v/U/purple-phone-logo1-md.png"/>
          <p:cNvPicPr>
            <a:picLocks noChangeAspect="1" noChangeArrowheads="1"/>
          </p:cNvPicPr>
          <p:nvPr userDrawn="1"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457" y="5686426"/>
            <a:ext cx="316706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4"/>
          <p:cNvPicPr>
            <a:picLocks noChangeAspect="1"/>
          </p:cNvPicPr>
          <p:nvPr userDrawn="1"/>
        </p:nvPicPr>
        <p:blipFill>
          <a:blip r:embed="rId6" cstate="print">
            <a:duotone>
              <a:prstClr val="black"/>
              <a:schemeClr val="bg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 flipH="1">
            <a:off x="206133" y="5514622"/>
            <a:ext cx="536975" cy="715967"/>
          </a:xfrm>
          <a:prstGeom prst="roundRect">
            <a:avLst/>
          </a:prstGeom>
        </p:spPr>
      </p:pic>
      <p:pic>
        <p:nvPicPr>
          <p:cNvPr id="12" name="Picture 25"/>
          <p:cNvPicPr>
            <a:picLocks noChangeAspect="1"/>
          </p:cNvPicPr>
          <p:nvPr userDrawn="1"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6675699" y="5514622"/>
            <a:ext cx="511990" cy="690484"/>
          </a:xfrm>
          <a:prstGeom prst="roundRect">
            <a:avLst/>
          </a:prstGeom>
        </p:spPr>
      </p:pic>
      <p:pic>
        <p:nvPicPr>
          <p:cNvPr id="14" name="Picture 15"/>
          <p:cNvPicPr>
            <a:picLocks noChangeAspect="1"/>
          </p:cNvPicPr>
          <p:nvPr userDrawn="1"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206133" y="286049"/>
            <a:ext cx="772369" cy="968703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28650" y="2602843"/>
            <a:ext cx="7886700" cy="108589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100" b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19050" y="1923772"/>
            <a:ext cx="9124950" cy="2918337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="1" baseline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 marL="342892" indent="0" algn="ctr">
              <a:buFontTx/>
              <a:buNone/>
              <a:defRPr sz="3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 marL="685783" indent="0" algn="ctr">
              <a:buFontTx/>
              <a:buNone/>
              <a:defRPr sz="3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 marL="1028675" indent="0" algn="ctr">
              <a:buFontTx/>
              <a:buNone/>
              <a:defRPr sz="3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 marL="1371566" indent="0" algn="ctr">
              <a:buFontTx/>
              <a:buNone/>
              <a:defRPr sz="300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7378820"/>
      </p:ext>
    </p:extLst>
  </p:cSld>
  <p:clrMapOvr>
    <a:masterClrMapping/>
  </p:clrMapOvr>
  <p:transition spd="med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image" Target="../media/image12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FE0D10-F036-4628-867F-D603EB3828DF}" type="datetimeFigureOut">
              <a:rPr lang="en-US" smtClean="0"/>
              <a:t>2/23/2016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0841BD4-A81C-4E1A-A890-DF8C11FC3F0C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3000">
              <a:schemeClr val="accent5">
                <a:lumMod val="75000"/>
              </a:schemeClr>
            </a:gs>
            <a:gs pos="66000">
              <a:schemeClr val="accent5">
                <a:lumMod val="75000"/>
              </a:schemeClr>
            </a:gs>
            <a:gs pos="97000">
              <a:schemeClr val="accent5">
                <a:lumMod val="5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07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ransition spd="med">
    <p:pull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610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ransition spd="med">
    <p:pull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mbria" pitchFamily="18" charset="0"/>
        </a:defRPr>
      </a:lvl2pPr>
      <a:lvl3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mbria" pitchFamily="18" charset="0"/>
        </a:defRPr>
      </a:lvl3pPr>
      <a:lvl4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mbria" pitchFamily="18" charset="0"/>
        </a:defRPr>
      </a:lvl4pPr>
      <a:lvl5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mbria" pitchFamily="18" charset="0"/>
        </a:defRPr>
      </a:lvl5pPr>
      <a:lvl6pPr marL="3429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mbria" pitchFamily="18" charset="0"/>
        </a:defRPr>
      </a:lvl6pPr>
      <a:lvl7pPr marL="6858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mbria" pitchFamily="18" charset="0"/>
        </a:defRPr>
      </a:lvl7pPr>
      <a:lvl8pPr marL="10287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mbria" pitchFamily="18" charset="0"/>
        </a:defRPr>
      </a:lvl8pPr>
      <a:lvl9pPr marL="13716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mbria" pitchFamily="18" charset="0"/>
        </a:defRPr>
      </a:lvl9pPr>
    </p:titleStyle>
    <p:bodyStyle>
      <a:lvl1pPr marL="170260" indent="-170260" algn="l" defTabSz="68461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31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60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9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18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Categorical Approach and Johnson v. United States</a:t>
            </a:r>
            <a:b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Raquel Wilson, Jeff Valenti and Kate Menendez</a:t>
            </a:r>
          </a:p>
        </p:txBody>
      </p:sp>
    </p:spTree>
    <p:extLst>
      <p:ext uri="{BB962C8B-B14F-4D97-AF65-F5344CB8AC3E}">
        <p14:creationId xmlns:p14="http://schemas.microsoft.com/office/powerpoint/2010/main" val="309227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Retroactivity is unbelievably complex!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all Supreme Court decisions, even important ones, apply to long-final cases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one most likely does! The government has largely conceded and many courts are granting relief in old cases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Welch v. United States: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certiorari granted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Looking Backwards: Retroactivity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25166" y="1968719"/>
            <a:ext cx="9127331" cy="1052891"/>
          </a:xfrm>
        </p:spPr>
        <p:txBody>
          <a:bodyPr/>
          <a:lstStyle/>
          <a:p>
            <a:r>
              <a:rPr lang="en-US" altLang="en-US" sz="3300" dirty="0"/>
              <a:t>Proposed Crime of Violence Amendment</a:t>
            </a:r>
          </a:p>
          <a:p>
            <a:r>
              <a:rPr lang="en-US" altLang="en-US" sz="3300" dirty="0"/>
              <a:t>at §4B1.2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60132" y="3279913"/>
            <a:ext cx="8643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rgbClr val="FFFF00"/>
                </a:solidFill>
              </a:rPr>
              <a:t>Effective August 1, 2016, </a:t>
            </a:r>
          </a:p>
          <a:p>
            <a:pPr algn="ctr"/>
            <a:r>
              <a:rPr lang="en-US" sz="2700" dirty="0">
                <a:solidFill>
                  <a:srgbClr val="FFFF00"/>
                </a:solidFill>
              </a:rPr>
              <a:t>absent Congressional action to the contrary</a:t>
            </a:r>
          </a:p>
        </p:txBody>
      </p:sp>
    </p:spTree>
    <p:extLst>
      <p:ext uri="{BB962C8B-B14F-4D97-AF65-F5344CB8AC3E}">
        <p14:creationId xmlns:p14="http://schemas.microsoft.com/office/powerpoint/2010/main" val="332994580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469" y="1334347"/>
            <a:ext cx="9124509" cy="523284"/>
          </a:xfrm>
        </p:spPr>
        <p:txBody>
          <a:bodyPr>
            <a:normAutofit/>
          </a:bodyPr>
          <a:lstStyle/>
          <a:p>
            <a:r>
              <a:rPr lang="en-US" sz="3000" b="1" dirty="0"/>
              <a:t>Proposed Crime of Violence Amendment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17398" y="2464755"/>
            <a:ext cx="8475125" cy="28659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700" dirty="0"/>
              <a:t>Eliminates the Residual Clause</a:t>
            </a:r>
          </a:p>
          <a:p>
            <a:pPr>
              <a:lnSpc>
                <a:spcPct val="150000"/>
              </a:lnSpc>
            </a:pPr>
            <a:r>
              <a:rPr lang="en-US" sz="2700" dirty="0"/>
              <a:t>Revises list of enumerated offenses</a:t>
            </a:r>
          </a:p>
          <a:p>
            <a:pPr>
              <a:lnSpc>
                <a:spcPct val="150000"/>
              </a:lnSpc>
            </a:pPr>
            <a:r>
              <a:rPr lang="en-US" sz="2700" dirty="0"/>
              <a:t>Adds definitions for forcible sex offenses and extortion</a:t>
            </a:r>
          </a:p>
          <a:p>
            <a:pPr>
              <a:lnSpc>
                <a:spcPct val="150000"/>
              </a:lnSpc>
            </a:pPr>
            <a:r>
              <a:rPr lang="en-US" sz="2700" dirty="0"/>
              <a:t>Adds two departure provisions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872500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dirty="0">
                <a:solidFill>
                  <a:srgbClr val="66FFFF"/>
                </a:solidFill>
              </a:rPr>
              <a:t>Effective August 1, 2016</a:t>
            </a:r>
            <a:endParaRPr lang="en-US" sz="1350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15131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84132"/>
            <a:ext cx="9124509" cy="918885"/>
          </a:xfrm>
        </p:spPr>
        <p:txBody>
          <a:bodyPr>
            <a:normAutofit/>
          </a:bodyPr>
          <a:lstStyle/>
          <a:p>
            <a:r>
              <a:rPr lang="en-US" altLang="en-US" sz="3000" b="1" dirty="0"/>
              <a:t>Current “Crime of Violence” Definition </a:t>
            </a:r>
            <a:br>
              <a:rPr lang="en-US" altLang="en-US" sz="3000" b="1" dirty="0"/>
            </a:br>
            <a:r>
              <a:rPr lang="en-US" altLang="en-US" sz="3000" b="1" dirty="0"/>
              <a:t>at Career Offender (§4B1.2(a))</a:t>
            </a:r>
            <a:endParaRPr lang="en-US" altLang="en-US" sz="3000" b="1" dirty="0">
              <a:cs typeface="Times New Roman" panose="02020603050405020304" pitchFamily="18" charset="0"/>
            </a:endParaRPr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521804" y="2177047"/>
            <a:ext cx="8073059" cy="3424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700" dirty="0">
                <a:solidFill>
                  <a:prstClr val="white"/>
                </a:solidFill>
                <a:latin typeface="Cambria"/>
              </a:rPr>
              <a:t>has as an element the use, attempted use, or threatened use of physical force against the person of another, or </a:t>
            </a:r>
          </a:p>
          <a:p>
            <a:pPr lvl="3"/>
            <a:endParaRPr lang="en-US" altLang="en-US" sz="1500" dirty="0">
              <a:solidFill>
                <a:prstClr val="white"/>
              </a:solidFill>
              <a:latin typeface="Cambria"/>
            </a:endParaRPr>
          </a:p>
          <a:p>
            <a:r>
              <a:rPr lang="en-US" altLang="en-US" sz="2700" dirty="0">
                <a:solidFill>
                  <a:prstClr val="white"/>
                </a:solidFill>
                <a:latin typeface="Cambria"/>
              </a:rPr>
              <a:t>is burglary of a dwelling, arson, or extortion, involves use of explosives, or  </a:t>
            </a:r>
          </a:p>
          <a:p>
            <a:pPr lvl="3"/>
            <a:endParaRPr lang="en-US" altLang="en-US" sz="1500" dirty="0">
              <a:solidFill>
                <a:prstClr val="white"/>
              </a:solidFill>
              <a:latin typeface="Cambria"/>
            </a:endParaRPr>
          </a:p>
          <a:p>
            <a:r>
              <a:rPr lang="en-US" altLang="en-US" sz="2700" dirty="0">
                <a:solidFill>
                  <a:prstClr val="white"/>
                </a:solidFill>
                <a:latin typeface="Cambria"/>
              </a:rPr>
              <a:t>otherwise involves conduct that presents a serious potential risk of physical injury to another </a:t>
            </a:r>
          </a:p>
        </p:txBody>
      </p:sp>
    </p:spTree>
    <p:extLst>
      <p:ext uri="{BB962C8B-B14F-4D97-AF65-F5344CB8AC3E}">
        <p14:creationId xmlns:p14="http://schemas.microsoft.com/office/powerpoint/2010/main" val="220590029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491" y="1070880"/>
            <a:ext cx="9124509" cy="877304"/>
          </a:xfrm>
        </p:spPr>
        <p:txBody>
          <a:bodyPr>
            <a:normAutofit/>
          </a:bodyPr>
          <a:lstStyle/>
          <a:p>
            <a:r>
              <a:rPr lang="en-US" altLang="en-US" b="1" dirty="0" smtClean="0"/>
              <a:t>Proposed </a:t>
            </a:r>
            <a:r>
              <a:rPr lang="en-US" altLang="en-US" b="1" dirty="0"/>
              <a:t>“Crime of Violence</a:t>
            </a:r>
            <a:r>
              <a:rPr lang="en-US" altLang="en-US" b="1" dirty="0" smtClean="0"/>
              <a:t>” Definition </a:t>
            </a:r>
            <a:br>
              <a:rPr lang="en-US" altLang="en-US" b="1" dirty="0" smtClean="0"/>
            </a:br>
            <a:r>
              <a:rPr lang="en-US" altLang="en-US" b="1" dirty="0" smtClean="0"/>
              <a:t>at Career </a:t>
            </a:r>
            <a:r>
              <a:rPr lang="en-US" altLang="en-US" b="1" dirty="0"/>
              <a:t>Offender </a:t>
            </a:r>
            <a:r>
              <a:rPr lang="en-US" altLang="en-US" b="1" dirty="0" smtClean="0"/>
              <a:t>(§4B1.2(a))</a:t>
            </a:r>
            <a:endParaRPr lang="en-US" altLang="en-US" b="1" dirty="0">
              <a:cs typeface="Times New Roman" panose="02020603050405020304" pitchFamily="18" charset="0"/>
            </a:endParaRPr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285317" y="2032165"/>
            <a:ext cx="8642667" cy="361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700" dirty="0">
                <a:solidFill>
                  <a:prstClr val="white"/>
                </a:solidFill>
                <a:latin typeface="Cambria"/>
              </a:rPr>
              <a:t>Means any offense under federal or state law punishable by imprisonment for a term exceeding one year that – </a:t>
            </a:r>
          </a:p>
          <a:p>
            <a:pPr lvl="1"/>
            <a:r>
              <a:rPr lang="en-US" altLang="en-US" sz="2400" dirty="0">
                <a:solidFill>
                  <a:prstClr val="white"/>
                </a:solidFill>
                <a:latin typeface="Cambria"/>
              </a:rPr>
              <a:t>has as an element the use, attempted use, or threatened use of physical force against the person of another, or </a:t>
            </a:r>
          </a:p>
          <a:p>
            <a:pPr lvl="1"/>
            <a:r>
              <a:rPr lang="en-US" altLang="en-US" sz="2400" dirty="0">
                <a:solidFill>
                  <a:prstClr val="white"/>
                </a:solidFill>
                <a:latin typeface="Cambria"/>
              </a:rPr>
              <a:t>is murder, voluntary manslaughter, kidnapping, aggravated assault, a forcible sex offense, robbery, arson, extortion, or the use or unlawful possession of a firearm described in 26 U.S.C. § 5845(a) or explosive material as defined in 18 U.S.C. 841(c)</a:t>
            </a:r>
          </a:p>
        </p:txBody>
      </p:sp>
    </p:spTree>
    <p:extLst>
      <p:ext uri="{BB962C8B-B14F-4D97-AF65-F5344CB8AC3E}">
        <p14:creationId xmlns:p14="http://schemas.microsoft.com/office/powerpoint/2010/main" val="329679889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76215"/>
            <a:ext cx="9124509" cy="9941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en-US" sz="3000" b="1" dirty="0"/>
              <a:t>Summary of Changes to the List of </a:t>
            </a:r>
            <a:br>
              <a:rPr lang="en-US" altLang="en-US" sz="3000" b="1" dirty="0"/>
            </a:br>
            <a:r>
              <a:rPr lang="en-US" altLang="en-US" sz="3000" b="1" dirty="0"/>
              <a:t>Enumerated Offenses at §4B1.2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7455" y="2280686"/>
            <a:ext cx="8229600" cy="32827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700" dirty="0"/>
              <a:t>Moves a number of enumerated offenses from the commentary to the guideline</a:t>
            </a:r>
          </a:p>
          <a:p>
            <a:pPr lvl="3">
              <a:lnSpc>
                <a:spcPct val="80000"/>
              </a:lnSpc>
            </a:pPr>
            <a:endParaRPr lang="en-US" altLang="en-US" sz="1950" dirty="0"/>
          </a:p>
          <a:p>
            <a:pPr>
              <a:lnSpc>
                <a:spcPct val="80000"/>
              </a:lnSpc>
            </a:pPr>
            <a:r>
              <a:rPr lang="en-US" altLang="en-US" sz="2700" dirty="0"/>
              <a:t>Changes “manslaughter” to “voluntary manslaughter”</a:t>
            </a:r>
          </a:p>
          <a:p>
            <a:pPr lvl="3">
              <a:lnSpc>
                <a:spcPct val="80000"/>
              </a:lnSpc>
            </a:pPr>
            <a:endParaRPr lang="en-US" altLang="en-US" sz="1950" dirty="0"/>
          </a:p>
          <a:p>
            <a:pPr>
              <a:lnSpc>
                <a:spcPct val="80000"/>
              </a:lnSpc>
            </a:pPr>
            <a:r>
              <a:rPr lang="en-US" altLang="en-US" sz="2700" dirty="0"/>
              <a:t>Eliminates “burglary of a dwelling” and “extortionate extension of credit” as enumerated offenses</a:t>
            </a:r>
          </a:p>
          <a:p>
            <a:pPr lvl="3">
              <a:lnSpc>
                <a:spcPct val="80000"/>
              </a:lnSpc>
            </a:pPr>
            <a:endParaRPr lang="en-US" altLang="en-US" sz="1950" dirty="0"/>
          </a:p>
          <a:p>
            <a:pPr>
              <a:lnSpc>
                <a:spcPct val="80000"/>
              </a:lnSpc>
            </a:pPr>
            <a:r>
              <a:rPr lang="en-US" altLang="en-US" sz="2700" dirty="0"/>
              <a:t> Defines “forcible sex offense” and “extortion”</a:t>
            </a:r>
          </a:p>
        </p:txBody>
      </p:sp>
    </p:spTree>
    <p:extLst>
      <p:ext uri="{BB962C8B-B14F-4D97-AF65-F5344CB8AC3E}">
        <p14:creationId xmlns:p14="http://schemas.microsoft.com/office/powerpoint/2010/main" val="198969708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60827"/>
            <a:ext cx="9124509" cy="5136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en-US" sz="3000" b="1" dirty="0"/>
              <a:t>New Definition of “Forcible Sex Offense” 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65457" y="2283034"/>
            <a:ext cx="8229600" cy="340271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Forcible sex offense includes where consent to the conduct is not given or is not legally valid, such as where consent to the conduct is involuntary, incompetent, or coerced.  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The offenses of sexual abuse of a minor and statutory rape are included only if the sexual abuse of a minor statutory rape was (A) an offense described in 18 U.S.C. § 2241(c) or (B) an offense under state law that would have been an offense under section 2241(c) if the offense had occurred within the special maritime and territorial jurisdiction of the United States.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" y="1528141"/>
            <a:ext cx="914399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rgbClr val="66FFFF"/>
                </a:solidFill>
              </a:rPr>
              <a:t>Application Note 1</a:t>
            </a:r>
          </a:p>
        </p:txBody>
      </p:sp>
    </p:spTree>
    <p:extLst>
      <p:ext uri="{BB962C8B-B14F-4D97-AF65-F5344CB8AC3E}">
        <p14:creationId xmlns:p14="http://schemas.microsoft.com/office/powerpoint/2010/main" val="93810407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60827"/>
            <a:ext cx="9124509" cy="5136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en-US" sz="3000" b="1" dirty="0"/>
              <a:t>Sexual Abuse of a Minor and Statutory Rape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65457" y="2283034"/>
            <a:ext cx="8229600" cy="340271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18 U.S.C. § 2241(c)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Whoever crosses a State line with intent to engage in a sexual act with a person who has not attained the age of 12 years, or in the special maritime and territorial jurisdiction of the United States or in a Federal prison, or in any prison, institution, or facility in which persons are held in custody by direction of or pursuant to a contract or agreement with the head of any Federal department or agency, knowingly engages in a sexual act with another person who has not attained the age of 12 years, or knowingly engages in a sexual act under the circumstances described in subsections (a) and (b) [e.g., using force or threats, rendering unconscious, administering intoxicants, etc.] with another person who has attained the age of 12 years but has not attained the age of 16 years (and is at least 4 years younger than the person so engaging), or attempts to do so . . .</a:t>
            </a:r>
            <a:endParaRPr lang="en-US" alt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" y="1528141"/>
            <a:ext cx="914399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rgbClr val="66FFFF"/>
                </a:solidFill>
              </a:rPr>
              <a:t>Application Note 1</a:t>
            </a:r>
          </a:p>
        </p:txBody>
      </p:sp>
    </p:spTree>
    <p:extLst>
      <p:ext uri="{BB962C8B-B14F-4D97-AF65-F5344CB8AC3E}">
        <p14:creationId xmlns:p14="http://schemas.microsoft.com/office/powerpoint/2010/main" val="83309886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60827"/>
            <a:ext cx="9124509" cy="5136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en-US" sz="3000" b="1" dirty="0"/>
              <a:t>Sexual Abuse of a Minor and Statutory Rape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65457" y="2283034"/>
            <a:ext cx="8229600" cy="340271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18 U.S.C. § 2246 Defines “Sexual Act”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Sexual contact “not through the clothing”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" y="1528141"/>
            <a:ext cx="914399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rgbClr val="66FFFF"/>
                </a:solidFill>
              </a:rPr>
              <a:t>Application Note 1</a:t>
            </a:r>
          </a:p>
        </p:txBody>
      </p:sp>
    </p:spTree>
    <p:extLst>
      <p:ext uri="{BB962C8B-B14F-4D97-AF65-F5344CB8AC3E}">
        <p14:creationId xmlns:p14="http://schemas.microsoft.com/office/powerpoint/2010/main" val="398705318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37664"/>
            <a:ext cx="9124509" cy="5136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en-US" sz="3000" b="1" dirty="0"/>
              <a:t>New Definition of “Extortion” 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91292" y="3031752"/>
            <a:ext cx="8229600" cy="131741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Extortion is obtaining something of value from another by the wrongful use of (A) force, (B) fear of physical injury, or (C) threat of physical injury.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193081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66FFFF"/>
                </a:solidFill>
              </a:rPr>
              <a:t>Application Note 1</a:t>
            </a:r>
          </a:p>
        </p:txBody>
      </p:sp>
    </p:spTree>
    <p:extLst>
      <p:ext uri="{BB962C8B-B14F-4D97-AF65-F5344CB8AC3E}">
        <p14:creationId xmlns:p14="http://schemas.microsoft.com/office/powerpoint/2010/main" val="142924079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Serious Drug Offense</a:t>
            </a: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Violent Felony:</a:t>
            </a:r>
          </a:p>
          <a:p>
            <a:pPr lvl="1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as an element the use of force…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Armed Career Criminal Act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7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61889"/>
            <a:ext cx="9124509" cy="62091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en-US" sz="3000" b="1" dirty="0"/>
              <a:t>New Departure Provisions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7455" y="2310847"/>
            <a:ext cx="8229600" cy="287075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Upward departure at §4B1.2 to address certain cases in which the instant offense or a prior felony conviction was a burglary involving violence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Downward departure provision in §4B1.1 for cases in which one or both of the defendant’s “two prior felony convictions” is based on an offense that was classified as a misdemeanor at the of sentencing for the instant federal offense</a:t>
            </a:r>
          </a:p>
        </p:txBody>
      </p:sp>
    </p:spTree>
    <p:extLst>
      <p:ext uri="{BB962C8B-B14F-4D97-AF65-F5344CB8AC3E}">
        <p14:creationId xmlns:p14="http://schemas.microsoft.com/office/powerpoint/2010/main" val="321258274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285089"/>
            <a:ext cx="9124509" cy="981512"/>
          </a:xfrm>
          <a:noFill/>
        </p:spPr>
        <p:txBody>
          <a:bodyPr>
            <a:normAutofit/>
          </a:bodyPr>
          <a:lstStyle/>
          <a:p>
            <a:r>
              <a:rPr lang="en-US" altLang="en-US" sz="3000" b="1" dirty="0">
                <a:latin typeface="+mj-lt"/>
              </a:rPr>
              <a:t>Other Guidelines That Reference </a:t>
            </a:r>
            <a:br>
              <a:rPr lang="en-US" altLang="en-US" sz="3000" b="1" dirty="0">
                <a:latin typeface="+mj-lt"/>
              </a:rPr>
            </a:br>
            <a:r>
              <a:rPr lang="en-US" altLang="en-US" sz="3000" b="1" dirty="0">
                <a:latin typeface="+mj-lt"/>
              </a:rPr>
              <a:t>“Crime of Violence” Definition at §4B1.2 </a:t>
            </a:r>
            <a:endParaRPr lang="en-US" altLang="en-US" sz="3000" b="1" i="1" dirty="0">
              <a:latin typeface="+mj-lt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497791" y="2663000"/>
            <a:ext cx="8229600" cy="2623638"/>
          </a:xfrm>
        </p:spPr>
        <p:txBody>
          <a:bodyPr/>
          <a:lstStyle/>
          <a:p>
            <a:r>
              <a:rPr lang="en-US" altLang="en-US" sz="2700" dirty="0"/>
              <a:t>§2K2.1 (Felon in Possession)</a:t>
            </a:r>
          </a:p>
          <a:p>
            <a:endParaRPr lang="en-US" altLang="en-US" sz="2700" dirty="0"/>
          </a:p>
          <a:p>
            <a:r>
              <a:rPr lang="en-US" altLang="en-US" sz="2700" dirty="0"/>
              <a:t>§2K1.3 (Explosives)</a:t>
            </a:r>
          </a:p>
          <a:p>
            <a:endParaRPr lang="en-US" altLang="en-US" sz="2700" dirty="0"/>
          </a:p>
          <a:p>
            <a:r>
              <a:rPr lang="en-US" altLang="en-US" sz="2700" dirty="0"/>
              <a:t>§7B1.1 (Revocation for Grade A Violation)</a:t>
            </a:r>
          </a:p>
        </p:txBody>
      </p:sp>
    </p:spTree>
    <p:extLst>
      <p:ext uri="{BB962C8B-B14F-4D97-AF65-F5344CB8AC3E}">
        <p14:creationId xmlns:p14="http://schemas.microsoft.com/office/powerpoint/2010/main" val="153588007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 bwMode="auto">
          <a:xfrm>
            <a:off x="0" y="1179910"/>
            <a:ext cx="9124950" cy="9941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sz="3000" dirty="0"/>
              <a:t>USAO – WDMO: 2255 Residual Clause Flowchart</a:t>
            </a:r>
          </a:p>
        </p:txBody>
      </p:sp>
      <p:pic>
        <p:nvPicPr>
          <p:cNvPr id="28675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67" y="1615678"/>
            <a:ext cx="7516415" cy="43850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68518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 bwMode="auto">
          <a:xfrm>
            <a:off x="0" y="1179910"/>
            <a:ext cx="9124950" cy="9941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sz="3000" dirty="0"/>
              <a:t>USAO – WDMO: </a:t>
            </a:r>
            <a:r>
              <a:rPr lang="en-US" altLang="en-US" sz="3000" i="1" dirty="0"/>
              <a:t>JOHNSON</a:t>
            </a:r>
            <a:r>
              <a:rPr lang="en-US" altLang="en-US" sz="3000" dirty="0"/>
              <a:t> Caseload (2/19/16)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03622" y="1685925"/>
            <a:ext cx="8223647" cy="389691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dirty="0" smtClean="0"/>
              <a:t>ACCA Cases – </a:t>
            </a:r>
          </a:p>
          <a:p>
            <a:pPr lvl="1" eaLnBrk="1" hangingPunct="1"/>
            <a:r>
              <a:rPr lang="en-US" altLang="en-US" b="1" dirty="0" smtClean="0"/>
              <a:t>2255 granted and sentence vacated 	- 22</a:t>
            </a:r>
          </a:p>
          <a:p>
            <a:pPr lvl="1" eaLnBrk="1" hangingPunct="1"/>
            <a:r>
              <a:rPr lang="en-US" altLang="en-US" b="1" dirty="0" smtClean="0"/>
              <a:t>2255 denied or dismissed			- 7</a:t>
            </a:r>
          </a:p>
          <a:p>
            <a:pPr lvl="1" eaLnBrk="1" hangingPunct="1"/>
            <a:r>
              <a:rPr lang="en-US" altLang="en-US" b="1" dirty="0" smtClean="0"/>
              <a:t>2255 pending decision</a:t>
            </a:r>
          </a:p>
          <a:p>
            <a:pPr lvl="2" eaLnBrk="1" hangingPunct="1"/>
            <a:r>
              <a:rPr lang="en-US" altLang="en-US" b="1" dirty="0" smtClean="0"/>
              <a:t>Agreed					- 1</a:t>
            </a:r>
          </a:p>
          <a:p>
            <a:pPr lvl="2" eaLnBrk="1" hangingPunct="1"/>
            <a:r>
              <a:rPr lang="en-US" altLang="en-US" b="1" dirty="0" smtClean="0"/>
              <a:t>Opposed					- 9</a:t>
            </a:r>
          </a:p>
          <a:p>
            <a:pPr lvl="2" eaLnBrk="1" hangingPunct="1"/>
            <a:r>
              <a:rPr lang="en-US" altLang="en-US" b="1" dirty="0" smtClean="0"/>
              <a:t>Stayed					- 4</a:t>
            </a:r>
          </a:p>
          <a:p>
            <a:pPr lvl="1" eaLnBrk="1" hangingPunct="1"/>
            <a:r>
              <a:rPr lang="en-US" altLang="en-US" b="1" dirty="0" smtClean="0"/>
              <a:t>2255 pending Show Cause Order		- 11</a:t>
            </a:r>
          </a:p>
          <a:p>
            <a:pPr lvl="1" eaLnBrk="1" hangingPunct="1"/>
            <a:r>
              <a:rPr lang="en-US" altLang="en-US" b="1" dirty="0" smtClean="0"/>
              <a:t>Successive 2255 Denied			- 6</a:t>
            </a:r>
          </a:p>
          <a:p>
            <a:pPr lvl="1" eaLnBrk="1" hangingPunct="1"/>
            <a:r>
              <a:rPr lang="en-US" altLang="en-US" b="1" dirty="0" smtClean="0"/>
              <a:t>Successive 2255 pending</a:t>
            </a:r>
          </a:p>
          <a:p>
            <a:pPr lvl="2" eaLnBrk="1" hangingPunct="1"/>
            <a:r>
              <a:rPr lang="en-US" altLang="en-US" b="1" dirty="0" smtClean="0"/>
              <a:t>Agreed					- 0</a:t>
            </a:r>
          </a:p>
          <a:p>
            <a:pPr lvl="2" eaLnBrk="1" hangingPunct="1"/>
            <a:r>
              <a:rPr lang="en-US" altLang="en-US" b="1" dirty="0" smtClean="0"/>
              <a:t>Opposed					- 10</a:t>
            </a:r>
          </a:p>
          <a:p>
            <a:pPr lvl="1" eaLnBrk="1" hangingPunct="1"/>
            <a:r>
              <a:rPr lang="en-US" altLang="en-US" b="1" dirty="0" smtClean="0"/>
              <a:t>Pending Responses				-9</a:t>
            </a:r>
          </a:p>
          <a:p>
            <a:pPr lvl="1" eaLnBrk="1" hangingPunct="1"/>
            <a:r>
              <a:rPr lang="en-US" altLang="en-US" b="1" dirty="0" smtClean="0"/>
              <a:t>Total 						- 79</a:t>
            </a:r>
          </a:p>
        </p:txBody>
      </p:sp>
    </p:spTree>
    <p:extLst>
      <p:ext uri="{BB962C8B-B14F-4D97-AF65-F5344CB8AC3E}">
        <p14:creationId xmlns:p14="http://schemas.microsoft.com/office/powerpoint/2010/main" val="4251090464"/>
      </p:ext>
    </p:extLst>
  </p:cSld>
  <p:clrMapOvr>
    <a:masterClrMapping/>
  </p:clrMapOvr>
  <p:transition spd="med">
    <p:pull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 bwMode="auto">
          <a:xfrm>
            <a:off x="0" y="1179910"/>
            <a:ext cx="9124950" cy="9941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dirty="0" smtClean="0"/>
              <a:t>WDMO – USAO: </a:t>
            </a:r>
            <a:r>
              <a:rPr lang="en-US" altLang="en-US" i="1" dirty="0" smtClean="0"/>
              <a:t>JOHNSON</a:t>
            </a:r>
            <a:r>
              <a:rPr lang="en-US" altLang="en-US" dirty="0" smtClean="0"/>
              <a:t> Caseload (2/19/16)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45294" y="1714500"/>
            <a:ext cx="8229600" cy="331112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Non-ACCA Cases – </a:t>
            </a:r>
          </a:p>
          <a:p>
            <a:pPr lvl="1" eaLnBrk="1" hangingPunct="1"/>
            <a:r>
              <a:rPr lang="en-US" altLang="en-US" dirty="0" smtClean="0"/>
              <a:t>2255 Granted and Resentenced		- 0</a:t>
            </a:r>
          </a:p>
          <a:p>
            <a:pPr lvl="1" eaLnBrk="1" hangingPunct="1"/>
            <a:r>
              <a:rPr lang="en-US" altLang="en-US" dirty="0" smtClean="0"/>
              <a:t>2255 Denied (COA requested)		- 1</a:t>
            </a:r>
          </a:p>
          <a:p>
            <a:pPr lvl="1" eaLnBrk="1" hangingPunct="1"/>
            <a:r>
              <a:rPr lang="en-US" altLang="en-US" dirty="0" smtClean="0"/>
              <a:t>2255 pending decision (all opposed) 	- 4</a:t>
            </a:r>
          </a:p>
          <a:p>
            <a:pPr lvl="1" eaLnBrk="1" hangingPunct="1"/>
            <a:r>
              <a:rPr lang="en-US" altLang="en-US" dirty="0" smtClean="0"/>
              <a:t>2255 Dismissed (unauthorized successive)	- 1</a:t>
            </a:r>
          </a:p>
          <a:p>
            <a:pPr lvl="1" eaLnBrk="1" hangingPunct="1"/>
            <a:r>
              <a:rPr lang="en-US" altLang="en-US" dirty="0" smtClean="0"/>
              <a:t>2255 pending dismissal (unauth. succ.)	- 2</a:t>
            </a:r>
          </a:p>
          <a:p>
            <a:pPr lvl="1" eaLnBrk="1" hangingPunct="1"/>
            <a:r>
              <a:rPr lang="en-US" altLang="en-US" dirty="0" smtClean="0"/>
              <a:t>2255 pending Show Cause Orders		- 3</a:t>
            </a:r>
          </a:p>
          <a:p>
            <a:pPr lvl="1" eaLnBrk="1" hangingPunct="1"/>
            <a:r>
              <a:rPr lang="en-US" altLang="en-US" dirty="0" smtClean="0"/>
              <a:t>2255 Successive requests (all opposed) 	- 6</a:t>
            </a:r>
          </a:p>
          <a:p>
            <a:pPr lvl="1" eaLnBrk="1" hangingPunct="1"/>
            <a:r>
              <a:rPr lang="en-US" altLang="en-US" dirty="0" smtClean="0"/>
              <a:t>2255 pending Responses			- 9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Total						-26</a:t>
            </a:r>
          </a:p>
          <a:p>
            <a:pPr lvl="1" eaLnBrk="1" hangingPunct="1"/>
            <a:r>
              <a:rPr lang="en-US" altLang="en-US" dirty="0" smtClean="0"/>
              <a:t>All cases						- 105</a:t>
            </a:r>
          </a:p>
          <a:p>
            <a:pPr lvl="1" eaLnBrk="1" hangingPunct="1"/>
            <a:r>
              <a:rPr lang="en-US" altLang="en-US" dirty="0" smtClean="0"/>
              <a:t>In the end, who knows? </a:t>
            </a:r>
          </a:p>
        </p:txBody>
      </p:sp>
    </p:spTree>
    <p:extLst>
      <p:ext uri="{BB962C8B-B14F-4D97-AF65-F5344CB8AC3E}">
        <p14:creationId xmlns:p14="http://schemas.microsoft.com/office/powerpoint/2010/main" val="3866024686"/>
      </p:ext>
    </p:extLst>
  </p:cSld>
  <p:clrMapOvr>
    <a:masterClrMapping/>
  </p:clrMapOvr>
  <p:transition spd="med"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“…is burglary, arson or extortion, involves use of explosives…</a:t>
            </a:r>
          </a:p>
          <a:p>
            <a:pPr marL="109728" indent="0">
              <a:buNone/>
            </a:pP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otherwise involves conduct that presents a serious potential risk of physical injury to another.”</a:t>
            </a:r>
            <a:endParaRPr lang="en-US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U.S.C. § 924(e)(2)(B)(ii)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9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is not based on the details of the defendant’s conduct, but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statute of conviction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Violent conduct leading to a nonviolent conviction does not count. </a:t>
            </a:r>
          </a:p>
          <a:p>
            <a:pPr marL="109728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Nonviolent conduct leading to a conviction for a violent felony does count!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Categorical Approach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2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Whether mere possession of a short-barreled shotgun should be treated as a violent felony under the Armed Career Criminal Act?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Cert. Granted! April 21, 2014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80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 9, 2015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“Whether the residual clause in the Armed Career Criminal Act of 1984 is unconstitutionally vague?”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 Length Briefing</a:t>
            </a:r>
          </a:p>
          <a:p>
            <a:pPr marL="109728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 Argument on April 20, 2015.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Cert. Granted Again!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37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8-1: Mere possession of a short-barreled shotgun is not a violent felony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6-3: The residual clause of the ACCA is unconstitutionally vague!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Justice Alito, the lone dissenter.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June 26, 2015 – We win!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21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Samuel Johnson was resentenced: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 months in prison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our office alone: a dozen other cases pending on direct appeal or in the district court no longer face ACCA treatment.</a:t>
            </a:r>
          </a:p>
          <a:p>
            <a:pPr marL="109728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So…now what???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3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Residual Clause is gone from the ACCA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Fleeing the Police, Escape, Nonviolent Sex Offenses, Possession of Weapons, Attempted Burglary and Other Offenses No Longer Count!  Recklessness may be out, too.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Enumerated Offenses and “Force Clause” Will Receive Much More Scrutiny and Analysis.</a:t>
            </a:r>
          </a:p>
          <a:p>
            <a:pPr marL="109728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Moving Forward: Direct Impacts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84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SSC Blu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SSC Template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SSC Template.potx" id="{470D4CA0-94DC-459C-8337-BB22A0A924AE}" vid="{BBE1C950-5B8D-4F16-9C27-9008E31631DA}"/>
    </a:ext>
  </a:extLst>
</a:theme>
</file>

<file path=ppt/theme/theme3.xml><?xml version="1.0" encoding="utf-8"?>
<a:theme xmlns:a="http://schemas.openxmlformats.org/drawingml/2006/main" name="1_USSC Blu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SSC Template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SSC Template.potx" id="{470D4CA0-94DC-459C-8337-BB22A0A924AE}" vid="{BBE1C950-5B8D-4F16-9C27-9008E31631D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1173</Words>
  <Application>Microsoft Office PowerPoint</Application>
  <PresentationFormat>On-screen Show (4:3)</PresentationFormat>
  <Paragraphs>155</Paragraphs>
  <Slides>24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Concourse</vt:lpstr>
      <vt:lpstr>USSC Blue Theme</vt:lpstr>
      <vt:lpstr>1_USSC Blue Theme</vt:lpstr>
      <vt:lpstr>The Categorical Approach and Johnson v. United States </vt:lpstr>
      <vt:lpstr>Armed Career Criminal Act</vt:lpstr>
      <vt:lpstr>18 U.S.C. § 924(e)(2)(B)(ii)</vt:lpstr>
      <vt:lpstr>The Categorical Approach</vt:lpstr>
      <vt:lpstr>Cert. Granted! April 21, 2014</vt:lpstr>
      <vt:lpstr>Cert. Granted Again!</vt:lpstr>
      <vt:lpstr>June 26, 2015 – We win!</vt:lpstr>
      <vt:lpstr>So…now what???</vt:lpstr>
      <vt:lpstr>Moving Forward: Direct Impacts</vt:lpstr>
      <vt:lpstr>Looking Backwards: Retroactivity</vt:lpstr>
      <vt:lpstr>PowerPoint Presentation</vt:lpstr>
      <vt:lpstr>Proposed Crime of Violence Amendment</vt:lpstr>
      <vt:lpstr>Current “Crime of Violence” Definition  at Career Offender (§4B1.2(a))</vt:lpstr>
      <vt:lpstr>Proposed “Crime of Violence” Definition  at Career Offender (§4B1.2(a))</vt:lpstr>
      <vt:lpstr>Summary of Changes to the List of  Enumerated Offenses at §4B1.2</vt:lpstr>
      <vt:lpstr>New Definition of “Forcible Sex Offense” </vt:lpstr>
      <vt:lpstr>Sexual Abuse of a Minor and Statutory Rape</vt:lpstr>
      <vt:lpstr>Sexual Abuse of a Minor and Statutory Rape</vt:lpstr>
      <vt:lpstr>New Definition of “Extortion” </vt:lpstr>
      <vt:lpstr>New Departure Provisions</vt:lpstr>
      <vt:lpstr>Other Guidelines That Reference  “Crime of Violence” Definition at §4B1.2 </vt:lpstr>
      <vt:lpstr>USAO – WDMO: 2255 Residual Clause Flowchart</vt:lpstr>
      <vt:lpstr>USAO – WDMO: JOHNSON Caseload (2/19/16)</vt:lpstr>
      <vt:lpstr>WDMO – USAO: JOHNSON Caseload (2/19/16)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2016-02-23T15:53:58Z</dcterms:created>
  <dcterms:modified xsi:type="dcterms:W3CDTF">2016-02-23T16:24:44Z</dcterms:modified>
</cp:coreProperties>
</file>