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73" r:id="rId3"/>
    <p:sldId id="274" r:id="rId4"/>
    <p:sldId id="259" r:id="rId5"/>
    <p:sldId id="257" r:id="rId6"/>
    <p:sldId id="258" r:id="rId7"/>
    <p:sldId id="260" r:id="rId8"/>
    <p:sldId id="261" r:id="rId9"/>
    <p:sldId id="262" r:id="rId10"/>
    <p:sldId id="263" r:id="rId11"/>
    <p:sldId id="264" r:id="rId12"/>
    <p:sldId id="265" r:id="rId13"/>
    <p:sldId id="266" r:id="rId14"/>
    <p:sldId id="267" r:id="rId15"/>
    <p:sldId id="268" r:id="rId16"/>
    <p:sldId id="269" r:id="rId17"/>
    <p:sldId id="301" r:id="rId18"/>
    <p:sldId id="305" r:id="rId19"/>
    <p:sldId id="306" r:id="rId20"/>
    <p:sldId id="307" r:id="rId21"/>
    <p:sldId id="270" r:id="rId22"/>
    <p:sldId id="271" r:id="rId23"/>
    <p:sldId id="275" r:id="rId24"/>
    <p:sldId id="300" r:id="rId25"/>
    <p:sldId id="276" r:id="rId26"/>
    <p:sldId id="277" r:id="rId27"/>
    <p:sldId id="278" r:id="rId28"/>
    <p:sldId id="279" r:id="rId29"/>
    <p:sldId id="308" r:id="rId30"/>
    <p:sldId id="280" r:id="rId31"/>
    <p:sldId id="302" r:id="rId32"/>
    <p:sldId id="282" r:id="rId33"/>
    <p:sldId id="283" r:id="rId34"/>
    <p:sldId id="304" r:id="rId35"/>
    <p:sldId id="303" r:id="rId3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19"/>
    <p:restoredTop sz="94756"/>
  </p:normalViewPr>
  <p:slideViewPr>
    <p:cSldViewPr snapToGrid="0">
      <p:cViewPr varScale="1">
        <p:scale>
          <a:sx n="91" d="100"/>
          <a:sy n="91" d="100"/>
        </p:scale>
        <p:origin x="13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9E54C7B-1F86-2045-81F5-93744047B678}" type="datetimeFigureOut">
              <a:rPr lang="en-US" smtClean="0"/>
              <a:t>6/17/2026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71D4F654-4DAC-0845-ADC7-AEA0EB62BBAE}" type="slidenum">
              <a:rPr lang="en-US" smtClean="0"/>
              <a:t>‹#›</a:t>
            </a:fld>
            <a:endParaRPr lang="en-US"/>
          </a:p>
        </p:txBody>
      </p:sp>
    </p:spTree>
    <p:extLst>
      <p:ext uri="{BB962C8B-B14F-4D97-AF65-F5344CB8AC3E}">
        <p14:creationId xmlns:p14="http://schemas.microsoft.com/office/powerpoint/2010/main" val="1227833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D4F654-4DAC-0845-ADC7-AEA0EB62BBAE}" type="slidenum">
              <a:rPr lang="en-US" smtClean="0"/>
              <a:t>1</a:t>
            </a:fld>
            <a:endParaRPr lang="en-US"/>
          </a:p>
        </p:txBody>
      </p:sp>
    </p:spTree>
    <p:extLst>
      <p:ext uri="{BB962C8B-B14F-4D97-AF65-F5344CB8AC3E}">
        <p14:creationId xmlns:p14="http://schemas.microsoft.com/office/powerpoint/2010/main" val="1454111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D4F654-4DAC-0845-ADC7-AEA0EB62BBAE}" type="slidenum">
              <a:rPr lang="en-US" smtClean="0"/>
              <a:t>23</a:t>
            </a:fld>
            <a:endParaRPr lang="en-US"/>
          </a:p>
        </p:txBody>
      </p:sp>
    </p:spTree>
    <p:extLst>
      <p:ext uri="{BB962C8B-B14F-4D97-AF65-F5344CB8AC3E}">
        <p14:creationId xmlns:p14="http://schemas.microsoft.com/office/powerpoint/2010/main" val="335115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D7377-E209-364D-9B88-1ED377DCE4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EB7FDF1-89FD-6D4A-A397-597F1439E9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11DB7B-5591-AD47-804D-6FB7E255E64A}"/>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5" name="Footer Placeholder 4">
            <a:extLst>
              <a:ext uri="{FF2B5EF4-FFF2-40B4-BE49-F238E27FC236}">
                <a16:creationId xmlns:a16="http://schemas.microsoft.com/office/drawing/2014/main" id="{987E25BF-A4DA-2341-83E5-B38CAAA1C4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5C586E-B7AA-994F-8B65-67DB575D6785}"/>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723359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66AD9-53D8-7C4E-9169-3AF5D4CA96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39F03B-AAB9-E146-BFCB-151981C6EB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D748CA-A683-174E-97D1-D236421B3E15}"/>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5" name="Footer Placeholder 4">
            <a:extLst>
              <a:ext uri="{FF2B5EF4-FFF2-40B4-BE49-F238E27FC236}">
                <a16:creationId xmlns:a16="http://schemas.microsoft.com/office/drawing/2014/main" id="{527ADAB8-10FE-B94B-9628-4862C06367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BA57C2-0EB7-A643-8934-C72417F1882D}"/>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3115558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DD5F23-D437-9B4F-B5E3-C82B6F0E64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193450-FAEF-994B-8393-939FAE1AA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1F0DF7-32E3-B347-A263-92AA014643CC}"/>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5" name="Footer Placeholder 4">
            <a:extLst>
              <a:ext uri="{FF2B5EF4-FFF2-40B4-BE49-F238E27FC236}">
                <a16:creationId xmlns:a16="http://schemas.microsoft.com/office/drawing/2014/main" id="{E4486D3E-DD17-6B47-9A24-EE68956244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9E9CA5-D99E-4947-9900-55CE9BEC7606}"/>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2207913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7873E-6656-FF4E-95EA-EB22F1CE8F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808701-49F4-0C4D-83AE-7B3A003423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F49EF1-94EA-C041-9E26-CB7B14B9A818}"/>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5" name="Footer Placeholder 4">
            <a:extLst>
              <a:ext uri="{FF2B5EF4-FFF2-40B4-BE49-F238E27FC236}">
                <a16:creationId xmlns:a16="http://schemas.microsoft.com/office/drawing/2014/main" id="{52BE1A06-A30B-2744-AFB9-E97E61E6F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25113A-0AB7-6744-9011-C4ED16529747}"/>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510643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AEAF8-EFFD-2D4F-8A8D-20627F630A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57C9034-3AFE-604C-A7C2-F2A51EA1DD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F3D8E1-6D03-5947-ABBF-A63225AC4FD2}"/>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5" name="Footer Placeholder 4">
            <a:extLst>
              <a:ext uri="{FF2B5EF4-FFF2-40B4-BE49-F238E27FC236}">
                <a16:creationId xmlns:a16="http://schemas.microsoft.com/office/drawing/2014/main" id="{8227B273-72D0-6142-8DCF-F4FD0F8937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609F4-90B7-C749-926A-EFCCB1D7B606}"/>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1728885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5D1DA-9A30-F345-BE20-0F5AE36F71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6937F9-3BBA-9746-82E7-22882A964D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7E3390-7327-2942-8712-BFF0178692C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DD73D2E-B300-4A4E-862C-77E6EBF84B44}"/>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6" name="Footer Placeholder 5">
            <a:extLst>
              <a:ext uri="{FF2B5EF4-FFF2-40B4-BE49-F238E27FC236}">
                <a16:creationId xmlns:a16="http://schemas.microsoft.com/office/drawing/2014/main" id="{8D310FE1-A22C-D046-973B-D46EF21218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B2C1C2-32A5-E140-BB4A-BFCD5B8BE5ED}"/>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1161979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CA049-3013-6B49-B9D0-3003DF9AF61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9907E9F-F089-8F44-8436-06175E9328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B89E06-A127-534A-A376-2F0B1C1EF5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E796F2-F028-DE44-A3AB-1776F31F1C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044C63-4E45-C649-BCF2-D1F6F8637D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AB28BC-9483-7D46-9CFB-117DD4357A1A}"/>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8" name="Footer Placeholder 7">
            <a:extLst>
              <a:ext uri="{FF2B5EF4-FFF2-40B4-BE49-F238E27FC236}">
                <a16:creationId xmlns:a16="http://schemas.microsoft.com/office/drawing/2014/main" id="{22F5478A-9BDD-5E41-A396-424548E7B4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DBC663-8F38-5E47-8163-A783827B27DF}"/>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720554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14E45-C3DC-234C-95CE-951CC16A20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1154107-379D-0A47-BBE2-15A252AA1A23}"/>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4" name="Footer Placeholder 3">
            <a:extLst>
              <a:ext uri="{FF2B5EF4-FFF2-40B4-BE49-F238E27FC236}">
                <a16:creationId xmlns:a16="http://schemas.microsoft.com/office/drawing/2014/main" id="{CF56AEE2-4EE4-DE49-BF38-330EE1407C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A98F7F-EE31-A548-926C-C98C9DCD0502}"/>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208748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45715D-A59F-E84F-803A-8CC5A4A4A032}"/>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3" name="Footer Placeholder 2">
            <a:extLst>
              <a:ext uri="{FF2B5EF4-FFF2-40B4-BE49-F238E27FC236}">
                <a16:creationId xmlns:a16="http://schemas.microsoft.com/office/drawing/2014/main" id="{A0F4A75B-A25A-2A4E-9AE2-5BFD4E575E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6403826-73EB-1A4E-8F84-ADEF342DF0C0}"/>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1133071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4AAC1-C58C-2640-8613-3B4E28DEB4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D876323-A3C0-3D44-9F30-50F9C6AECD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23B365-BEC5-2040-8145-9B2ECCC790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855919-78B5-304F-A535-FDCE9027D5E9}"/>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6" name="Footer Placeholder 5">
            <a:extLst>
              <a:ext uri="{FF2B5EF4-FFF2-40B4-BE49-F238E27FC236}">
                <a16:creationId xmlns:a16="http://schemas.microsoft.com/office/drawing/2014/main" id="{9A82FA72-2A4E-8B46-8EEE-1E3B1B08FE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F9487-7F1A-8D48-812E-CA00EE7DA3A0}"/>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1216530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310E7-CBB9-A54A-8E1E-97558F40A2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C5D3A0-C241-B24B-970B-41AD66C142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740461-0844-7B4F-9FEE-EF5D66606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8BC3AB-6186-7748-BEB6-E46DF64447E1}"/>
              </a:ext>
            </a:extLst>
          </p:cNvPr>
          <p:cNvSpPr>
            <a:spLocks noGrp="1"/>
          </p:cNvSpPr>
          <p:nvPr>
            <p:ph type="dt" sz="half" idx="10"/>
          </p:nvPr>
        </p:nvSpPr>
        <p:spPr/>
        <p:txBody>
          <a:bodyPr/>
          <a:lstStyle/>
          <a:p>
            <a:fld id="{B78928B2-6A40-0F41-A3CE-047C331F09E3}" type="datetimeFigureOut">
              <a:rPr lang="en-US" smtClean="0"/>
              <a:t>6/17/2026</a:t>
            </a:fld>
            <a:endParaRPr lang="en-US"/>
          </a:p>
        </p:txBody>
      </p:sp>
      <p:sp>
        <p:nvSpPr>
          <p:cNvPr id="6" name="Footer Placeholder 5">
            <a:extLst>
              <a:ext uri="{FF2B5EF4-FFF2-40B4-BE49-F238E27FC236}">
                <a16:creationId xmlns:a16="http://schemas.microsoft.com/office/drawing/2014/main" id="{113EFCFF-B623-7F42-897A-73FE69A717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3DEA54-2FB9-B443-9CF8-07452FC24BDB}"/>
              </a:ext>
            </a:extLst>
          </p:cNvPr>
          <p:cNvSpPr>
            <a:spLocks noGrp="1"/>
          </p:cNvSpPr>
          <p:nvPr>
            <p:ph type="sldNum" sz="quarter" idx="12"/>
          </p:nvPr>
        </p:nvSpPr>
        <p:spPr/>
        <p:txBody>
          <a:bodyPr/>
          <a:lstStyle/>
          <a:p>
            <a:fld id="{1ED3215C-93EC-5542-B040-F5C331DB8210}" type="slidenum">
              <a:rPr lang="en-US" smtClean="0"/>
              <a:t>‹#›</a:t>
            </a:fld>
            <a:endParaRPr lang="en-US"/>
          </a:p>
        </p:txBody>
      </p:sp>
    </p:spTree>
    <p:extLst>
      <p:ext uri="{BB962C8B-B14F-4D97-AF65-F5344CB8AC3E}">
        <p14:creationId xmlns:p14="http://schemas.microsoft.com/office/powerpoint/2010/main" val="1604060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849F64-4160-C04F-BAE1-FEE7EAFDC4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D96928-DE43-BE4D-8C52-26FDBB0851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31D7A0-F975-0143-B691-A0B9215675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8928B2-6A40-0F41-A3CE-047C331F09E3}" type="datetimeFigureOut">
              <a:rPr lang="en-US" smtClean="0"/>
              <a:t>6/17/2026</a:t>
            </a:fld>
            <a:endParaRPr lang="en-US"/>
          </a:p>
        </p:txBody>
      </p:sp>
      <p:sp>
        <p:nvSpPr>
          <p:cNvPr id="5" name="Footer Placeholder 4">
            <a:extLst>
              <a:ext uri="{FF2B5EF4-FFF2-40B4-BE49-F238E27FC236}">
                <a16:creationId xmlns:a16="http://schemas.microsoft.com/office/drawing/2014/main" id="{1B6C8FC7-3CD0-E141-8B53-79A7A31ED7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85E49CB-C5BE-4C44-9EB0-5ADA2A5612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D3215C-93EC-5542-B040-F5C331DB8210}" type="slidenum">
              <a:rPr lang="en-US" smtClean="0"/>
              <a:t>‹#›</a:t>
            </a:fld>
            <a:endParaRPr lang="en-US"/>
          </a:p>
        </p:txBody>
      </p:sp>
    </p:spTree>
    <p:extLst>
      <p:ext uri="{BB962C8B-B14F-4D97-AF65-F5344CB8AC3E}">
        <p14:creationId xmlns:p14="http://schemas.microsoft.com/office/powerpoint/2010/main" val="203294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gao.gov/assets/gao-20-379sp.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ritannica.com/technology/artificial-intelligence"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45DC4-1264-3848-A132-278B48BBCD6F}"/>
              </a:ext>
            </a:extLst>
          </p:cNvPr>
          <p:cNvSpPr>
            <a:spLocks noGrp="1"/>
          </p:cNvSpPr>
          <p:nvPr>
            <p:ph type="ctrTitle"/>
          </p:nvPr>
        </p:nvSpPr>
        <p:spPr/>
        <p:txBody>
          <a:bodyPr>
            <a:normAutofit/>
          </a:bodyPr>
          <a:lstStyle/>
          <a:p>
            <a:br>
              <a:rPr lang="en-US" sz="3200" dirty="0">
                <a:latin typeface="Times New Roman" panose="020F0502020204030204" pitchFamily="34" charset="0"/>
                <a:cs typeface="Times New Roman" panose="020F0502020204030204" pitchFamily="34" charset="0"/>
              </a:rPr>
            </a:br>
            <a:r>
              <a:rPr lang="en-US" sz="3200" b="1" i="1" dirty="0">
                <a:latin typeface="Times New Roman" panose="020F0502020204030204" pitchFamily="34" charset="0"/>
                <a:cs typeface="Times New Roman" panose="020F0502020204030204" pitchFamily="34" charset="0"/>
              </a:rPr>
              <a:t>AI and the Law: Navigating the Future</a:t>
            </a:r>
            <a:endParaRPr lang="en-US" sz="3200" b="1" i="1" dirty="0">
              <a:latin typeface="Times New Roman" panose="020F0502020204030204" pitchFamily="34" charset="0"/>
            </a:endParaRPr>
          </a:p>
        </p:txBody>
      </p:sp>
      <p:sp>
        <p:nvSpPr>
          <p:cNvPr id="3" name="Subtitle 2">
            <a:extLst>
              <a:ext uri="{FF2B5EF4-FFF2-40B4-BE49-F238E27FC236}">
                <a16:creationId xmlns:a16="http://schemas.microsoft.com/office/drawing/2014/main" id="{25CF1BF4-6238-EF48-B3D7-4B592BAA486C}"/>
              </a:ext>
            </a:extLst>
          </p:cNvPr>
          <p:cNvSpPr>
            <a:spLocks noGrp="1"/>
          </p:cNvSpPr>
          <p:nvPr>
            <p:ph type="subTitle" idx="1"/>
          </p:nvPr>
        </p:nvSpPr>
        <p:spPr/>
        <p:txBody>
          <a:bodyPr>
            <a:normAutofit/>
          </a:bodyPr>
          <a:lstStyle/>
          <a:p>
            <a:r>
              <a:rPr lang="en-US" dirty="0">
                <a:latin typeface="Times New Roman" panose="02020603050405020304" pitchFamily="18" charset="0"/>
                <a:cs typeface="Times New Roman" panose="02020603050405020304" pitchFamily="18" charset="0"/>
              </a:rPr>
              <a:t>Paul W. Grimm</a:t>
            </a:r>
          </a:p>
          <a:p>
            <a:r>
              <a:rPr lang="en-US" dirty="0">
                <a:latin typeface="Times New Roman" panose="02020603050405020304" pitchFamily="18" charset="0"/>
                <a:cs typeface="Times New Roman" panose="02020603050405020304" pitchFamily="18" charset="0"/>
              </a:rPr>
              <a:t>U.S. District Judge (retired)</a:t>
            </a:r>
          </a:p>
        </p:txBody>
      </p:sp>
    </p:spTree>
    <p:extLst>
      <p:ext uri="{BB962C8B-B14F-4D97-AF65-F5344CB8AC3E}">
        <p14:creationId xmlns:p14="http://schemas.microsoft.com/office/powerpoint/2010/main" val="370598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FF707-1D4F-DB42-BABC-48AEC3094B85}"/>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Evidentiary Issues Associated With Admissibility of AI</a:t>
            </a:r>
          </a:p>
        </p:txBody>
      </p:sp>
      <p:sp>
        <p:nvSpPr>
          <p:cNvPr id="3" name="Content Placeholder 2">
            <a:extLst>
              <a:ext uri="{FF2B5EF4-FFF2-40B4-BE49-F238E27FC236}">
                <a16:creationId xmlns:a16="http://schemas.microsoft.com/office/drawing/2014/main" id="{B73406F9-4BBF-124C-BAA8-E803C8FF82A5}"/>
              </a:ext>
            </a:extLst>
          </p:cNvPr>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Are Rules of Evidence Adequate to regulate admissibility of AI?</a:t>
            </a:r>
          </a:p>
          <a:p>
            <a:r>
              <a:rPr lang="en-US" dirty="0">
                <a:latin typeface="Times New Roman" panose="02020603050405020304" pitchFamily="18" charset="0"/>
                <a:cs typeface="Times New Roman" panose="02020603050405020304" pitchFamily="18" charset="0"/>
              </a:rPr>
              <a:t>Rule 102: construe rules of evidence to promote development of law</a:t>
            </a:r>
          </a:p>
          <a:p>
            <a:r>
              <a:rPr lang="en-US" dirty="0">
                <a:latin typeface="Times New Roman" panose="02020603050405020304" pitchFamily="18" charset="0"/>
                <a:cs typeface="Times New Roman" panose="02020603050405020304" pitchFamily="18" charset="0"/>
              </a:rPr>
              <a:t>Key Evidentiary Concepts: Relevance, Authenticity, Prejudice</a:t>
            </a:r>
          </a:p>
          <a:p>
            <a:r>
              <a:rPr lang="en-US" dirty="0">
                <a:latin typeface="Times New Roman" panose="02020603050405020304" pitchFamily="18" charset="0"/>
                <a:cs typeface="Times New Roman" panose="02020603050405020304" pitchFamily="18" charset="0"/>
              </a:rPr>
              <a:t>Role of Judge (104(a)) and Jury (104(b))</a:t>
            </a:r>
          </a:p>
          <a:p>
            <a:r>
              <a:rPr lang="en-US" dirty="0">
                <a:latin typeface="Times New Roman" panose="02020603050405020304" pitchFamily="18" charset="0"/>
                <a:cs typeface="Times New Roman" panose="02020603050405020304" pitchFamily="18" charset="0"/>
              </a:rPr>
              <a:t>Avoid the “Hearsay” red-herring</a:t>
            </a:r>
          </a:p>
          <a:p>
            <a:r>
              <a:rPr lang="en-US" dirty="0">
                <a:latin typeface="Times New Roman" panose="02020603050405020304" pitchFamily="18" charset="0"/>
                <a:cs typeface="Times New Roman" panose="02020603050405020304" pitchFamily="18" charset="0"/>
              </a:rPr>
              <a:t>“Borrow” where helpful, analysis from Rule 702 and </a:t>
            </a:r>
            <a:r>
              <a:rPr lang="en-US" i="1" dirty="0">
                <a:latin typeface="Times New Roman" panose="02020603050405020304" pitchFamily="18" charset="0"/>
                <a:cs typeface="Times New Roman" panose="02020603050405020304" pitchFamily="18" charset="0"/>
              </a:rPr>
              <a:t>Daubert</a:t>
            </a:r>
          </a:p>
          <a:p>
            <a:r>
              <a:rPr lang="en-US" dirty="0">
                <a:latin typeface="Times New Roman" panose="02020603050405020304" pitchFamily="18" charset="0"/>
                <a:cs typeface="Times New Roman" panose="02020603050405020304" pitchFamily="18" charset="0"/>
              </a:rPr>
              <a:t>Particular problems associated with GenAI: deepfakes, deepfake dilemma, unfair prejudice </a:t>
            </a:r>
          </a:p>
          <a:p>
            <a:r>
              <a:rPr lang="en-US" dirty="0">
                <a:latin typeface="Times New Roman" panose="02020603050405020304" pitchFamily="18" charset="0"/>
                <a:cs typeface="Times New Roman" panose="02020603050405020304" pitchFamily="18" charset="0"/>
              </a:rPr>
              <a:t>Use of AI generated illustrative evidence (New Rule 107)</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0600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AB6F0-CBB9-4F4B-B597-EF5565B1107D}"/>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Relevance and Prejudice</a:t>
            </a:r>
          </a:p>
        </p:txBody>
      </p:sp>
      <p:sp>
        <p:nvSpPr>
          <p:cNvPr id="3" name="Content Placeholder 2">
            <a:extLst>
              <a:ext uri="{FF2B5EF4-FFF2-40B4-BE49-F238E27FC236}">
                <a16:creationId xmlns:a16="http://schemas.microsoft.com/office/drawing/2014/main" id="{BF194993-C973-B642-A6DB-915485ED67AC}"/>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Rule 401 (“any tendency” to prove/disprove consequential fact)</a:t>
            </a:r>
          </a:p>
          <a:p>
            <a:r>
              <a:rPr lang="en-US" dirty="0">
                <a:latin typeface="Times New Roman" panose="02020603050405020304" pitchFamily="18" charset="0"/>
                <a:cs typeface="Times New Roman" panose="02020603050405020304" pitchFamily="18" charset="0"/>
              </a:rPr>
              <a:t>Rule 402 (relevant evidence presumptively admissible, irrelevant evidence never admissible)</a:t>
            </a:r>
          </a:p>
          <a:p>
            <a:r>
              <a:rPr lang="en-US" dirty="0">
                <a:latin typeface="Times New Roman" panose="02020603050405020304" pitchFamily="18" charset="0"/>
                <a:cs typeface="Times New Roman" panose="02020603050405020304" pitchFamily="18" charset="0"/>
              </a:rPr>
              <a:t>Rule 403 (relevant, and therefore presumptively admissible, evidence may nonetheless be excluded if its probative value substantially is outweighed by the danger of: Unfair Prejudice, Delay, Confusion of jury, Misleading jury, or introduction of unnecessarily Cumulative evidence)</a:t>
            </a:r>
          </a:p>
        </p:txBody>
      </p:sp>
    </p:spTree>
    <p:extLst>
      <p:ext uri="{BB962C8B-B14F-4D97-AF65-F5344CB8AC3E}">
        <p14:creationId xmlns:p14="http://schemas.microsoft.com/office/powerpoint/2010/main" val="4241500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92BF5-AEB5-854F-81B9-8430E53DF2C4}"/>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Authenticity</a:t>
            </a:r>
          </a:p>
        </p:txBody>
      </p:sp>
      <p:sp>
        <p:nvSpPr>
          <p:cNvPr id="3" name="Content Placeholder 2">
            <a:extLst>
              <a:ext uri="{FF2B5EF4-FFF2-40B4-BE49-F238E27FC236}">
                <a16:creationId xmlns:a16="http://schemas.microsoft.com/office/drawing/2014/main" id="{7C76993D-47CB-EB4F-93CD-CE451D945EB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Authenticity is the primary evidentiary hurdle for admissibility of AI evidence</a:t>
            </a:r>
          </a:p>
          <a:p>
            <a:r>
              <a:rPr lang="en-US" dirty="0">
                <a:latin typeface="Times New Roman" panose="02020603050405020304" pitchFamily="18" charset="0"/>
                <a:cs typeface="Times New Roman" panose="02020603050405020304" pitchFamily="18" charset="0"/>
              </a:rPr>
              <a:t>Rule 901(a): proponent must show that evidence is what it purports to be. Showing must be “more likely than not”—preponderance</a:t>
            </a:r>
          </a:p>
          <a:p>
            <a:r>
              <a:rPr lang="en-US" dirty="0">
                <a:latin typeface="Times New Roman" panose="02020603050405020304" pitchFamily="18" charset="0"/>
                <a:cs typeface="Times New Roman" panose="02020603050405020304" pitchFamily="18" charset="0"/>
              </a:rPr>
              <a:t>Interplay between Rule 104(a) and 104(b): role of judge vs jury</a:t>
            </a:r>
          </a:p>
          <a:p>
            <a:r>
              <a:rPr lang="en-US" dirty="0">
                <a:latin typeface="Times New Roman" panose="02020603050405020304" pitchFamily="18" charset="0"/>
                <a:cs typeface="Times New Roman" panose="02020603050405020304" pitchFamily="18" charset="0"/>
              </a:rPr>
              <a:t>With AI, authentication by mere preponderance (51%) may produce results that should be excluded by Rule 403 depending on the risk of the adverse consequences of admitting insufficiently valid and reliable evidence</a:t>
            </a:r>
          </a:p>
        </p:txBody>
      </p:sp>
    </p:spTree>
    <p:extLst>
      <p:ext uri="{BB962C8B-B14F-4D97-AF65-F5344CB8AC3E}">
        <p14:creationId xmlns:p14="http://schemas.microsoft.com/office/powerpoint/2010/main" val="573933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21CA8-EF34-6145-A571-9E56AD9CEDA6}"/>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How to Authenticate</a:t>
            </a:r>
          </a:p>
        </p:txBody>
      </p:sp>
      <p:sp>
        <p:nvSpPr>
          <p:cNvPr id="3" name="Content Placeholder 2">
            <a:extLst>
              <a:ext uri="{FF2B5EF4-FFF2-40B4-BE49-F238E27FC236}">
                <a16:creationId xmlns:a16="http://schemas.microsoft.com/office/drawing/2014/main" id="{617EB6F2-4225-D84F-8C02-4A1238A06D66}"/>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Rule 901(b): extrinsic proof required</a:t>
            </a:r>
          </a:p>
          <a:p>
            <a:r>
              <a:rPr lang="en-US" dirty="0">
                <a:latin typeface="Times New Roman" panose="02020603050405020304" pitchFamily="18" charset="0"/>
                <a:cs typeface="Times New Roman" panose="02020603050405020304" pitchFamily="18" charset="0"/>
              </a:rPr>
              <a:t>Most useful methods:</a:t>
            </a:r>
          </a:p>
          <a:p>
            <a:pPr lvl="1"/>
            <a:r>
              <a:rPr lang="en-US" dirty="0">
                <a:latin typeface="Times New Roman" panose="02020603050405020304" pitchFamily="18" charset="0"/>
                <a:cs typeface="Times New Roman" panose="02020603050405020304" pitchFamily="18" charset="0"/>
              </a:rPr>
              <a:t>901(b)(1): Witness with knowledge (BUT, consider Rule </a:t>
            </a:r>
            <a:r>
              <a:rPr lang="en-US" dirty="0">
                <a:highlight>
                  <a:srgbClr val="FFFF00"/>
                </a:highlight>
                <a:latin typeface="Times New Roman" panose="02020603050405020304" pitchFamily="18" charset="0"/>
                <a:cs typeface="Times New Roman" panose="02020603050405020304" pitchFamily="18" charset="0"/>
              </a:rPr>
              <a:t>602</a:t>
            </a:r>
            <a:r>
              <a:rPr lang="en-US" dirty="0">
                <a:latin typeface="Times New Roman" panose="02020603050405020304" pitchFamily="18" charset="0"/>
                <a:cs typeface="Times New Roman" panose="02020603050405020304" pitchFamily="18" charset="0"/>
              </a:rPr>
              <a:t> (personal knowledge) and </a:t>
            </a:r>
            <a:r>
              <a:rPr lang="en-US" dirty="0">
                <a:highlight>
                  <a:srgbClr val="FFFF00"/>
                </a:highlight>
                <a:latin typeface="Times New Roman" panose="02020603050405020304" pitchFamily="18" charset="0"/>
                <a:cs typeface="Times New Roman" panose="02020603050405020304" pitchFamily="18" charset="0"/>
              </a:rPr>
              <a:t>702 </a:t>
            </a:r>
            <a:r>
              <a:rPr lang="en-US" dirty="0">
                <a:latin typeface="Times New Roman" panose="02020603050405020304" pitchFamily="18" charset="0"/>
                <a:cs typeface="Times New Roman" panose="02020603050405020304" pitchFamily="18" charset="0"/>
              </a:rPr>
              <a:t>(expert witnesses)</a:t>
            </a:r>
          </a:p>
          <a:p>
            <a:pPr lvl="1"/>
            <a:r>
              <a:rPr lang="en-US" dirty="0">
                <a:latin typeface="Times New Roman" panose="02020603050405020304" pitchFamily="18" charset="0"/>
                <a:cs typeface="Times New Roman" panose="02020603050405020304" pitchFamily="18" charset="0"/>
              </a:rPr>
              <a:t>5-901(b)(9): product of a </a:t>
            </a:r>
            <a:r>
              <a:rPr lang="en-US" dirty="0">
                <a:highlight>
                  <a:srgbClr val="FFFF00"/>
                </a:highlight>
                <a:latin typeface="Times New Roman" panose="02020603050405020304" pitchFamily="18" charset="0"/>
                <a:cs typeface="Times New Roman" panose="02020603050405020304" pitchFamily="18" charset="0"/>
              </a:rPr>
              <a:t>system or process </a:t>
            </a:r>
            <a:r>
              <a:rPr lang="en-US" dirty="0">
                <a:latin typeface="Times New Roman" panose="02020603050405020304" pitchFamily="18" charset="0"/>
                <a:cs typeface="Times New Roman" panose="02020603050405020304" pitchFamily="18" charset="0"/>
              </a:rPr>
              <a:t>shown to produce accurate results</a:t>
            </a:r>
          </a:p>
          <a:p>
            <a:pPr lvl="1"/>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Key concept: </a:t>
            </a:r>
            <a:r>
              <a:rPr lang="en-US" dirty="0">
                <a:highlight>
                  <a:srgbClr val="FFFF00"/>
                </a:highlight>
                <a:latin typeface="Times New Roman" panose="02020603050405020304" pitchFamily="18" charset="0"/>
                <a:cs typeface="Times New Roman" panose="02020603050405020304" pitchFamily="18" charset="0"/>
              </a:rPr>
              <a:t>details required</a:t>
            </a:r>
            <a:r>
              <a:rPr lang="en-US" dirty="0">
                <a:latin typeface="Times New Roman" panose="02020603050405020304" pitchFamily="18" charset="0"/>
                <a:cs typeface="Times New Roman" panose="02020603050405020304" pitchFamily="18" charset="0"/>
              </a:rPr>
              <a:t>, </a:t>
            </a:r>
            <a:r>
              <a:rPr lang="en-US" dirty="0">
                <a:highlight>
                  <a:srgbClr val="FFFF00"/>
                </a:highlight>
                <a:latin typeface="Times New Roman" panose="02020603050405020304" pitchFamily="18" charset="0"/>
                <a:cs typeface="Times New Roman" panose="02020603050405020304" pitchFamily="18" charset="0"/>
              </a:rPr>
              <a:t>not boilerplate</a:t>
            </a:r>
            <a:r>
              <a:rPr lang="en-US" dirty="0">
                <a:latin typeface="Times New Roman" panose="02020603050405020304" pitchFamily="18" charset="0"/>
                <a:cs typeface="Times New Roman" panose="02020603050405020304" pitchFamily="18" charset="0"/>
              </a:rPr>
              <a:t>, conclusory statements of validity and accuracy</a:t>
            </a:r>
          </a:p>
        </p:txBody>
      </p:sp>
    </p:spTree>
    <p:extLst>
      <p:ext uri="{BB962C8B-B14F-4D97-AF65-F5344CB8AC3E}">
        <p14:creationId xmlns:p14="http://schemas.microsoft.com/office/powerpoint/2010/main" val="1446823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5B1F1-2319-6C49-B2B0-0CAA722C7A7B}"/>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How to Authenticate, con’t</a:t>
            </a:r>
          </a:p>
        </p:txBody>
      </p:sp>
      <p:sp>
        <p:nvSpPr>
          <p:cNvPr id="3" name="Content Placeholder 2">
            <a:extLst>
              <a:ext uri="{FF2B5EF4-FFF2-40B4-BE49-F238E27FC236}">
                <a16:creationId xmlns:a16="http://schemas.microsoft.com/office/drawing/2014/main" id="{1D420992-DDF1-D144-BB9D-152A5307F239}"/>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902: Self Authentication, extrinsic proof not required</a:t>
            </a:r>
          </a:p>
          <a:p>
            <a:r>
              <a:rPr lang="en-US" dirty="0">
                <a:solidFill>
                  <a:srgbClr val="FF0000"/>
                </a:solidFill>
                <a:latin typeface="Times New Roman" panose="02020603050405020304" pitchFamily="18" charset="0"/>
                <a:cs typeface="Times New Roman" panose="02020603050405020304" pitchFamily="18" charset="0"/>
              </a:rPr>
              <a:t>902 (13): </a:t>
            </a:r>
            <a:r>
              <a:rPr lang="en-US" dirty="0">
                <a:latin typeface="Times New Roman" panose="02020603050405020304" pitchFamily="18" charset="0"/>
                <a:cs typeface="Times New Roman" panose="02020603050405020304" pitchFamily="18" charset="0"/>
              </a:rPr>
              <a:t>Certified records generated by system/process that produces accurate results. </a:t>
            </a:r>
            <a:r>
              <a:rPr lang="en-US" dirty="0">
                <a:highlight>
                  <a:srgbClr val="FFFF00"/>
                </a:highlight>
                <a:latin typeface="Times New Roman" panose="02020603050405020304" pitchFamily="18" charset="0"/>
                <a:cs typeface="Times New Roman" panose="02020603050405020304" pitchFamily="18" charset="0"/>
              </a:rPr>
              <a:t>DETAIL ESSENTIAL</a:t>
            </a:r>
          </a:p>
          <a:p>
            <a:r>
              <a:rPr lang="en-US" dirty="0">
                <a:solidFill>
                  <a:srgbClr val="FF0000"/>
                </a:solidFill>
                <a:latin typeface="Times New Roman" panose="02020603050405020304" pitchFamily="18" charset="0"/>
                <a:cs typeface="Times New Roman" panose="02020603050405020304" pitchFamily="18" charset="0"/>
              </a:rPr>
              <a:t>902(14):</a:t>
            </a:r>
            <a:r>
              <a:rPr lang="en-US" dirty="0">
                <a:latin typeface="Times New Roman" panose="02020603050405020304" pitchFamily="18" charset="0"/>
                <a:cs typeface="Times New Roman" panose="02020603050405020304" pitchFamily="18" charset="0"/>
              </a:rPr>
              <a:t> Certified data copied from electronic device, storage medium, or file. </a:t>
            </a:r>
            <a:r>
              <a:rPr lang="en-US" dirty="0">
                <a:highlight>
                  <a:srgbClr val="FFFF00"/>
                </a:highlight>
                <a:latin typeface="Times New Roman" panose="02020603050405020304" pitchFamily="18" charset="0"/>
                <a:cs typeface="Times New Roman" panose="02020603050405020304" pitchFamily="18" charset="0"/>
              </a:rPr>
              <a:t>DETAIL ESSENTIAL</a:t>
            </a:r>
          </a:p>
          <a:p>
            <a:r>
              <a:rPr lang="en-US" dirty="0">
                <a:latin typeface="Times New Roman" panose="02020603050405020304" pitchFamily="18" charset="0"/>
                <a:cs typeface="Times New Roman" panose="02020603050405020304" pitchFamily="18" charset="0"/>
              </a:rPr>
              <a:t>Key Concept: certifications must be by either a witness with personal knowledge (Rule 602) or person who qualifies as expert (Rule 702).  The benefit of using an expert is she/he need not have personal knowledge of all underlying facts, may rely on reliable information provided by others, Rule 703</a:t>
            </a:r>
          </a:p>
        </p:txBody>
      </p:sp>
    </p:spTree>
    <p:extLst>
      <p:ext uri="{BB962C8B-B14F-4D97-AF65-F5344CB8AC3E}">
        <p14:creationId xmlns:p14="http://schemas.microsoft.com/office/powerpoint/2010/main" val="2931040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42EB7-4D94-9349-9F7E-B6A99F57CCA6}"/>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Most Important Proof Challenge: Showing AI process produces </a:t>
            </a:r>
            <a:r>
              <a:rPr lang="en-US" sz="3600" dirty="0">
                <a:highlight>
                  <a:srgbClr val="FFFF00"/>
                </a:highlight>
                <a:latin typeface="Times New Roman" panose="02020603050405020304" pitchFamily="18" charset="0"/>
                <a:cs typeface="Times New Roman" panose="02020603050405020304" pitchFamily="18" charset="0"/>
              </a:rPr>
              <a:t>accurate (i.e. valid and reliable</a:t>
            </a:r>
            <a:r>
              <a:rPr lang="en-US" sz="3600" dirty="0">
                <a:latin typeface="Times New Roman" panose="02020603050405020304" pitchFamily="18" charset="0"/>
                <a:cs typeface="Times New Roman" panose="02020603050405020304" pitchFamily="18" charset="0"/>
              </a:rPr>
              <a:t>) results</a:t>
            </a:r>
          </a:p>
        </p:txBody>
      </p:sp>
      <p:sp>
        <p:nvSpPr>
          <p:cNvPr id="3" name="Content Placeholder 2">
            <a:extLst>
              <a:ext uri="{FF2B5EF4-FFF2-40B4-BE49-F238E27FC236}">
                <a16:creationId xmlns:a16="http://schemas.microsoft.com/office/drawing/2014/main" id="{7FB49765-F406-FD45-A429-522574D739A6}"/>
              </a:ext>
            </a:extLst>
          </p:cNvPr>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Few helpful cases discussing admissibility issues associated with AI</a:t>
            </a:r>
          </a:p>
          <a:p>
            <a:r>
              <a:rPr lang="en-US" dirty="0">
                <a:latin typeface="Times New Roman" panose="02020603050405020304" pitchFamily="18" charset="0"/>
                <a:cs typeface="Times New Roman" panose="02020603050405020304" pitchFamily="18" charset="0"/>
              </a:rPr>
              <a:t>Key Concept: AI evidence that is not valid (accurate at what it was designed to do) and reliable (produces consistent results when applied to similar input) is NOT relevant, as it has NO TENDENCY to prove consequential facts.</a:t>
            </a:r>
          </a:p>
          <a:p>
            <a:r>
              <a:rPr lang="en-US" dirty="0">
                <a:latin typeface="Times New Roman" panose="02020603050405020304" pitchFamily="18" charset="0"/>
                <a:cs typeface="Times New Roman" panose="02020603050405020304" pitchFamily="18" charset="0"/>
              </a:rPr>
              <a:t>What methodology can be used to lay sufficient foundation for validity and reliability?  Use Rule 102 to </a:t>
            </a:r>
            <a:r>
              <a:rPr lang="en-US" dirty="0">
                <a:highlight>
                  <a:srgbClr val="FFFF00"/>
                </a:highlight>
                <a:latin typeface="Times New Roman" panose="02020603050405020304" pitchFamily="18" charset="0"/>
                <a:cs typeface="Times New Roman" panose="02020603050405020304" pitchFamily="18" charset="0"/>
              </a:rPr>
              <a:t>“Borrow” from Rule 702 and </a:t>
            </a:r>
            <a:r>
              <a:rPr lang="en-US" i="1" dirty="0">
                <a:highlight>
                  <a:srgbClr val="FFFF00"/>
                </a:highlight>
                <a:latin typeface="Times New Roman" panose="02020603050405020304" pitchFamily="18" charset="0"/>
                <a:cs typeface="Times New Roman" panose="02020603050405020304" pitchFamily="18" charset="0"/>
              </a:rPr>
              <a:t>Daubert/Rochkind</a:t>
            </a:r>
            <a:r>
              <a:rPr lang="en-US" dirty="0">
                <a:highlight>
                  <a:srgbClr val="FFFF00"/>
                </a:highlight>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show that AI evidence was produced from system/process producing reliable results (901(b)(9)) introduce evidence (by witnesses or certification) that demonstrates: sufficient data used to develop AI;</a:t>
            </a:r>
          </a:p>
        </p:txBody>
      </p:sp>
    </p:spTree>
    <p:extLst>
      <p:ext uri="{BB962C8B-B14F-4D97-AF65-F5344CB8AC3E}">
        <p14:creationId xmlns:p14="http://schemas.microsoft.com/office/powerpoint/2010/main" val="3855894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5D999-6598-D949-AF4F-D7F7BEF3A183}"/>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Borrow from Rule 702, con’t</a:t>
            </a:r>
          </a:p>
        </p:txBody>
      </p:sp>
      <p:sp>
        <p:nvSpPr>
          <p:cNvPr id="3" name="Content Placeholder 2">
            <a:extLst>
              <a:ext uri="{FF2B5EF4-FFF2-40B4-BE49-F238E27FC236}">
                <a16:creationId xmlns:a16="http://schemas.microsoft.com/office/drawing/2014/main" id="{1AE5545D-431C-5C4B-90BC-194D1E18596C}"/>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Introduce evidence (witness or certification) showing reliable (think accurate and reliable) methodology used to develop AI</a:t>
            </a:r>
          </a:p>
          <a:p>
            <a:r>
              <a:rPr lang="en-US" dirty="0">
                <a:latin typeface="Times New Roman" panose="02020603050405020304" pitchFamily="18" charset="0"/>
                <a:cs typeface="Times New Roman" panose="02020603050405020304" pitchFamily="18" charset="0"/>
              </a:rPr>
              <a:t>Introduce evidence (witness or certification) showing that the reliable methodology was reliably applied to the facts of the particular case (i.e. the AI “fits” the issues to be decided in case. COMPAS example)</a:t>
            </a:r>
          </a:p>
          <a:p>
            <a:r>
              <a:rPr lang="en-US" dirty="0">
                <a:solidFill>
                  <a:srgbClr val="FF0000"/>
                </a:solidFill>
                <a:latin typeface="Times New Roman" panose="02020603050405020304" pitchFamily="18" charset="0"/>
                <a:cs typeface="Times New Roman" panose="02020603050405020304" pitchFamily="18" charset="0"/>
              </a:rPr>
              <a:t>Spoiler alert</a:t>
            </a:r>
            <a:r>
              <a:rPr lang="en-US" dirty="0">
                <a:latin typeface="Times New Roman" panose="02020603050405020304" pitchFamily="18" charset="0"/>
                <a:cs typeface="Times New Roman" panose="02020603050405020304" pitchFamily="18" charset="0"/>
              </a:rPr>
              <a:t>: Proposed new Federal Evidence </a:t>
            </a:r>
            <a:r>
              <a:rPr lang="en-US" dirty="0">
                <a:solidFill>
                  <a:srgbClr val="FF0000"/>
                </a:solidFill>
                <a:latin typeface="Times New Roman" panose="02020603050405020304" pitchFamily="18" charset="0"/>
                <a:cs typeface="Times New Roman" panose="02020603050405020304" pitchFamily="18" charset="0"/>
              </a:rPr>
              <a:t>Rule 707 </a:t>
            </a:r>
            <a:r>
              <a:rPr lang="en-US" dirty="0">
                <a:latin typeface="Times New Roman" panose="02020603050405020304" pitchFamily="18" charset="0"/>
                <a:cs typeface="Times New Roman" panose="02020603050405020304" pitchFamily="18" charset="0"/>
              </a:rPr>
              <a:t>will borrow from Rule 702 with respect to machine generated evidence (discussed in next section)</a:t>
            </a:r>
          </a:p>
        </p:txBody>
      </p:sp>
    </p:spTree>
    <p:extLst>
      <p:ext uri="{BB962C8B-B14F-4D97-AF65-F5344CB8AC3E}">
        <p14:creationId xmlns:p14="http://schemas.microsoft.com/office/powerpoint/2010/main" val="494618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1835B-B191-1497-3B47-255B280AADE1}"/>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Proposed New Federal Rule of Evidence 707</a:t>
            </a:r>
          </a:p>
        </p:txBody>
      </p:sp>
      <p:sp>
        <p:nvSpPr>
          <p:cNvPr id="3" name="Content Placeholder 2">
            <a:extLst>
              <a:ext uri="{FF2B5EF4-FFF2-40B4-BE49-F238E27FC236}">
                <a16:creationId xmlns:a16="http://schemas.microsoft.com/office/drawing/2014/main" id="{D979881B-F24A-39D5-67F0-79AD598F013F}"/>
              </a:ext>
            </a:extLst>
          </p:cNvPr>
          <p:cNvSpPr>
            <a:spLocks noGrp="1"/>
          </p:cNvSpPr>
          <p:nvPr>
            <p:ph idx="1"/>
          </p:nvPr>
        </p:nvSpPr>
        <p:spPr/>
        <p:txBody>
          <a:bodyPr>
            <a:normAutofit/>
          </a:bodyPr>
          <a:lstStyle/>
          <a:p>
            <a:r>
              <a:rPr lang="en-US" sz="2400" dirty="0">
                <a:solidFill>
                  <a:srgbClr val="FF0000"/>
                </a:solidFill>
                <a:latin typeface="Times New Roman" panose="02020603050405020304" pitchFamily="18" charset="0"/>
                <a:cs typeface="Times New Roman" panose="02020603050405020304" pitchFamily="18" charset="0"/>
              </a:rPr>
              <a:t>Rule 707 (</a:t>
            </a:r>
            <a:r>
              <a:rPr lang="en-US" sz="2400" b="1" u="sng" dirty="0">
                <a:solidFill>
                  <a:srgbClr val="FF0000"/>
                </a:solidFill>
                <a:latin typeface="Times New Roman" panose="02020603050405020304" pitchFamily="18" charset="0"/>
                <a:cs typeface="Times New Roman" panose="02020603050405020304" pitchFamily="18" charset="0"/>
              </a:rPr>
              <a:t>Version 1</a:t>
            </a:r>
            <a:r>
              <a:rPr lang="en-US" sz="2400" dirty="0">
                <a:solidFill>
                  <a:srgbClr val="FF0000"/>
                </a:solidFill>
                <a:latin typeface="Times New Roman" panose="02020603050405020304" pitchFamily="18" charset="0"/>
                <a:cs typeface="Times New Roman" panose="02020603050405020304" pitchFamily="18" charset="0"/>
              </a:rPr>
              <a:t>):  </a:t>
            </a:r>
            <a:r>
              <a:rPr lang="en-US" sz="2400" b="1" dirty="0">
                <a:solidFill>
                  <a:srgbClr val="FF0000"/>
                </a:solidFill>
                <a:latin typeface="Times New Roman" panose="02020603050405020304" pitchFamily="18" charset="0"/>
                <a:cs typeface="Times New Roman" panose="02020603050405020304" pitchFamily="18" charset="0"/>
              </a:rPr>
              <a:t>Evidence Produced by Artificial Intelligence: </a:t>
            </a:r>
          </a:p>
          <a:p>
            <a:pPr lvl="1"/>
            <a:r>
              <a:rPr lang="en-US" sz="2000" dirty="0">
                <a:solidFill>
                  <a:srgbClr val="FF0000"/>
                </a:solidFill>
                <a:latin typeface="Times New Roman" panose="02020603050405020304" pitchFamily="18" charset="0"/>
                <a:cs typeface="Times New Roman" panose="02020603050405020304" pitchFamily="18" charset="0"/>
              </a:rPr>
              <a:t>(a) </a:t>
            </a:r>
            <a:r>
              <a:rPr lang="en-US" sz="2000" b="1" dirty="0">
                <a:solidFill>
                  <a:srgbClr val="FF0000"/>
                </a:solidFill>
                <a:latin typeface="Times New Roman" panose="02020603050405020304" pitchFamily="18" charset="0"/>
                <a:cs typeface="Times New Roman" panose="02020603050405020304" pitchFamily="18" charset="0"/>
              </a:rPr>
              <a:t>General Rules</a:t>
            </a:r>
            <a:r>
              <a:rPr lang="en-US" sz="2000" dirty="0">
                <a:solidFill>
                  <a:srgbClr val="FF0000"/>
                </a:solidFill>
                <a:latin typeface="Times New Roman" panose="02020603050405020304" pitchFamily="18" charset="0"/>
                <a:cs typeface="Times New Roman" panose="02020603050405020304" pitchFamily="18" charset="0"/>
              </a:rPr>
              <a:t>. If evidence is a product of artificial evidence and is offered without an expert witness, but would be subject to Rule 702 if testified to by a witness, the proponent must establish through an expert that the evidence: (a) will help the trier of fact; (b) is based on sufficient facts or data; (c) is the product of reliable principles and methods; and (d) reflects a reliable application of the principles and methods to the facts of the case.</a:t>
            </a:r>
          </a:p>
          <a:p>
            <a:pPr lvl="1"/>
            <a:r>
              <a:rPr lang="en-US" sz="2000" dirty="0">
                <a:solidFill>
                  <a:srgbClr val="FF0000"/>
                </a:solidFill>
                <a:latin typeface="Times New Roman" panose="02020603050405020304" pitchFamily="18" charset="0"/>
                <a:cs typeface="Times New Roman" panose="02020603050405020304" pitchFamily="18" charset="0"/>
              </a:rPr>
              <a:t>(b) </a:t>
            </a:r>
            <a:r>
              <a:rPr lang="en-US" sz="2000" b="1" dirty="0">
                <a:solidFill>
                  <a:srgbClr val="FF0000"/>
                </a:solidFill>
                <a:latin typeface="Times New Roman" panose="02020603050405020304" pitchFamily="18" charset="0"/>
                <a:cs typeface="Times New Roman" panose="02020603050405020304" pitchFamily="18" charset="0"/>
              </a:rPr>
              <a:t>Notice</a:t>
            </a:r>
            <a:r>
              <a:rPr lang="en-US" sz="2000" dirty="0">
                <a:solidFill>
                  <a:srgbClr val="FF0000"/>
                </a:solidFill>
                <a:latin typeface="Times New Roman" panose="02020603050405020304" pitchFamily="18" charset="0"/>
                <a:cs typeface="Times New Roman" panose="02020603050405020304" pitchFamily="18" charset="0"/>
              </a:rPr>
              <a:t>. The evidence is admissible only if the proponent gives an adverse party reasonable notice of the intent to offer the evidence--- so that the party has a fair opportunity to met it.</a:t>
            </a:r>
          </a:p>
          <a:p>
            <a:pPr lvl="1"/>
            <a:r>
              <a:rPr lang="en-US" sz="2000" dirty="0">
                <a:solidFill>
                  <a:srgbClr val="FF0000"/>
                </a:solidFill>
                <a:latin typeface="Times New Roman" panose="02020603050405020304" pitchFamily="18" charset="0"/>
                <a:cs typeface="Times New Roman" panose="02020603050405020304" pitchFamily="18" charset="0"/>
              </a:rPr>
              <a:t>(c) </a:t>
            </a:r>
            <a:r>
              <a:rPr lang="en-US" sz="2000" b="1" dirty="0">
                <a:solidFill>
                  <a:srgbClr val="FF0000"/>
                </a:solidFill>
                <a:latin typeface="Times New Roman" panose="02020603050405020304" pitchFamily="18" charset="0"/>
                <a:cs typeface="Times New Roman" panose="02020603050405020304" pitchFamily="18" charset="0"/>
              </a:rPr>
              <a:t>Judicial Notice</a:t>
            </a:r>
            <a:r>
              <a:rPr lang="en-US" sz="2000" dirty="0">
                <a:solidFill>
                  <a:srgbClr val="FF0000"/>
                </a:solidFill>
                <a:latin typeface="Times New Roman" panose="02020603050405020304" pitchFamily="18" charset="0"/>
                <a:cs typeface="Times New Roman" panose="02020603050405020304" pitchFamily="18" charset="0"/>
              </a:rPr>
              <a:t>. This rule does not apply to facts that may be judicially noticed under Rule 201.</a:t>
            </a:r>
          </a:p>
          <a:p>
            <a:pPr lvl="1"/>
            <a:r>
              <a:rPr lang="en-US" sz="2000" dirty="0">
                <a:solidFill>
                  <a:srgbClr val="FF0000"/>
                </a:solidFill>
                <a:latin typeface="Times New Roman" panose="02020603050405020304" pitchFamily="18" charset="0"/>
                <a:cs typeface="Times New Roman" panose="02020603050405020304" pitchFamily="18" charset="0"/>
              </a:rPr>
              <a:t>(d) </a:t>
            </a:r>
            <a:r>
              <a:rPr lang="en-US" sz="2000" b="1" dirty="0">
                <a:solidFill>
                  <a:srgbClr val="FF0000"/>
                </a:solidFill>
                <a:latin typeface="Times New Roman" panose="02020603050405020304" pitchFamily="18" charset="0"/>
                <a:cs typeface="Times New Roman" panose="02020603050405020304" pitchFamily="18" charset="0"/>
              </a:rPr>
              <a:t>Definition</a:t>
            </a:r>
            <a:r>
              <a:rPr lang="en-US" sz="2000" dirty="0">
                <a:solidFill>
                  <a:srgbClr val="FF0000"/>
                </a:solidFill>
                <a:latin typeface="Times New Roman" panose="02020603050405020304" pitchFamily="18" charset="0"/>
                <a:cs typeface="Times New Roman" panose="02020603050405020304" pitchFamily="18" charset="0"/>
              </a:rPr>
              <a:t>. In this rule, “artificial intelligence” means a machine-based system that can, for a given set of human-defined objectives, make predictions, recommendations or decisions influencing real or virtual environments.</a:t>
            </a:r>
          </a:p>
        </p:txBody>
      </p:sp>
    </p:spTree>
    <p:extLst>
      <p:ext uri="{BB962C8B-B14F-4D97-AF65-F5344CB8AC3E}">
        <p14:creationId xmlns:p14="http://schemas.microsoft.com/office/powerpoint/2010/main" val="1981491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76A45-90B7-E5E4-5380-B5BBFD57C0A5}"/>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Proposed Rule 707, </a:t>
            </a:r>
            <a:r>
              <a:rPr lang="en-US" sz="2800" dirty="0" err="1">
                <a:latin typeface="Times New Roman" panose="02020603050405020304" pitchFamily="18" charset="0"/>
                <a:cs typeface="Times New Roman" panose="02020603050405020304" pitchFamily="18" charset="0"/>
              </a:rPr>
              <a:t>con’t</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FD11D86-C46A-80CB-EF25-F2DA65723A2E}"/>
              </a:ext>
            </a:extLst>
          </p:cNvPr>
          <p:cNvSpPr>
            <a:spLocks noGrp="1"/>
          </p:cNvSpPr>
          <p:nvPr>
            <p:ph idx="1"/>
          </p:nvPr>
        </p:nvSpPr>
        <p:spPr/>
        <p:txBody>
          <a:bodyPr>
            <a:normAutofit lnSpcReduction="10000"/>
          </a:bodyPr>
          <a:lstStyle/>
          <a:p>
            <a:r>
              <a:rPr lang="en-US" sz="2400" u="sng" dirty="0">
                <a:solidFill>
                  <a:srgbClr val="FF0000"/>
                </a:solidFill>
                <a:latin typeface="Times New Roman" panose="02020603050405020304" pitchFamily="18" charset="0"/>
                <a:cs typeface="Times New Roman" panose="02020603050405020304" pitchFamily="18" charset="0"/>
              </a:rPr>
              <a:t>Rule 707 (Version 2):</a:t>
            </a:r>
          </a:p>
          <a:p>
            <a:r>
              <a:rPr lang="en-US" sz="2400" b="1" dirty="0">
                <a:solidFill>
                  <a:srgbClr val="FF0000"/>
                </a:solidFill>
                <a:latin typeface="Times New Roman" panose="02020603050405020304" pitchFamily="18" charset="0"/>
                <a:cs typeface="Times New Roman" panose="02020603050405020304" pitchFamily="18" charset="0"/>
              </a:rPr>
              <a:t>Rule 707. Evidence Produced By Artificial Intelligence and Presented at Trial Without an Expert</a:t>
            </a:r>
          </a:p>
          <a:p>
            <a:pPr lvl="1"/>
            <a:r>
              <a:rPr lang="en-US" sz="2000" dirty="0">
                <a:solidFill>
                  <a:srgbClr val="FF0000"/>
                </a:solidFill>
                <a:latin typeface="Times New Roman" panose="02020603050405020304" pitchFamily="18" charset="0"/>
                <a:cs typeface="Times New Roman" panose="02020603050405020304" pitchFamily="18" charset="0"/>
              </a:rPr>
              <a:t>(a) </a:t>
            </a:r>
            <a:r>
              <a:rPr lang="en-US" sz="2000" b="1" dirty="0">
                <a:solidFill>
                  <a:srgbClr val="FF0000"/>
                </a:solidFill>
                <a:latin typeface="Times New Roman" panose="02020603050405020304" pitchFamily="18" charset="0"/>
                <a:cs typeface="Times New Roman" panose="02020603050405020304" pitchFamily="18" charset="0"/>
              </a:rPr>
              <a:t>General Rules. </a:t>
            </a:r>
            <a:r>
              <a:rPr lang="en-US" sz="2000" dirty="0">
                <a:solidFill>
                  <a:srgbClr val="FF0000"/>
                </a:solidFill>
                <a:latin typeface="Times New Roman" panose="02020603050405020304" pitchFamily="18" charset="0"/>
                <a:cs typeface="Times New Roman" panose="02020603050405020304" pitchFamily="18" charset="0"/>
              </a:rPr>
              <a:t>If evidence is a product of artificial intelligence and is offered without an expert witness, but would be subject to Rule 702 if testified to by a witness, the proponent must establish that the evidence: (</a:t>
            </a:r>
            <a:r>
              <a:rPr lang="en-US" sz="2000" dirty="0" err="1">
                <a:solidFill>
                  <a:srgbClr val="FF0000"/>
                </a:solidFill>
                <a:latin typeface="Times New Roman" panose="02020603050405020304" pitchFamily="18" charset="0"/>
                <a:cs typeface="Times New Roman" panose="02020603050405020304" pitchFamily="18" charset="0"/>
              </a:rPr>
              <a:t>i</a:t>
            </a:r>
            <a:r>
              <a:rPr lang="en-US" sz="2000" dirty="0">
                <a:solidFill>
                  <a:srgbClr val="FF0000"/>
                </a:solidFill>
                <a:latin typeface="Times New Roman" panose="02020603050405020304" pitchFamily="18" charset="0"/>
                <a:cs typeface="Times New Roman" panose="02020603050405020304" pitchFamily="18" charset="0"/>
              </a:rPr>
              <a:t>) will help the trier of fact; (ii) is based on sufficient facts or data; (iii) is the product of reliable facts and methods; and (iv) reflects a reliable application of the principles and methods to the facts of the case.</a:t>
            </a:r>
          </a:p>
          <a:p>
            <a:pPr lvl="1"/>
            <a:r>
              <a:rPr lang="en-US" sz="2000" dirty="0">
                <a:solidFill>
                  <a:srgbClr val="FF0000"/>
                </a:solidFill>
                <a:latin typeface="Times New Roman" panose="02020603050405020304" pitchFamily="18" charset="0"/>
                <a:cs typeface="Times New Roman" panose="02020603050405020304" pitchFamily="18" charset="0"/>
              </a:rPr>
              <a:t>(b) </a:t>
            </a:r>
            <a:r>
              <a:rPr lang="en-US" sz="2000" b="1" dirty="0">
                <a:solidFill>
                  <a:srgbClr val="FF0000"/>
                </a:solidFill>
                <a:latin typeface="Times New Roman" panose="02020603050405020304" pitchFamily="18" charset="0"/>
                <a:cs typeface="Times New Roman" panose="02020603050405020304" pitchFamily="18" charset="0"/>
              </a:rPr>
              <a:t>Establishing Admissibility. </a:t>
            </a:r>
            <a:r>
              <a:rPr lang="en-US" sz="2000" dirty="0">
                <a:solidFill>
                  <a:srgbClr val="FF0000"/>
                </a:solidFill>
                <a:latin typeface="Times New Roman" panose="02020603050405020304" pitchFamily="18" charset="0"/>
                <a:cs typeface="Times New Roman" panose="02020603050405020304" pitchFamily="18" charset="0"/>
              </a:rPr>
              <a:t>Admissibility under this rule ordinarily requires the proponent to provide an expert to explain how the system of artificial intelligence reliably produced the evidence; but in exceptional circumstances the court may find other proof that the output satisfies the requirements of (a)(ii)-(iv).</a:t>
            </a:r>
          </a:p>
          <a:p>
            <a:pPr lvl="1"/>
            <a:r>
              <a:rPr lang="en-US" sz="2000" dirty="0">
                <a:solidFill>
                  <a:srgbClr val="FF0000"/>
                </a:solidFill>
                <a:latin typeface="Times New Roman" panose="02020603050405020304" pitchFamily="18" charset="0"/>
                <a:cs typeface="Times New Roman" panose="02020603050405020304" pitchFamily="18" charset="0"/>
              </a:rPr>
              <a:t>(c)</a:t>
            </a:r>
            <a:r>
              <a:rPr lang="en-US" sz="2000" b="1" dirty="0">
                <a:solidFill>
                  <a:srgbClr val="FF0000"/>
                </a:solidFill>
                <a:latin typeface="Times New Roman" panose="02020603050405020304" pitchFamily="18" charset="0"/>
                <a:cs typeface="Times New Roman" panose="02020603050405020304" pitchFamily="18" charset="0"/>
              </a:rPr>
              <a:t> Notice.</a:t>
            </a:r>
            <a:r>
              <a:rPr lang="en-US" sz="2000" dirty="0">
                <a:solidFill>
                  <a:srgbClr val="FF0000"/>
                </a:solidFill>
                <a:latin typeface="Times New Roman" panose="02020603050405020304" pitchFamily="18" charset="0"/>
                <a:cs typeface="Times New Roman" panose="02020603050405020304" pitchFamily="18" charset="0"/>
              </a:rPr>
              <a:t> [</a:t>
            </a:r>
            <a:r>
              <a:rPr lang="en-US" sz="2000" u="sng" dirty="0">
                <a:solidFill>
                  <a:srgbClr val="FF0000"/>
                </a:solidFill>
                <a:latin typeface="Times New Roman" panose="02020603050405020304" pitchFamily="18" charset="0"/>
                <a:cs typeface="Times New Roman" panose="02020603050405020304" pitchFamily="18" charset="0"/>
              </a:rPr>
              <a:t>same as version 1</a:t>
            </a:r>
            <a:r>
              <a:rPr lang="en-US" sz="2000" dirty="0">
                <a:solidFill>
                  <a:srgbClr val="FF0000"/>
                </a:solidFill>
                <a:latin typeface="Times New Roman" panose="02020603050405020304" pitchFamily="18" charset="0"/>
                <a:cs typeface="Times New Roman" panose="02020603050405020304" pitchFamily="18" charset="0"/>
              </a:rPr>
              <a:t>] </a:t>
            </a:r>
          </a:p>
          <a:p>
            <a:pPr lvl="1"/>
            <a:r>
              <a:rPr lang="en-US" sz="2000" dirty="0">
                <a:solidFill>
                  <a:srgbClr val="FF0000"/>
                </a:solidFill>
                <a:latin typeface="Times New Roman" panose="02020603050405020304" pitchFamily="18" charset="0"/>
                <a:cs typeface="Times New Roman" panose="02020603050405020304" pitchFamily="18" charset="0"/>
              </a:rPr>
              <a:t>(d) </a:t>
            </a:r>
            <a:r>
              <a:rPr lang="en-US" sz="2000" b="1" dirty="0">
                <a:solidFill>
                  <a:srgbClr val="FF0000"/>
                </a:solidFill>
                <a:latin typeface="Times New Roman" panose="02020603050405020304" pitchFamily="18" charset="0"/>
                <a:cs typeface="Times New Roman" panose="02020603050405020304" pitchFamily="18" charset="0"/>
              </a:rPr>
              <a:t>Judicial Notice. </a:t>
            </a:r>
            <a:r>
              <a:rPr lang="en-US" sz="2000" dirty="0">
                <a:solidFill>
                  <a:srgbClr val="FF0000"/>
                </a:solidFill>
                <a:latin typeface="Times New Roman" panose="02020603050405020304" pitchFamily="18" charset="0"/>
                <a:cs typeface="Times New Roman" panose="02020603050405020304" pitchFamily="18" charset="0"/>
              </a:rPr>
              <a:t>[</a:t>
            </a:r>
            <a:r>
              <a:rPr lang="en-US" sz="2000" u="sng" dirty="0">
                <a:solidFill>
                  <a:srgbClr val="FF0000"/>
                </a:solidFill>
                <a:latin typeface="Times New Roman" panose="02020603050405020304" pitchFamily="18" charset="0"/>
                <a:cs typeface="Times New Roman" panose="02020603050405020304" pitchFamily="18" charset="0"/>
              </a:rPr>
              <a:t>same as version </a:t>
            </a:r>
            <a:r>
              <a:rPr lang="en-US" sz="2000" b="1" u="sng" dirty="0">
                <a:solidFill>
                  <a:srgbClr val="FF0000"/>
                </a:solidFill>
                <a:latin typeface="Times New Roman" panose="02020603050405020304" pitchFamily="18" charset="0"/>
                <a:cs typeface="Times New Roman" panose="02020603050405020304" pitchFamily="18" charset="0"/>
              </a:rPr>
              <a:t>1</a:t>
            </a:r>
            <a:r>
              <a:rPr lang="en-US" sz="2000" dirty="0">
                <a:solidFill>
                  <a:srgbClr val="FF0000"/>
                </a:solidFill>
                <a:latin typeface="Times New Roman" panose="02020603050405020304" pitchFamily="18" charset="0"/>
                <a:cs typeface="Times New Roman" panose="02020603050405020304" pitchFamily="18" charset="0"/>
              </a:rPr>
              <a:t>]</a:t>
            </a:r>
          </a:p>
          <a:p>
            <a:pPr lvl="1"/>
            <a:r>
              <a:rPr lang="en-US" sz="2000" dirty="0">
                <a:solidFill>
                  <a:srgbClr val="FF0000"/>
                </a:solidFill>
                <a:latin typeface="Times New Roman" panose="02020603050405020304" pitchFamily="18" charset="0"/>
                <a:cs typeface="Times New Roman" panose="02020603050405020304" pitchFamily="18" charset="0"/>
              </a:rPr>
              <a:t>(e) </a:t>
            </a:r>
            <a:r>
              <a:rPr lang="en-US" sz="2000" b="1" dirty="0">
                <a:solidFill>
                  <a:srgbClr val="FF0000"/>
                </a:solidFill>
                <a:latin typeface="Times New Roman" panose="02020603050405020304" pitchFamily="18" charset="0"/>
                <a:cs typeface="Times New Roman" panose="02020603050405020304" pitchFamily="18" charset="0"/>
              </a:rPr>
              <a:t>Definition</a:t>
            </a:r>
            <a:r>
              <a:rPr lang="en-US" sz="2000" i="1" dirty="0">
                <a:solidFill>
                  <a:srgbClr val="FF0000"/>
                </a:solidFill>
                <a:latin typeface="Times New Roman" panose="02020603050405020304" pitchFamily="18" charset="0"/>
                <a:cs typeface="Times New Roman" panose="02020603050405020304" pitchFamily="18" charset="0"/>
              </a:rPr>
              <a:t>.</a:t>
            </a:r>
            <a:r>
              <a:rPr lang="en-US" sz="2000" dirty="0">
                <a:solidFill>
                  <a:srgbClr val="FF0000"/>
                </a:solidFill>
                <a:latin typeface="Times New Roman" panose="02020603050405020304" pitchFamily="18" charset="0"/>
                <a:cs typeface="Times New Roman" panose="02020603050405020304" pitchFamily="18" charset="0"/>
              </a:rPr>
              <a:t> [</a:t>
            </a:r>
            <a:r>
              <a:rPr lang="en-US" sz="2000" u="sng" dirty="0">
                <a:solidFill>
                  <a:srgbClr val="FF0000"/>
                </a:solidFill>
                <a:latin typeface="Times New Roman" panose="02020603050405020304" pitchFamily="18" charset="0"/>
                <a:cs typeface="Times New Roman" panose="02020603050405020304" pitchFamily="18" charset="0"/>
              </a:rPr>
              <a:t>same as version 1</a:t>
            </a:r>
            <a:r>
              <a:rPr lang="en-US" sz="20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25695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C725-8E47-9023-DAC6-3E0CC329AD9C}"/>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Proposed Rule 707, </a:t>
            </a:r>
            <a:r>
              <a:rPr lang="en-US" sz="2800" dirty="0" err="1">
                <a:latin typeface="Times New Roman" panose="02020603050405020304" pitchFamily="18" charset="0"/>
                <a:cs typeface="Times New Roman" panose="02020603050405020304" pitchFamily="18" charset="0"/>
              </a:rPr>
              <a:t>con’t</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49F436B-170B-9971-B7F1-E8F1EC8A562D}"/>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The Evidence Rules committee will decide this spring whether to publish for public comment one or both of the above versions of proposed Rule 707.</a:t>
            </a:r>
          </a:p>
          <a:p>
            <a:r>
              <a:rPr lang="en-US" sz="2400" dirty="0">
                <a:latin typeface="Times New Roman" panose="02020603050405020304" pitchFamily="18" charset="0"/>
                <a:cs typeface="Times New Roman" panose="02020603050405020304" pitchFamily="18" charset="0"/>
              </a:rPr>
              <a:t>The structure of the proposed rule is a bit unusual (it deals with a situation where the proponent does </a:t>
            </a:r>
            <a:r>
              <a:rPr lang="en-US" sz="2400" b="1" dirty="0">
                <a:latin typeface="Times New Roman" panose="02020603050405020304" pitchFamily="18" charset="0"/>
                <a:cs typeface="Times New Roman" panose="02020603050405020304" pitchFamily="18" charset="0"/>
              </a:rPr>
              <a:t>not</a:t>
            </a:r>
            <a:r>
              <a:rPr lang="en-US" sz="2400" dirty="0">
                <a:latin typeface="Times New Roman" panose="02020603050405020304" pitchFamily="18" charset="0"/>
                <a:cs typeface="Times New Roman" panose="02020603050405020304" pitchFamily="18" charset="0"/>
              </a:rPr>
              <a:t> intend to introduce the AI via an expert, but-–if a witness was going to testify--- they would fall within the scope of Rule 702 (fact finder needs help, subject involves scientific, technical, or specialized subject matter) then the requirements of Rule 702 must be met.</a:t>
            </a:r>
          </a:p>
          <a:p>
            <a:r>
              <a:rPr lang="en-US" sz="2400" dirty="0">
                <a:latin typeface="Times New Roman" panose="02020603050405020304" pitchFamily="18" charset="0"/>
                <a:cs typeface="Times New Roman" panose="02020603050405020304" pitchFamily="18" charset="0"/>
              </a:rPr>
              <a:t>Cross Reference: Rule 902(13) (certified records generated by an electronic system or process that produces accurate results and 901(14) (certified data copied from electronic device, storage medium, or file). See also Rule 901(b)(9) (system or process that produces an accurate result)</a:t>
            </a:r>
          </a:p>
        </p:txBody>
      </p:sp>
    </p:spTree>
    <p:extLst>
      <p:ext uri="{BB962C8B-B14F-4D97-AF65-F5344CB8AC3E}">
        <p14:creationId xmlns:p14="http://schemas.microsoft.com/office/powerpoint/2010/main" val="1560199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5E81D-F6EF-F592-3F28-C674F60A329D}"/>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Topics to Be Covered</a:t>
            </a:r>
          </a:p>
        </p:txBody>
      </p:sp>
      <p:sp>
        <p:nvSpPr>
          <p:cNvPr id="3" name="Content Placeholder 2">
            <a:extLst>
              <a:ext uri="{FF2B5EF4-FFF2-40B4-BE49-F238E27FC236}">
                <a16:creationId xmlns:a16="http://schemas.microsoft.com/office/drawing/2014/main" id="{53C8CB22-96DF-03B3-B690-1E951A3BACB5}"/>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Part 1: Overview of Evidentiary Issues Associated With Artificial Intelligence</a:t>
            </a:r>
          </a:p>
          <a:p>
            <a:r>
              <a:rPr lang="en-US" sz="2400" dirty="0">
                <a:latin typeface="Times New Roman" panose="02020603050405020304" pitchFamily="18" charset="0"/>
                <a:cs typeface="Times New Roman" panose="02020603050405020304" pitchFamily="18" charset="0"/>
              </a:rPr>
              <a:t>Part 2: Ethical Issues Regarding the use of GenAI in the Law</a:t>
            </a:r>
          </a:p>
        </p:txBody>
      </p:sp>
    </p:spTree>
    <p:extLst>
      <p:ext uri="{BB962C8B-B14F-4D97-AF65-F5344CB8AC3E}">
        <p14:creationId xmlns:p14="http://schemas.microsoft.com/office/powerpoint/2010/main" val="3760519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A4FFE-EC1F-D659-EF85-C2A3BCDD574E}"/>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Rule 707, </a:t>
            </a:r>
            <a:r>
              <a:rPr lang="en-US" sz="2800" dirty="0" err="1">
                <a:latin typeface="Times New Roman" panose="02020603050405020304" pitchFamily="18" charset="0"/>
                <a:cs typeface="Times New Roman" panose="02020603050405020304" pitchFamily="18" charset="0"/>
              </a:rPr>
              <a:t>con’t</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B15F45-8B39-EC74-BF5D-EB95C517D211}"/>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Important: Proposed rule 707 addresses the intended introduction of </a:t>
            </a:r>
            <a:r>
              <a:rPr lang="en-US" sz="2400" b="1" u="sng" dirty="0">
                <a:latin typeface="Times New Roman" panose="02020603050405020304" pitchFamily="18" charset="0"/>
                <a:cs typeface="Times New Roman" panose="02020603050405020304" pitchFamily="18" charset="0"/>
              </a:rPr>
              <a:t>ACKNOWLEDGED AI EVIDENCE-</a:t>
            </a:r>
            <a:r>
              <a:rPr lang="en-US" sz="2400" dirty="0">
                <a:latin typeface="Times New Roman" panose="02020603050405020304" pitchFamily="18" charset="0"/>
                <a:cs typeface="Times New Roman" panose="02020603050405020304" pitchFamily="18" charset="0"/>
              </a:rPr>
              <a:t>-- i.e. the proponent and opponent both agree that the evidence is the product of an AI application. </a:t>
            </a:r>
          </a:p>
          <a:p>
            <a:r>
              <a:rPr lang="en-US" sz="2400" dirty="0">
                <a:latin typeface="Times New Roman" panose="02020603050405020304" pitchFamily="18" charset="0"/>
                <a:cs typeface="Times New Roman" panose="02020603050405020304" pitchFamily="18" charset="0"/>
              </a:rPr>
              <a:t>This is a different evidentiary issue than the situation where one party offers evidence that it contends is NOT the product of AI, but the objecting party claims is fabricated evidence prepared by AI.</a:t>
            </a:r>
          </a:p>
          <a:p>
            <a:r>
              <a:rPr lang="en-US" sz="2400" dirty="0">
                <a:latin typeface="Times New Roman" panose="02020603050405020304" pitchFamily="18" charset="0"/>
                <a:cs typeface="Times New Roman" panose="02020603050405020304" pitchFamily="18" charset="0"/>
              </a:rPr>
              <a:t>This situation addresses the </a:t>
            </a:r>
            <a:r>
              <a:rPr lang="en-US" sz="2400" b="1" dirty="0">
                <a:latin typeface="Times New Roman" panose="02020603050405020304" pitchFamily="18" charset="0"/>
                <a:cs typeface="Times New Roman" panose="02020603050405020304" pitchFamily="18" charset="0"/>
              </a:rPr>
              <a:t>“Deepfake” </a:t>
            </a:r>
            <a:r>
              <a:rPr lang="en-US" sz="2400" dirty="0">
                <a:latin typeface="Times New Roman" panose="02020603050405020304" pitchFamily="18" charset="0"/>
                <a:cs typeface="Times New Roman" panose="02020603050405020304" pitchFamily="18" charset="0"/>
              </a:rPr>
              <a:t>concern, or </a:t>
            </a:r>
            <a:r>
              <a:rPr lang="en-US" sz="2400" b="1" dirty="0">
                <a:latin typeface="Times New Roman" panose="02020603050405020304" pitchFamily="18" charset="0"/>
                <a:cs typeface="Times New Roman" panose="02020603050405020304" pitchFamily="18" charset="0"/>
              </a:rPr>
              <a:t>Unacknowledged AI </a:t>
            </a:r>
            <a:r>
              <a:rPr lang="en-US" sz="2400" dirty="0">
                <a:latin typeface="Times New Roman" panose="02020603050405020304" pitchFamily="18" charset="0"/>
                <a:cs typeface="Times New Roman" panose="02020603050405020304" pitchFamily="18" charset="0"/>
              </a:rPr>
              <a:t>evidence.</a:t>
            </a:r>
          </a:p>
          <a:p>
            <a:r>
              <a:rPr lang="en-US" sz="2400" dirty="0">
                <a:latin typeface="Times New Roman" panose="02020603050405020304" pitchFamily="18" charset="0"/>
                <a:cs typeface="Times New Roman" panose="02020603050405020304" pitchFamily="18" charset="0"/>
              </a:rPr>
              <a:t>The Evidence Rules Committee also is considering the publication of a draft rule addressing unacknowledged AI evidence, which is addressed below.</a:t>
            </a:r>
          </a:p>
        </p:txBody>
      </p:sp>
    </p:spTree>
    <p:extLst>
      <p:ext uri="{BB962C8B-B14F-4D97-AF65-F5344CB8AC3E}">
        <p14:creationId xmlns:p14="http://schemas.microsoft.com/office/powerpoint/2010/main" val="4019832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731C0-C16D-9A48-9401-81F62EA5C291}"/>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“Borrow” from </a:t>
            </a:r>
            <a:r>
              <a:rPr lang="en-US" sz="3600" i="1" dirty="0">
                <a:latin typeface="Times New Roman" panose="02020603050405020304" pitchFamily="18" charset="0"/>
                <a:cs typeface="Times New Roman" panose="02020603050405020304" pitchFamily="18" charset="0"/>
              </a:rPr>
              <a:t>Daubert/702</a:t>
            </a:r>
            <a:endParaRPr lang="en-US"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AB5CE52-6A97-8149-9172-78F69BAA989D}"/>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The familiar “</a:t>
            </a:r>
            <a:r>
              <a:rPr lang="en-US" i="1" dirty="0">
                <a:latin typeface="Times New Roman" panose="02020603050405020304" pitchFamily="18" charset="0"/>
                <a:cs typeface="Times New Roman" panose="02020603050405020304" pitchFamily="18" charset="0"/>
              </a:rPr>
              <a:t>Daubert </a:t>
            </a:r>
            <a:r>
              <a:rPr lang="en-US" dirty="0">
                <a:latin typeface="Times New Roman" panose="02020603050405020304" pitchFamily="18" charset="0"/>
                <a:cs typeface="Times New Roman" panose="02020603050405020304" pitchFamily="18" charset="0"/>
              </a:rPr>
              <a:t>Factors” may be useful in demonstrating AI evidence was produced by system/process that produces reliable results, </a:t>
            </a:r>
            <a:r>
              <a:rPr lang="en-US" u="sng" dirty="0">
                <a:latin typeface="Times New Roman" panose="02020603050405020304" pitchFamily="18" charset="0"/>
                <a:cs typeface="Times New Roman" panose="02020603050405020304" pitchFamily="18" charset="0"/>
              </a:rPr>
              <a:t>especially if Proposed Rule 707 is adopted</a:t>
            </a:r>
          </a:p>
          <a:p>
            <a:pPr lvl="1"/>
            <a:r>
              <a:rPr lang="en-US" dirty="0">
                <a:latin typeface="Times New Roman" panose="02020603050405020304" pitchFamily="18" charset="0"/>
                <a:cs typeface="Times New Roman" panose="02020603050405020304" pitchFamily="18" charset="0"/>
              </a:rPr>
              <a:t>Was AI </a:t>
            </a:r>
            <a:r>
              <a:rPr lang="en-US" dirty="0">
                <a:highlight>
                  <a:srgbClr val="FFFF00"/>
                </a:highlight>
                <a:latin typeface="Times New Roman" panose="02020603050405020304" pitchFamily="18" charset="0"/>
                <a:cs typeface="Times New Roman" panose="02020603050405020304" pitchFamily="18" charset="0"/>
              </a:rPr>
              <a:t>TESTED</a:t>
            </a:r>
          </a:p>
          <a:p>
            <a:pPr lvl="1"/>
            <a:r>
              <a:rPr lang="en-US" dirty="0">
                <a:latin typeface="Times New Roman" panose="02020603050405020304" pitchFamily="18" charset="0"/>
                <a:cs typeface="Times New Roman" panose="02020603050405020304" pitchFamily="18" charset="0"/>
              </a:rPr>
              <a:t>Is there a known </a:t>
            </a:r>
            <a:r>
              <a:rPr lang="en-US" dirty="0">
                <a:highlight>
                  <a:srgbClr val="FFFF00"/>
                </a:highlight>
                <a:latin typeface="Times New Roman" panose="02020603050405020304" pitchFamily="18" charset="0"/>
                <a:cs typeface="Times New Roman" panose="02020603050405020304" pitchFamily="18" charset="0"/>
              </a:rPr>
              <a:t>ERROR RATE </a:t>
            </a:r>
            <a:r>
              <a:rPr lang="en-US" dirty="0">
                <a:latin typeface="Times New Roman" panose="02020603050405020304" pitchFamily="18" charset="0"/>
                <a:cs typeface="Times New Roman" panose="02020603050405020304" pitchFamily="18" charset="0"/>
              </a:rPr>
              <a:t>associated with use of the AI (and is it an acceptable error rate, depending on the risk of the adverse consequence of a ruling based on invalid/unreliable information)</a:t>
            </a:r>
          </a:p>
          <a:p>
            <a:pPr lvl="1"/>
            <a:r>
              <a:rPr lang="en-US" dirty="0">
                <a:latin typeface="Times New Roman" panose="02020603050405020304" pitchFamily="18" charset="0"/>
                <a:cs typeface="Times New Roman" panose="02020603050405020304" pitchFamily="18" charset="0"/>
              </a:rPr>
              <a:t>Was methodology </a:t>
            </a:r>
            <a:r>
              <a:rPr lang="en-US" dirty="0">
                <a:highlight>
                  <a:srgbClr val="FFFF00"/>
                </a:highlight>
                <a:latin typeface="Times New Roman" panose="02020603050405020304" pitchFamily="18" charset="0"/>
                <a:cs typeface="Times New Roman" panose="02020603050405020304" pitchFamily="18" charset="0"/>
              </a:rPr>
              <a:t>GENERALLY ACCEPTED </a:t>
            </a:r>
            <a:r>
              <a:rPr lang="en-US" dirty="0">
                <a:latin typeface="Times New Roman" panose="02020603050405020304" pitchFamily="18" charset="0"/>
                <a:cs typeface="Times New Roman" panose="02020603050405020304" pitchFamily="18" charset="0"/>
              </a:rPr>
              <a:t>as reliable by relevant scientific/technical community</a:t>
            </a:r>
          </a:p>
          <a:p>
            <a:pPr lvl="1"/>
            <a:r>
              <a:rPr lang="en-US" dirty="0">
                <a:latin typeface="Times New Roman" panose="02020603050405020304" pitchFamily="18" charset="0"/>
                <a:cs typeface="Times New Roman" panose="02020603050405020304" pitchFamily="18" charset="0"/>
              </a:rPr>
              <a:t>Has methodology been subject to </a:t>
            </a:r>
            <a:r>
              <a:rPr lang="en-US" dirty="0">
                <a:highlight>
                  <a:srgbClr val="FFFF00"/>
                </a:highlight>
                <a:latin typeface="Times New Roman" panose="02020603050405020304" pitchFamily="18" charset="0"/>
                <a:cs typeface="Times New Roman" panose="02020603050405020304" pitchFamily="18" charset="0"/>
              </a:rPr>
              <a:t>PEER REVIEW </a:t>
            </a:r>
            <a:r>
              <a:rPr lang="en-US" dirty="0">
                <a:latin typeface="Times New Roman" panose="02020603050405020304" pitchFamily="18" charset="0"/>
                <a:cs typeface="Times New Roman" panose="02020603050405020304" pitchFamily="18" charset="0"/>
              </a:rPr>
              <a:t>by others than AI developer</a:t>
            </a:r>
          </a:p>
          <a:p>
            <a:pPr lvl="1"/>
            <a:r>
              <a:rPr lang="en-US" dirty="0">
                <a:latin typeface="Times New Roman" panose="02020603050405020304" pitchFamily="18" charset="0"/>
                <a:cs typeface="Times New Roman" panose="02020603050405020304" pitchFamily="18" charset="0"/>
              </a:rPr>
              <a:t>Have standard procedures been used to develop AI (where applicable)</a:t>
            </a:r>
          </a:p>
        </p:txBody>
      </p:sp>
    </p:spTree>
    <p:extLst>
      <p:ext uri="{BB962C8B-B14F-4D97-AF65-F5344CB8AC3E}">
        <p14:creationId xmlns:p14="http://schemas.microsoft.com/office/powerpoint/2010/main" val="3124866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A6321-DDB3-3B4B-9480-6C3FEF6FFF08}"/>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Related Issues</a:t>
            </a:r>
          </a:p>
        </p:txBody>
      </p:sp>
      <p:sp>
        <p:nvSpPr>
          <p:cNvPr id="3" name="Content Placeholder 2">
            <a:extLst>
              <a:ext uri="{FF2B5EF4-FFF2-40B4-BE49-F238E27FC236}">
                <a16:creationId xmlns:a16="http://schemas.microsoft.com/office/drawing/2014/main" id="{F059173C-6427-3541-94D1-D21C26C20146}"/>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Pretrial discovery: a tale of two cases:</a:t>
            </a:r>
          </a:p>
          <a:p>
            <a:r>
              <a:rPr lang="en-US" i="1" dirty="0">
                <a:latin typeface="Times New Roman" panose="02020603050405020304" pitchFamily="18" charset="0"/>
                <a:cs typeface="Times New Roman" panose="02020603050405020304" pitchFamily="18" charset="0"/>
              </a:rPr>
              <a:t>Loomis v. Wisconsin</a:t>
            </a:r>
            <a:r>
              <a:rPr lang="en-US" dirty="0">
                <a:latin typeface="Times New Roman" panose="02020603050405020304" pitchFamily="18" charset="0"/>
                <a:cs typeface="Times New Roman" panose="02020603050405020304" pitchFamily="18" charset="0"/>
              </a:rPr>
              <a:t>, 881 N.W. 2d 749 (Wisconsin. 2016)</a:t>
            </a:r>
          </a:p>
          <a:p>
            <a:r>
              <a:rPr lang="en-US" i="1" dirty="0">
                <a:latin typeface="Times New Roman" panose="02020603050405020304" pitchFamily="18" charset="0"/>
                <a:cs typeface="Times New Roman" panose="02020603050405020304" pitchFamily="18" charset="0"/>
              </a:rPr>
              <a:t>Houston Federation of Teachers, Local 2415 v. Houston Independent School District</a:t>
            </a:r>
            <a:r>
              <a:rPr lang="en-US" dirty="0">
                <a:highlight>
                  <a:srgbClr val="FFFF00"/>
                </a:highlight>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215 F. </a:t>
            </a:r>
            <a:r>
              <a:rPr lang="en-US" dirty="0" err="1">
                <a:latin typeface="Times New Roman" panose="02020603050405020304" pitchFamily="18" charset="0"/>
                <a:cs typeface="Times New Roman" panose="02020603050405020304" pitchFamily="18" charset="0"/>
              </a:rPr>
              <a:t>Supp</a:t>
            </a:r>
            <a:r>
              <a:rPr lang="en-US" dirty="0">
                <a:latin typeface="Times New Roman" panose="02020603050405020304" pitchFamily="18" charset="0"/>
                <a:cs typeface="Times New Roman" panose="02020603050405020304" pitchFamily="18" charset="0"/>
              </a:rPr>
              <a:t>. 3D 1168 (S.D. TX 2017)</a:t>
            </a:r>
          </a:p>
          <a:p>
            <a:r>
              <a:rPr lang="en-US" dirty="0">
                <a:latin typeface="Times New Roman" panose="02020603050405020304" pitchFamily="18" charset="0"/>
                <a:cs typeface="Times New Roman" panose="02020603050405020304" pitchFamily="18" charset="0"/>
              </a:rPr>
              <a:t>Beware consequences of claims of proprietary information/trade secret</a:t>
            </a:r>
          </a:p>
        </p:txBody>
      </p:sp>
    </p:spTree>
    <p:extLst>
      <p:ext uri="{BB962C8B-B14F-4D97-AF65-F5344CB8AC3E}">
        <p14:creationId xmlns:p14="http://schemas.microsoft.com/office/powerpoint/2010/main" val="4823654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37E7A-A1B9-0B5F-D632-B2FD967C7544}"/>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Helpful MD Rule to Keep in Mind That May help Courts and Parties address implementation of Rule 707 if that happens </a:t>
            </a:r>
          </a:p>
        </p:txBody>
      </p:sp>
      <p:sp>
        <p:nvSpPr>
          <p:cNvPr id="3" name="Content Placeholder 2">
            <a:extLst>
              <a:ext uri="{FF2B5EF4-FFF2-40B4-BE49-F238E27FC236}">
                <a16:creationId xmlns:a16="http://schemas.microsoft.com/office/drawing/2014/main" id="{4B1BC473-E2E8-8C45-BD75-A96E7CBB417E}"/>
              </a:ext>
            </a:extLst>
          </p:cNvPr>
          <p:cNvSpPr>
            <a:spLocks noGrp="1"/>
          </p:cNvSpPr>
          <p:nvPr>
            <p:ph idx="1"/>
          </p:nvPr>
        </p:nvSpPr>
        <p:spPr>
          <a:xfrm>
            <a:off x="927410" y="1524542"/>
            <a:ext cx="10515600" cy="4351338"/>
          </a:xfrm>
        </p:spPr>
        <p:txBody>
          <a:bodyPr>
            <a:normAutofit fontScale="77500" lnSpcReduction="20000"/>
          </a:bodyPr>
          <a:lstStyle/>
          <a:p>
            <a:r>
              <a:rPr lang="en-US" sz="3400" b="1" dirty="0">
                <a:latin typeface="Times New Roman" panose="02020603050405020304" pitchFamily="18" charset="0"/>
                <a:cs typeface="Times New Roman" panose="02020603050405020304" pitchFamily="18" charset="0"/>
              </a:rPr>
              <a:t>Maryland Rule 2-504.3 Disclosure of Computer-Generated Evidence</a:t>
            </a:r>
          </a:p>
          <a:p>
            <a:r>
              <a:rPr lang="en-US" sz="2600" dirty="0">
                <a:latin typeface="Times New Roman" panose="02020603050405020304" pitchFamily="18" charset="0"/>
                <a:cs typeface="Times New Roman" panose="02020603050405020304" pitchFamily="18" charset="0"/>
              </a:rPr>
              <a:t>Helpful definition: </a:t>
            </a:r>
            <a:r>
              <a:rPr lang="en-US" sz="2600" b="1" i="0" dirty="0">
                <a:solidFill>
                  <a:srgbClr val="212121"/>
                </a:solidFill>
                <a:effectLst/>
                <a:latin typeface="Times New Roman" panose="02020603050405020304" pitchFamily="18" charset="0"/>
                <a:cs typeface="Times New Roman" panose="02020603050405020304" pitchFamily="18" charset="0"/>
              </a:rPr>
              <a:t>Definition--Computer-Generated Evidence.</a:t>
            </a:r>
            <a:r>
              <a:rPr lang="en-US" sz="2600" b="0" i="0" dirty="0">
                <a:solidFill>
                  <a:srgbClr val="212121"/>
                </a:solidFill>
                <a:effectLst/>
                <a:latin typeface="Times New Roman" panose="02020603050405020304" pitchFamily="18" charset="0"/>
                <a:cs typeface="Times New Roman" panose="02020603050405020304" pitchFamily="18" charset="0"/>
              </a:rPr>
              <a:t> “Computer-generated evidence” means (1) a computer-generated aural, visual, or other sensory depiction of an event or thing and (2) a conclusion in aural, visual, or other sensory form formulated by a computer program or model. The term does not encompass photographs merely because they were taken by a camera that contains a computer; documents merely because they were generated on a word or text processor; business, personal, or other records or documents admissible under Rule 5-803 (b) merely because they were generated by computer; or summary evidence admissible under Rule 5-1006, spread sheets, or other documents merely presenting or graphically depicting data taken directly from business, public, or other records admissible under Rules 5-802.1 through 5-804</a:t>
            </a:r>
            <a:r>
              <a:rPr lang="en-US" sz="2600" b="0" i="0" dirty="0">
                <a:solidFill>
                  <a:srgbClr val="212121"/>
                </a:solidFill>
                <a:effectLst/>
                <a:latin typeface="Arial" panose="020B0604020202020204" pitchFamily="34" charset="0"/>
              </a:rPr>
              <a:t>.</a:t>
            </a:r>
          </a:p>
          <a:p>
            <a:pPr algn="l">
              <a:buNone/>
            </a:pPr>
            <a:r>
              <a:rPr lang="en-US" sz="2300" dirty="0">
                <a:solidFill>
                  <a:srgbClr val="212121"/>
                </a:solidFill>
                <a:latin typeface="Times New Roman" panose="02020603050405020304" pitchFamily="18" charset="0"/>
                <a:cs typeface="Times New Roman" panose="02020603050405020304" pitchFamily="18" charset="0"/>
              </a:rPr>
              <a:t>(b) Notice</a:t>
            </a:r>
          </a:p>
          <a:p>
            <a:pPr algn="l">
              <a:buNone/>
            </a:pPr>
            <a:r>
              <a:rPr lang="en-US" sz="2300" dirty="0">
                <a:solidFill>
                  <a:srgbClr val="212121"/>
                </a:solidFill>
                <a:latin typeface="Times New Roman" panose="02020603050405020304" pitchFamily="18" charset="0"/>
                <a:cs typeface="Times New Roman" panose="02020603050405020304" pitchFamily="18" charset="0"/>
              </a:rPr>
              <a:t>	(1): </a:t>
            </a:r>
            <a:r>
              <a:rPr lang="en-US" sz="2300" b="0" i="0" dirty="0">
                <a:solidFill>
                  <a:srgbClr val="212121"/>
                </a:solidFill>
                <a:effectLst/>
                <a:latin typeface="Arial" panose="020B0604020202020204" pitchFamily="34" charset="0"/>
              </a:rPr>
              <a:t>Except as provided in subsection (b)(2) of this Rule, any party who intends to use computer-generated evidence at trial for any purpose shall file a written notice within the time provided in the scheduling order or no later </a:t>
            </a:r>
            <a:r>
              <a:rPr lang="en-US" sz="2100" b="0" i="0" dirty="0">
                <a:solidFill>
                  <a:srgbClr val="212121"/>
                </a:solidFill>
                <a:effectLst/>
                <a:latin typeface="Arial" panose="020B0604020202020204" pitchFamily="34" charset="0"/>
              </a:rPr>
              <a:t>than 90 days before trial if there is no scheduling order that:</a:t>
            </a:r>
          </a:p>
          <a:p>
            <a:pPr algn="l">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34781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4C347-F2BF-4172-01F2-7252AEE0CA0D}"/>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Md. Rule 2-504 (</a:t>
            </a:r>
            <a:r>
              <a:rPr lang="en-US" sz="2800" dirty="0" err="1">
                <a:latin typeface="Times New Roman" panose="02020603050405020304" pitchFamily="18" charset="0"/>
                <a:cs typeface="Times New Roman" panose="02020603050405020304" pitchFamily="18" charset="0"/>
              </a:rPr>
              <a:t>con’t</a:t>
            </a:r>
            <a:r>
              <a:rPr lang="en-US" sz="2800"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41D21CB4-F9C4-7567-1CAB-F93CBE78C79C}"/>
              </a:ext>
            </a:extLst>
          </p:cNvPr>
          <p:cNvSpPr>
            <a:spLocks noGrp="1"/>
          </p:cNvSpPr>
          <p:nvPr>
            <p:ph idx="1"/>
          </p:nvPr>
        </p:nvSpPr>
        <p:spPr/>
        <p:txBody>
          <a:bodyPr>
            <a:normAutofit fontScale="70000" lnSpcReduction="20000"/>
          </a:bodyPr>
          <a:lstStyle/>
          <a:p>
            <a:pPr>
              <a:buNone/>
            </a:pPr>
            <a:r>
              <a:rPr lang="en-US" dirty="0">
                <a:solidFill>
                  <a:srgbClr val="212121"/>
                </a:solidFill>
                <a:latin typeface="Arial" panose="020B0604020202020204" pitchFamily="34" charset="0"/>
              </a:rPr>
              <a:t>(A)</a:t>
            </a:r>
            <a:r>
              <a:rPr lang="en-US" sz="2900" dirty="0">
                <a:solidFill>
                  <a:srgbClr val="212121"/>
                </a:solidFill>
                <a:latin typeface="Arial" panose="020B0604020202020204" pitchFamily="34" charset="0"/>
              </a:rPr>
              <a:t> contains a descriptive summary of the computer-generated evidence the party intends to use, including (</a:t>
            </a:r>
            <a:r>
              <a:rPr lang="en-US" sz="2900" dirty="0" err="1">
                <a:solidFill>
                  <a:srgbClr val="212121"/>
                </a:solidFill>
                <a:latin typeface="Arial" panose="020B0604020202020204" pitchFamily="34" charset="0"/>
              </a:rPr>
              <a:t>i</a:t>
            </a:r>
            <a:r>
              <a:rPr lang="en-US" sz="2900" dirty="0">
                <a:solidFill>
                  <a:srgbClr val="212121"/>
                </a:solidFill>
                <a:latin typeface="Arial" panose="020B0604020202020204" pitchFamily="34" charset="0"/>
              </a:rPr>
              <a:t>) a statement as to whether the computer-generated evidence intended to be used is in the category described in subsection (a)(1) or subsection (a)(2) of this Rule, (ii) a description of the subject matter of the computer-generated evidence, and (iii) a statement of what the computer-generated evidence purports to prove or illustrate; and</a:t>
            </a:r>
          </a:p>
          <a:p>
            <a:pPr>
              <a:buNone/>
            </a:pPr>
            <a:r>
              <a:rPr lang="en-US" sz="2900" dirty="0">
                <a:solidFill>
                  <a:srgbClr val="212121"/>
                </a:solidFill>
                <a:latin typeface="Arial" panose="020B0604020202020204" pitchFamily="34" charset="0"/>
              </a:rPr>
              <a:t>(B) is accompanied by a written undertaking that the party will take all steps necessary to (</a:t>
            </a:r>
            <a:r>
              <a:rPr lang="en-US" sz="2900" dirty="0" err="1">
                <a:solidFill>
                  <a:srgbClr val="212121"/>
                </a:solidFill>
                <a:latin typeface="Arial" panose="020B0604020202020204" pitchFamily="34" charset="0"/>
              </a:rPr>
              <a:t>i</a:t>
            </a:r>
            <a:r>
              <a:rPr lang="en-US" sz="2900" dirty="0">
                <a:solidFill>
                  <a:srgbClr val="212121"/>
                </a:solidFill>
                <a:latin typeface="Arial" panose="020B0604020202020204" pitchFamily="34" charset="0"/>
              </a:rPr>
              <a:t>) make available any equipment or other facility needed to present the evidence in court, (ii) preserve the computer-generated evidence and furnish it to the clerk in a manner suitable for transmittal as a part of the record on appeal, and (iii) comply with any request by an appellate court for presentation of the computer-generated evidence to that court.</a:t>
            </a:r>
          </a:p>
          <a:p>
            <a:r>
              <a:rPr lang="en-US" sz="2900" dirty="0">
                <a:solidFill>
                  <a:srgbClr val="212121"/>
                </a:solidFill>
                <a:latin typeface="Arial" panose="020B0604020202020204" pitchFamily="34" charset="0"/>
              </a:rPr>
              <a:t>(2) Any party who intends to use computer-generated evidence at trial for purposes of impeachment or rebuttal shall file, as soon as practicable, the notice required by subsection (b)(1) of this Rule, except that the notice is not required if computer-generated evidence prepared by or on behalf of a party-opponent will be used by a party only for impeachment of other evidence introduced by that party-opponent. In addition, the notice is not required if computer-generated evidence prepared by or on behalf of a party-opponent will be used only as</a:t>
            </a:r>
            <a:r>
              <a:rPr lang="en-US" sz="4000" dirty="0">
                <a:solidFill>
                  <a:srgbClr val="212121"/>
                </a:solidFill>
                <a:latin typeface="Arial" panose="020B0604020202020204" pitchFamily="34" charset="0"/>
              </a:rPr>
              <a:t> </a:t>
            </a:r>
            <a:r>
              <a:rPr lang="en-US" sz="2600" dirty="0">
                <a:solidFill>
                  <a:srgbClr val="212121"/>
                </a:solidFill>
                <a:latin typeface="Arial" panose="020B0604020202020204" pitchFamily="34" charset="0"/>
              </a:rPr>
              <a:t>a statement by a party-opponent admissible under Rule 5-803 (a).</a:t>
            </a:r>
          </a:p>
          <a:p>
            <a:endParaRPr lang="en-US" dirty="0"/>
          </a:p>
        </p:txBody>
      </p:sp>
    </p:spTree>
    <p:extLst>
      <p:ext uri="{BB962C8B-B14F-4D97-AF65-F5344CB8AC3E}">
        <p14:creationId xmlns:p14="http://schemas.microsoft.com/office/powerpoint/2010/main" val="40992499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196F-DA1B-C166-DE6E-7FEFC96ABAAD}"/>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Maryland Rule 2-504.3, </a:t>
            </a:r>
            <a:r>
              <a:rPr lang="en-US" sz="2800" dirty="0" err="1">
                <a:latin typeface="Times New Roman" panose="02020603050405020304" pitchFamily="18" charset="0"/>
                <a:cs typeface="Times New Roman" panose="02020603050405020304" pitchFamily="18" charset="0"/>
              </a:rPr>
              <a:t>con’t</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794D689-AAAC-8402-A31B-F72119328219}"/>
              </a:ext>
            </a:extLst>
          </p:cNvPr>
          <p:cNvSpPr>
            <a:spLocks noGrp="1"/>
          </p:cNvSpPr>
          <p:nvPr>
            <p:ph idx="1"/>
          </p:nvPr>
        </p:nvSpPr>
        <p:spPr/>
        <p:txBody>
          <a:bodyPr>
            <a:normAutofit fontScale="85000" lnSpcReduction="20000"/>
          </a:bodyPr>
          <a:lstStyle/>
          <a:p>
            <a:pPr algn="l">
              <a:buNone/>
            </a:pPr>
            <a:r>
              <a:rPr lang="en-US" dirty="0">
                <a:latin typeface="Times New Roman" panose="02020603050405020304" pitchFamily="18" charset="0"/>
                <a:cs typeface="Times New Roman" panose="02020603050405020304" pitchFamily="18" charset="0"/>
              </a:rPr>
              <a:t> </a:t>
            </a:r>
            <a:r>
              <a:rPr lang="en-US" b="1" i="0" dirty="0">
                <a:solidFill>
                  <a:srgbClr val="212121"/>
                </a:solidFill>
                <a:effectLst/>
                <a:latin typeface="Times New Roman" panose="02020603050405020304" pitchFamily="18" charset="0"/>
                <a:cs typeface="Times New Roman" panose="02020603050405020304" pitchFamily="18" charset="0"/>
              </a:rPr>
              <a:t>(c) Required Disclosure; Additional Discovery.</a:t>
            </a:r>
            <a:r>
              <a:rPr lang="en-US" b="0" i="0" dirty="0">
                <a:solidFill>
                  <a:srgbClr val="212121"/>
                </a:solidFill>
                <a:effectLst/>
                <a:latin typeface="Times New Roman" panose="02020603050405020304" pitchFamily="18" charset="0"/>
                <a:cs typeface="Times New Roman" panose="02020603050405020304" pitchFamily="18" charset="0"/>
              </a:rPr>
              <a:t> Within five days after service of a notice under section (b) of this Rule, the proponent shall make the computer-generated evidence available to any party. Notwithstanding any provision of the scheduling order to the contrary, the filing of a notice of intention to use computer-generated evidence entitles any other party to a reasonable period of time to discover any relevant information needed to oppose the use of the computer-generated evidence before the court holds the hearing provided for in section (e) of this Rule.</a:t>
            </a:r>
          </a:p>
          <a:p>
            <a:pPr algn="l"/>
            <a:r>
              <a:rPr lang="en-US" b="1" i="0" dirty="0">
                <a:solidFill>
                  <a:srgbClr val="212121"/>
                </a:solidFill>
                <a:effectLst/>
                <a:latin typeface="Times New Roman" panose="02020603050405020304" pitchFamily="18" charset="0"/>
                <a:cs typeface="Times New Roman" panose="02020603050405020304" pitchFamily="18" charset="0"/>
              </a:rPr>
              <a:t>(d) Objection.</a:t>
            </a:r>
            <a:r>
              <a:rPr lang="en-US" b="0" i="0" dirty="0">
                <a:solidFill>
                  <a:srgbClr val="212121"/>
                </a:solidFill>
                <a:effectLst/>
                <a:latin typeface="Times New Roman" panose="02020603050405020304" pitchFamily="18" charset="0"/>
                <a:cs typeface="Times New Roman" panose="02020603050405020304" pitchFamily="18" charset="0"/>
              </a:rPr>
              <a:t> Not later than 60 days after service of a notice under section (b) of this Rule, a party may file any then-available objection that the party has to the use at trial of the computer-generated evidence and shall file any objection that is based upon an assertion that the computer-generated evidence does not meet the requirements of Rule 5-901 (b)(9). An objection based on the alleged failure to meet the requirements of Rule 5-901 (b)(9) is waived if not so filed, unless the court for good cause orders otherwise.</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86057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8D025-6169-C881-5C37-4A6DB9481FEA}"/>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Maryland Rule 2-504.3 </a:t>
            </a:r>
            <a:r>
              <a:rPr lang="en-US" sz="2800" dirty="0" err="1">
                <a:latin typeface="Times New Roman" panose="02020603050405020304" pitchFamily="18" charset="0"/>
                <a:cs typeface="Times New Roman" panose="02020603050405020304" pitchFamily="18" charset="0"/>
              </a:rPr>
              <a:t>con’t</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C0E6ED2-0F13-C00F-DFE9-363C9A5B67D2}"/>
              </a:ext>
            </a:extLst>
          </p:cNvPr>
          <p:cNvSpPr>
            <a:spLocks noGrp="1"/>
          </p:cNvSpPr>
          <p:nvPr>
            <p:ph idx="1"/>
          </p:nvPr>
        </p:nvSpPr>
        <p:spPr/>
        <p:txBody>
          <a:bodyPr>
            <a:normAutofit fontScale="92500"/>
          </a:bodyPr>
          <a:lstStyle/>
          <a:p>
            <a:r>
              <a:rPr lang="en-US" sz="2400" dirty="0">
                <a:latin typeface="Times New Roman" panose="02020603050405020304" pitchFamily="18" charset="0"/>
                <a:cs typeface="Times New Roman" panose="02020603050405020304" pitchFamily="18" charset="0"/>
              </a:rPr>
              <a:t> </a:t>
            </a:r>
            <a:r>
              <a:rPr lang="en-US" sz="2400" b="1" i="0" dirty="0">
                <a:solidFill>
                  <a:srgbClr val="212121"/>
                </a:solidFill>
                <a:effectLst/>
                <a:latin typeface="Times New Roman" panose="02020603050405020304" pitchFamily="18" charset="0"/>
                <a:cs typeface="Times New Roman" panose="02020603050405020304" pitchFamily="18" charset="0"/>
              </a:rPr>
              <a:t>(e) Hearing and Order.</a:t>
            </a:r>
            <a:r>
              <a:rPr lang="en-US" sz="2400" b="0" i="0" dirty="0">
                <a:solidFill>
                  <a:srgbClr val="212121"/>
                </a:solidFill>
                <a:effectLst/>
                <a:latin typeface="Times New Roman" panose="02020603050405020304" pitchFamily="18" charset="0"/>
                <a:cs typeface="Times New Roman" panose="02020603050405020304" pitchFamily="18" charset="0"/>
              </a:rPr>
              <a:t> If an objection is filed under section (d) of this Rule, the court shall hold a pretrial hearing on the objection. If the hearing is an evidentiary hearing, the court may appoint an expert to assist the court in ruling on the objection and may assess against one or more parties the reasonable fees and expenses of the expert. In ruling on the objection, the court may require modification of the computer-generated evidence and may impose conditions relating to its use at trial. The court's ruling on the objection shall control the subsequent course of the action. If the court rules that the computer-generated evidence may be used at trial, when it is used, (1) any party may, but need not, present any admissible evidence that was presented at the hearing on the objection, and (2) the party objecting to the evidence is not required to re-state an objection made in writing or at the hearing in order to preserve that objection for appeal. If the court excludes or restricts the use of computer-generated evidence, the proponent need not make a subsequent offer of proof in order to preserve that ruling for appeal.</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76930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BAA59-E802-CFE3-4E52-2FAA37F21967}"/>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Special Problems With Deepfakes</a:t>
            </a:r>
          </a:p>
        </p:txBody>
      </p:sp>
      <p:sp>
        <p:nvSpPr>
          <p:cNvPr id="3" name="Content Placeholder 2">
            <a:extLst>
              <a:ext uri="{FF2B5EF4-FFF2-40B4-BE49-F238E27FC236}">
                <a16:creationId xmlns:a16="http://schemas.microsoft.com/office/drawing/2014/main" id="{53A6B7ED-F892-B4C1-55EC-F15FBE6D07E0}"/>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Deepfake Defined: </a:t>
            </a:r>
            <a:r>
              <a:rPr lang="en-US" sz="1800" dirty="0">
                <a:latin typeface="Times New Roman" panose="02020603050405020304" pitchFamily="18" charset="0"/>
                <a:cs typeface="Times New Roman" panose="02020603050405020304" pitchFamily="18" charset="0"/>
              </a:rPr>
              <a:t>A deepfake is a video, photo, or audio recording that seems real but has been manipulated with AI. The underlying technology can replace faces, manipulate facial expressions, synthesize faces, and synthesize speech. Deepfakes can depict someone appearing to say or do something that they in fact never said or did</a:t>
            </a:r>
            <a:r>
              <a:rPr lang="en-US" sz="1800" dirty="0"/>
              <a:t>. </a:t>
            </a:r>
            <a:r>
              <a:rPr lang="en-US" sz="1800" dirty="0">
                <a:hlinkClick r:id="rId2"/>
              </a:rPr>
              <a:t>https://www.gao.gov/assets/gao-20-379sp.pdf</a:t>
            </a:r>
            <a:endParaRPr lang="en-US" sz="1800" dirty="0"/>
          </a:p>
          <a:p>
            <a:r>
              <a:rPr lang="en-US" sz="2400" dirty="0">
                <a:latin typeface="Times New Roman" panose="02020603050405020304" pitchFamily="18" charset="0"/>
                <a:cs typeface="Times New Roman" panose="02020603050405020304" pitchFamily="18" charset="0"/>
              </a:rPr>
              <a:t>Why are Deepfakes Such a Problem: “</a:t>
            </a:r>
            <a:r>
              <a:rPr lang="en-US" sz="1800" dirty="0">
                <a:latin typeface="Times New Roman" panose="02020603050405020304" pitchFamily="18" charset="0"/>
                <a:cs typeface="Times New Roman" panose="02020603050405020304" pitchFamily="18" charset="0"/>
              </a:rPr>
              <a:t>The dangerousness of deepfake videos lie in the incomparable impact these videos have on human perception. Videos are not merely illustrative of a witnesses’ testimony, but often serve as independent sources of substantive information for the trier of fact. Since people tend to believe what they see, “images and other forms of digital media are often accepted at face value.” “Regardless of what a person says, the ability to visualize something is uniquely believable.” Video evidence is more cognitively a</a:t>
            </a:r>
            <a:r>
              <a:rPr lang="en-US" sz="1800" dirty="0"/>
              <a:t>nd emotionally arousing to the trier of fact, giving the impression that they are observing activity or events more directly”. </a:t>
            </a:r>
            <a:r>
              <a:rPr lang="en-US" sz="1800" dirty="0">
                <a:latin typeface="Times New Roman" panose="02020603050405020304" pitchFamily="18" charset="0"/>
                <a:cs typeface="Times New Roman" panose="02020603050405020304" pitchFamily="18" charset="0"/>
              </a:rPr>
              <a:t>Taurus Myhand, </a:t>
            </a:r>
            <a:r>
              <a:rPr lang="en-US" sz="1800" i="1" dirty="0">
                <a:latin typeface="Times New Roman" panose="02020603050405020304" pitchFamily="18" charset="0"/>
                <a:cs typeface="Times New Roman" panose="02020603050405020304" pitchFamily="18" charset="0"/>
              </a:rPr>
              <a:t>Once The Jury Sees It, the Jury Can’t Unsee It: The Challenge Trial Judges Face When Authenticating Video Evidence in The Age of Deepfakes</a:t>
            </a:r>
            <a:r>
              <a:rPr lang="en-US" sz="1800" dirty="0">
                <a:latin typeface="Times New Roman" panose="02020603050405020304" pitchFamily="18" charset="0"/>
                <a:cs typeface="Times New Roman" panose="02020603050405020304" pitchFamily="18" charset="0"/>
              </a:rPr>
              <a:t>”, 29 Widener L. Rev. 171, 174-75, 2023</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073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089FA-9B7D-6D31-5E8C-9DDB45C4085B}"/>
              </a:ext>
            </a:extLst>
          </p:cNvPr>
          <p:cNvSpPr>
            <a:spLocks noGrp="1"/>
          </p:cNvSpPr>
          <p:nvPr>
            <p:ph type="title"/>
          </p:nvPr>
        </p:nvSpPr>
        <p:spPr/>
        <p:txBody>
          <a:bodyPr>
            <a:normAutofit/>
          </a:bodyPr>
          <a:lstStyle/>
          <a:p>
            <a:pPr algn="ctr"/>
            <a:r>
              <a:rPr lang="en-US" sz="2400" dirty="0">
                <a:latin typeface="Times New Roman" panose="02020603050405020304" pitchFamily="18" charset="0"/>
                <a:cs typeface="Times New Roman" panose="02020603050405020304" pitchFamily="18" charset="0"/>
              </a:rPr>
              <a:t>Potential New Deepfake Rule in Federal Evidence Rules, i.e. </a:t>
            </a:r>
            <a:r>
              <a:rPr lang="en-US" sz="2400" b="1" dirty="0">
                <a:latin typeface="Times New Roman" panose="02020603050405020304" pitchFamily="18" charset="0"/>
                <a:cs typeface="Times New Roman" panose="02020603050405020304" pitchFamily="18" charset="0"/>
              </a:rPr>
              <a:t>Unacknowledged AI </a:t>
            </a:r>
            <a:r>
              <a:rPr lang="en-US" sz="2400" dirty="0">
                <a:latin typeface="Times New Roman" panose="02020603050405020304" pitchFamily="18" charset="0"/>
                <a:cs typeface="Times New Roman" panose="02020603050405020304" pitchFamily="18" charset="0"/>
              </a:rPr>
              <a:t>evidence</a:t>
            </a:r>
          </a:p>
        </p:txBody>
      </p:sp>
      <p:sp>
        <p:nvSpPr>
          <p:cNvPr id="3" name="Content Placeholder 2">
            <a:extLst>
              <a:ext uri="{FF2B5EF4-FFF2-40B4-BE49-F238E27FC236}">
                <a16:creationId xmlns:a16="http://schemas.microsoft.com/office/drawing/2014/main" id="{4AB485CF-4372-BE88-47B1-25EFEC453BEA}"/>
              </a:ext>
            </a:extLst>
          </p:cNvPr>
          <p:cNvSpPr>
            <a:spLocks noGrp="1"/>
          </p:cNvSpPr>
          <p:nvPr>
            <p:ph idx="1"/>
          </p:nvPr>
        </p:nvSpPr>
        <p:spPr/>
        <p:txBody>
          <a:bodyPr>
            <a:normAutofit/>
          </a:bodyPr>
          <a:lstStyle/>
          <a:p>
            <a:r>
              <a:rPr lang="en-US" sz="2400" dirty="0">
                <a:solidFill>
                  <a:srgbClr val="FF0000"/>
                </a:solidFill>
                <a:latin typeface="Times New Roman" panose="02020603050405020304" pitchFamily="18" charset="0"/>
                <a:cs typeface="Times New Roman" panose="02020603050405020304" pitchFamily="18" charset="0"/>
              </a:rPr>
              <a:t>901(c). POTENTIALLY FABRICATED EVIDENCE CREATED BY </a:t>
            </a:r>
            <a:r>
              <a:rPr lang="en-US" sz="2400" b="1" dirty="0">
                <a:solidFill>
                  <a:srgbClr val="FF0000"/>
                </a:solidFill>
                <a:latin typeface="Times New Roman" panose="02020603050405020304" pitchFamily="18" charset="0"/>
                <a:cs typeface="Times New Roman" panose="02020603050405020304" pitchFamily="18" charset="0"/>
              </a:rPr>
              <a:t>GENERATIVE</a:t>
            </a:r>
            <a:r>
              <a:rPr lang="en-US" sz="2400" dirty="0">
                <a:solidFill>
                  <a:srgbClr val="FF0000"/>
                </a:solidFill>
                <a:latin typeface="Times New Roman" panose="02020603050405020304" pitchFamily="18" charset="0"/>
                <a:cs typeface="Times New Roman" panose="02020603050405020304" pitchFamily="18" charset="0"/>
              </a:rPr>
              <a:t> ARTIFICIAL INTELLIGENCE</a:t>
            </a:r>
          </a:p>
          <a:p>
            <a:r>
              <a:rPr lang="en-US" sz="2400" dirty="0">
                <a:solidFill>
                  <a:srgbClr val="FF0000"/>
                </a:solidFill>
                <a:latin typeface="Times New Roman" panose="02020603050405020304" pitchFamily="18" charset="0"/>
                <a:cs typeface="Times New Roman" panose="02020603050405020304" pitchFamily="18" charset="0"/>
              </a:rPr>
              <a:t>(1) </a:t>
            </a:r>
            <a:r>
              <a:rPr lang="en-US" sz="2400" b="1" dirty="0">
                <a:solidFill>
                  <a:srgbClr val="FF0000"/>
                </a:solidFill>
                <a:latin typeface="Times New Roman" panose="02020603050405020304" pitchFamily="18" charset="0"/>
                <a:cs typeface="Times New Roman" panose="02020603050405020304" pitchFamily="18" charset="0"/>
              </a:rPr>
              <a:t>Showing Required to warrant an Inquiry into Fabrication</a:t>
            </a:r>
            <a:r>
              <a:rPr lang="en-US" sz="2400" dirty="0">
                <a:solidFill>
                  <a:srgbClr val="FF0000"/>
                </a:solidFill>
                <a:latin typeface="Times New Roman" panose="02020603050405020304" pitchFamily="18" charset="0"/>
                <a:cs typeface="Times New Roman" panose="02020603050405020304" pitchFamily="18" charset="0"/>
              </a:rPr>
              <a:t>.  If a party challenges the authenticity of an item of evidence on the ground that it has been fabricated, in whole or in part, by generative artificial intelligence, the party must present evidence sufficient to support a finding of such fabrication to warrant an inquiry by the court.</a:t>
            </a:r>
          </a:p>
          <a:p>
            <a:r>
              <a:rPr lang="en-US" sz="2400" dirty="0">
                <a:solidFill>
                  <a:srgbClr val="FF0000"/>
                </a:solidFill>
                <a:latin typeface="Times New Roman" panose="02020603050405020304" pitchFamily="18" charset="0"/>
                <a:cs typeface="Times New Roman" panose="02020603050405020304" pitchFamily="18" charset="0"/>
              </a:rPr>
              <a:t>(2) </a:t>
            </a:r>
            <a:r>
              <a:rPr lang="en-US" sz="2400" b="1" dirty="0">
                <a:solidFill>
                  <a:srgbClr val="FF0000"/>
                </a:solidFill>
                <a:latin typeface="Times New Roman" panose="02020603050405020304" pitchFamily="18" charset="0"/>
                <a:cs typeface="Times New Roman" panose="02020603050405020304" pitchFamily="18" charset="0"/>
              </a:rPr>
              <a:t>Showing Then Required by the Proponent</a:t>
            </a:r>
            <a:r>
              <a:rPr lang="en-US" sz="2400" dirty="0">
                <a:solidFill>
                  <a:srgbClr val="FF0000"/>
                </a:solidFill>
                <a:latin typeface="Times New Roman" panose="02020603050405020304" pitchFamily="18" charset="0"/>
                <a:cs typeface="Times New Roman" panose="02020603050405020304" pitchFamily="18" charset="0"/>
              </a:rPr>
              <a:t>.   If the opponent makes that showing, the item of evidence is admissible only if the proponent demonstrates to the court that it is more likely than not authentic.</a:t>
            </a:r>
          </a:p>
          <a:p>
            <a:r>
              <a:rPr lang="en-US" sz="2400" dirty="0">
                <a:solidFill>
                  <a:srgbClr val="FF0000"/>
                </a:solidFill>
                <a:latin typeface="Times New Roman" panose="02020603050405020304" pitchFamily="18" charset="0"/>
                <a:cs typeface="Times New Roman" panose="02020603050405020304" pitchFamily="18" charset="0"/>
              </a:rPr>
              <a:t>(3) </a:t>
            </a:r>
            <a:r>
              <a:rPr lang="en-US" sz="2400" b="1" dirty="0">
                <a:solidFill>
                  <a:srgbClr val="FF0000"/>
                </a:solidFill>
                <a:latin typeface="Times New Roman" panose="02020603050405020304" pitchFamily="18" charset="0"/>
                <a:cs typeface="Times New Roman" panose="02020603050405020304" pitchFamily="18" charset="0"/>
              </a:rPr>
              <a:t>Applicability</a:t>
            </a:r>
            <a:r>
              <a:rPr lang="en-US" sz="2400" dirty="0">
                <a:solidFill>
                  <a:srgbClr val="FF0000"/>
                </a:solidFill>
                <a:latin typeface="Times New Roman" panose="02020603050405020304" pitchFamily="18" charset="0"/>
                <a:cs typeface="Times New Roman" panose="02020603050405020304" pitchFamily="18" charset="0"/>
              </a:rPr>
              <a:t>. This rule applies to items offered under either Rule 901 or 902</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34778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2CBB4-2AEF-E60A-59C7-16E925A4DA11}"/>
              </a:ext>
            </a:extLst>
          </p:cNvPr>
          <p:cNvSpPr>
            <a:spLocks noGrp="1"/>
          </p:cNvSpPr>
          <p:nvPr>
            <p:ph type="title"/>
          </p:nvPr>
        </p:nvSpPr>
        <p:spPr/>
        <p:txBody>
          <a:bodyPr>
            <a:normAutofit/>
          </a:bodyPr>
          <a:lstStyle/>
          <a:p>
            <a:r>
              <a:rPr lang="en-US" sz="2800" dirty="0">
                <a:latin typeface="Times New Roman" panose="02020603050405020304" pitchFamily="18" charset="0"/>
                <a:cs typeface="Times New Roman" panose="02020603050405020304" pitchFamily="18" charset="0"/>
              </a:rPr>
              <a:t>Potential Rule 901(c), </a:t>
            </a:r>
            <a:r>
              <a:rPr lang="en-US" sz="2800" dirty="0" err="1">
                <a:latin typeface="Times New Roman" panose="02020603050405020304" pitchFamily="18" charset="0"/>
                <a:cs typeface="Times New Roman" panose="02020603050405020304" pitchFamily="18" charset="0"/>
              </a:rPr>
              <a:t>con’t</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EA75D9D-7591-4939-D7C6-7192F513611B}"/>
              </a:ext>
            </a:extLst>
          </p:cNvPr>
          <p:cNvSpPr>
            <a:spLocks noGrp="1"/>
          </p:cNvSpPr>
          <p:nvPr>
            <p:ph idx="1"/>
          </p:nvPr>
        </p:nvSpPr>
        <p:spPr/>
        <p:txBody>
          <a:bodyPr>
            <a:normAutofit/>
          </a:bodyPr>
          <a:lstStyle/>
          <a:p>
            <a:r>
              <a:rPr lang="en-US" sz="2400" dirty="0">
                <a:solidFill>
                  <a:srgbClr val="FF0000"/>
                </a:solidFill>
                <a:latin typeface="Times New Roman" panose="02020603050405020304" pitchFamily="18" charset="0"/>
                <a:cs typeface="Times New Roman" panose="02020603050405020304" pitchFamily="18" charset="0"/>
              </a:rPr>
              <a:t>(4) </a:t>
            </a:r>
            <a:r>
              <a:rPr lang="en-US" sz="2400" b="1" dirty="0">
                <a:solidFill>
                  <a:srgbClr val="FF0000"/>
                </a:solidFill>
                <a:latin typeface="Times New Roman" panose="02020603050405020304" pitchFamily="18" charset="0"/>
                <a:cs typeface="Times New Roman" panose="02020603050405020304" pitchFamily="18" charset="0"/>
              </a:rPr>
              <a:t>Notice</a:t>
            </a:r>
            <a:r>
              <a:rPr lang="en-US" sz="2400" dirty="0">
                <a:solidFill>
                  <a:srgbClr val="FF0000"/>
                </a:solidFill>
                <a:latin typeface="Times New Roman" panose="02020603050405020304" pitchFamily="18" charset="0"/>
                <a:cs typeface="Times New Roman" panose="02020603050405020304" pitchFamily="18" charset="0"/>
              </a:rPr>
              <a:t>. Unless the court orders otherwise, a party claiming that an item is fabricated in whole or part by generative artificial intelligence must provide reasonable pretrial notice to all opposing parties of the intent to present evidence of fabrication, so that the opposing parties have a reasonable opportunity to respond to that evidence before trial.</a:t>
            </a:r>
          </a:p>
          <a:p>
            <a:r>
              <a:rPr lang="en-US" sz="2400" dirty="0">
                <a:solidFill>
                  <a:srgbClr val="FF0000"/>
                </a:solidFill>
                <a:latin typeface="Times New Roman" panose="02020603050405020304" pitchFamily="18" charset="0"/>
                <a:cs typeface="Times New Roman" panose="02020603050405020304" pitchFamily="18" charset="0"/>
              </a:rPr>
              <a:t>(5) </a:t>
            </a:r>
            <a:r>
              <a:rPr lang="en-US" sz="2400" b="1" dirty="0">
                <a:solidFill>
                  <a:srgbClr val="FF0000"/>
                </a:solidFill>
                <a:latin typeface="Times New Roman" panose="02020603050405020304" pitchFamily="18" charset="0"/>
                <a:cs typeface="Times New Roman" panose="02020603050405020304" pitchFamily="18" charset="0"/>
              </a:rPr>
              <a:t>Definitions</a:t>
            </a:r>
            <a:r>
              <a:rPr lang="en-US" sz="2400" dirty="0">
                <a:solidFill>
                  <a:srgbClr val="FF0000"/>
                </a:solidFill>
                <a:latin typeface="Times New Roman" panose="02020603050405020304" pitchFamily="18" charset="0"/>
                <a:cs typeface="Times New Roman" panose="02020603050405020304" pitchFamily="18" charset="0"/>
              </a:rPr>
              <a:t>. In this rule, “generative artificial intelligence” means a computer system that emulates the structure and characteristics of input data in order to create derived synthetic content, including images, video, audio text, and other digital content.</a:t>
            </a:r>
          </a:p>
        </p:txBody>
      </p:sp>
    </p:spTree>
    <p:extLst>
      <p:ext uri="{BB962C8B-B14F-4D97-AF65-F5344CB8AC3E}">
        <p14:creationId xmlns:p14="http://schemas.microsoft.com/office/powerpoint/2010/main" val="1315934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F1FD3-2544-07B4-E70E-7076EAC910D9}"/>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Part 1: Evidentiary Issues Associated With AI</a:t>
            </a:r>
          </a:p>
        </p:txBody>
      </p:sp>
      <p:sp>
        <p:nvSpPr>
          <p:cNvPr id="3" name="Content Placeholder 2">
            <a:extLst>
              <a:ext uri="{FF2B5EF4-FFF2-40B4-BE49-F238E27FC236}">
                <a16:creationId xmlns:a16="http://schemas.microsoft.com/office/drawing/2014/main" id="{205B1AAB-ED82-CA52-DBFA-1837F59B3FF5}"/>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Definition of AI: </a:t>
            </a:r>
            <a:r>
              <a:rPr lang="en-US" sz="1800" dirty="0">
                <a:latin typeface="Times New Roman" panose="02020603050405020304" pitchFamily="18" charset="0"/>
                <a:cs typeface="Times New Roman" panose="02020603050405020304" pitchFamily="18" charset="0"/>
              </a:rPr>
              <a:t>There is no single definition of artificial intelligence. At its essence, AI involves computer technology, software, and systems that perform tasks traditionally requiring human intelligence. The ability of a computer or computer-controlled robot to perform tasks commonly associated with intelligent beings is one definition. The term is frequently applied to the project of developing systems that appear to employ or replicate intellectual processes characteristic of humans, such as the ability to reason, discover meaning, generalize</a:t>
            </a:r>
            <a:r>
              <a:rPr lang="en-US" sz="1600" dirty="0">
                <a:latin typeface="Times New Roman" panose="02020603050405020304" pitchFamily="18" charset="0"/>
                <a:cs typeface="Times New Roman" panose="02020603050405020304" pitchFamily="18" charset="0"/>
              </a:rPr>
              <a:t>, or learn from past experience. BRITTANICA, </a:t>
            </a:r>
            <a:r>
              <a:rPr lang="en-US" sz="1600" dirty="0">
                <a:latin typeface="Times New Roman" panose="02020603050405020304" pitchFamily="18" charset="0"/>
                <a:cs typeface="Times New Roman" panose="02020603050405020304" pitchFamily="18" charset="0"/>
                <a:hlinkClick r:id="rId2"/>
              </a:rPr>
              <a:t>https://www.britannica.com/technology/artificial-intelligence</a:t>
            </a:r>
            <a:r>
              <a:rPr lang="en-US" sz="1600"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Definition of Generative AI</a:t>
            </a:r>
            <a:r>
              <a:rPr lang="en-US" sz="1800" dirty="0">
                <a:latin typeface="Times New Roman" panose="02020603050405020304" pitchFamily="18" charset="0"/>
                <a:cs typeface="Times New Roman" panose="02020603050405020304" pitchFamily="18" charset="0"/>
              </a:rPr>
              <a:t>: [G]</a:t>
            </a:r>
            <a:r>
              <a:rPr lang="en-US" sz="1800" dirty="0" err="1">
                <a:latin typeface="Times New Roman" panose="02020603050405020304" pitchFamily="18" charset="0"/>
                <a:cs typeface="Times New Roman" panose="02020603050405020304" pitchFamily="18" charset="0"/>
              </a:rPr>
              <a:t>enerative</a:t>
            </a:r>
            <a:r>
              <a:rPr lang="en-US" sz="1800" dirty="0">
                <a:latin typeface="Times New Roman" panose="02020603050405020304" pitchFamily="18" charset="0"/>
                <a:cs typeface="Times New Roman" panose="02020603050405020304" pitchFamily="18" charset="0"/>
              </a:rPr>
              <a:t> AI (GAI), which can create various types of new content, including text, images, audio, video, and software code in response to a user’s prompts and questions. GAI tools that produce new text are prediction tools that generate a statistically probable output when prompted. To accomplish this, these tools analyze large amounts of digital text culled from the internet or proprietary data sources. Some GAI tools are described as “self-learning,” meaning they will learn from themselves as they cull more data. GAI tools may assist lawyers in tasks such as legal research, contract review, due diligence, document review, regulatory compliance, and drafting letters, contracts, briefs, and other legal documents. Quote from ABA Formal Ethics Opinion 512  </a:t>
            </a:r>
            <a:r>
              <a:rPr lang="en-US" sz="1800" i="1" dirty="0">
                <a:latin typeface="Times New Roman" panose="02020603050405020304" pitchFamily="18" charset="0"/>
                <a:cs typeface="Times New Roman" panose="02020603050405020304" pitchFamily="18" charset="0"/>
              </a:rPr>
              <a:t>“Generative AI Tools” (July 29, 2024</a:t>
            </a:r>
            <a:r>
              <a:rPr lang="en-US" sz="1600" i="1" dirty="0">
                <a:latin typeface="Times New Roman" panose="02020603050405020304" pitchFamily="18" charset="0"/>
                <a:cs typeface="Times New Roman" panose="02020603050405020304" pitchFamily="18" charset="0"/>
              </a:rPr>
              <a:t>)</a:t>
            </a:r>
            <a:endParaRPr lang="en-US"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4662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31353-BFD7-BB0D-C45D-B1A66562F535}"/>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Key Features of Possible Rule 901(c)</a:t>
            </a:r>
          </a:p>
        </p:txBody>
      </p:sp>
      <p:sp>
        <p:nvSpPr>
          <p:cNvPr id="3" name="Content Placeholder 2">
            <a:extLst>
              <a:ext uri="{FF2B5EF4-FFF2-40B4-BE49-F238E27FC236}">
                <a16:creationId xmlns:a16="http://schemas.microsoft.com/office/drawing/2014/main" id="{2A223B33-181F-81E3-AD48-7222088FC159}"/>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Limited to potential deepfake evidence, restricted in scope to Generative AI to avoid possibility of applying it to other types of digital/electronic evidence</a:t>
            </a:r>
          </a:p>
          <a:p>
            <a:r>
              <a:rPr lang="en-US" sz="2400" dirty="0">
                <a:latin typeface="Times New Roman" panose="02020603050405020304" pitchFamily="18" charset="0"/>
                <a:cs typeface="Times New Roman" panose="02020603050405020304" pitchFamily="18" charset="0"/>
              </a:rPr>
              <a:t>Two step process: </a:t>
            </a:r>
            <a:r>
              <a:rPr lang="en-US" sz="2400" dirty="0">
                <a:solidFill>
                  <a:srgbClr val="FF0000"/>
                </a:solidFill>
                <a:latin typeface="Times New Roman" panose="02020603050405020304" pitchFamily="18" charset="0"/>
                <a:cs typeface="Times New Roman" panose="02020603050405020304" pitchFamily="18" charset="0"/>
              </a:rPr>
              <a:t>First</a:t>
            </a:r>
            <a:r>
              <a:rPr lang="en-US" sz="2400" dirty="0">
                <a:latin typeface="Times New Roman" panose="02020603050405020304" pitchFamily="18" charset="0"/>
                <a:cs typeface="Times New Roman" panose="02020603050405020304" pitchFamily="18" charset="0"/>
              </a:rPr>
              <a:t>, opposing party must come forward with facts—not conclusory argument or hypothetical facts in order to invoke rule. </a:t>
            </a:r>
            <a:r>
              <a:rPr lang="en-US" sz="2400" dirty="0">
                <a:solidFill>
                  <a:srgbClr val="FF0000"/>
                </a:solidFill>
                <a:latin typeface="Times New Roman" panose="02020603050405020304" pitchFamily="18" charset="0"/>
                <a:cs typeface="Times New Roman" panose="02020603050405020304" pitchFamily="18" charset="0"/>
              </a:rPr>
              <a:t>Second</a:t>
            </a:r>
            <a:r>
              <a:rPr lang="en-US" sz="2400" dirty="0">
                <a:latin typeface="Times New Roman" panose="02020603050405020304" pitchFamily="18" charset="0"/>
                <a:cs typeface="Times New Roman" panose="02020603050405020304" pitchFamily="18" charset="0"/>
              </a:rPr>
              <a:t>, if opponent meets first step, proponent must then show to the satisfaction of the court that the offered evidence is more likely than not authentic.  This mitigates the “catch 22” in the existing rule as the Judge—not jury—makes this decision</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79967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FC1A2-B78B-E348-EDAD-0B2C0C0378A6}"/>
              </a:ext>
            </a:extLst>
          </p:cNvPr>
          <p:cNvSpPr>
            <a:spLocks noGrp="1"/>
          </p:cNvSpPr>
          <p:nvPr>
            <p:ph type="title"/>
          </p:nvPr>
        </p:nvSpPr>
        <p:spPr/>
        <p:txBody>
          <a:bodyPr>
            <a:normAutofit/>
          </a:bodyPr>
          <a:lstStyle/>
          <a:p>
            <a:pPr algn="ctr"/>
            <a:r>
              <a:rPr lang="en-US" sz="2800" b="1" dirty="0">
                <a:latin typeface="Times New Roman" panose="02020603050405020304" pitchFamily="18" charset="0"/>
                <a:cs typeface="Times New Roman" panose="02020603050405020304" pitchFamily="18" charset="0"/>
              </a:rPr>
              <a:t>AMERICA’S AI ACTION PLAN, THE WHITE HOUSE 2025</a:t>
            </a:r>
          </a:p>
        </p:txBody>
      </p:sp>
      <p:sp>
        <p:nvSpPr>
          <p:cNvPr id="3" name="Content Placeholder 2">
            <a:extLst>
              <a:ext uri="{FF2B5EF4-FFF2-40B4-BE49-F238E27FC236}">
                <a16:creationId xmlns:a16="http://schemas.microsoft.com/office/drawing/2014/main" id="{FFEC0C7C-99F8-E6E9-3DE8-FBB63791C816}"/>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Discusses the need to combat “synthetic media’ in the Legal System</a:t>
            </a:r>
          </a:p>
          <a:p>
            <a:r>
              <a:rPr lang="en-US" sz="2400" dirty="0">
                <a:latin typeface="Times New Roman" panose="02020603050405020304" pitchFamily="18" charset="0"/>
                <a:cs typeface="Times New Roman" panose="02020603050405020304" pitchFamily="18" charset="0"/>
              </a:rPr>
              <a:t>Tasks the DOJ to </a:t>
            </a:r>
            <a:r>
              <a:rPr lang="en-US" sz="2400" dirty="0">
                <a:solidFill>
                  <a:srgbClr val="FF0000"/>
                </a:solidFill>
                <a:latin typeface="Times New Roman" panose="02020603050405020304" pitchFamily="18" charset="0"/>
                <a:cs typeface="Times New Roman" panose="02020603050405020304" pitchFamily="18" charset="0"/>
              </a:rPr>
              <a:t>“issue guidance to agencies that engage in adjudications to explore adopting a deepfake standard similar to the proposed Federal Rules of Evidence 901(c)  under consideration by the Advisory Committee on Evidence Rules.”</a:t>
            </a:r>
          </a:p>
        </p:txBody>
      </p:sp>
    </p:spTree>
    <p:extLst>
      <p:ext uri="{BB962C8B-B14F-4D97-AF65-F5344CB8AC3E}">
        <p14:creationId xmlns:p14="http://schemas.microsoft.com/office/powerpoint/2010/main" val="41883471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DDDA4-903A-6580-6061-A061B628265C}"/>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Key Takeaways</a:t>
            </a:r>
          </a:p>
        </p:txBody>
      </p:sp>
      <p:sp>
        <p:nvSpPr>
          <p:cNvPr id="3" name="Content Placeholder 2">
            <a:extLst>
              <a:ext uri="{FF2B5EF4-FFF2-40B4-BE49-F238E27FC236}">
                <a16:creationId xmlns:a16="http://schemas.microsoft.com/office/drawing/2014/main" id="{DFE1E353-27B4-9D24-452C-4C2046B3080D}"/>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The essence of admissibility of AI generated evidence must focus on AUTHENTICITY as well as RELIABILITY</a:t>
            </a:r>
          </a:p>
          <a:p>
            <a:r>
              <a:rPr lang="en-US" sz="2400" dirty="0">
                <a:latin typeface="Times New Roman" panose="02020603050405020304" pitchFamily="18" charset="0"/>
                <a:cs typeface="Times New Roman" panose="02020603050405020304" pitchFamily="18" charset="0"/>
              </a:rPr>
              <a:t>The current evidence rules are insufficient to address the concern about “synthetic evidence” (i.e. Deepfakes) expressed in the White House AI Action Plan</a:t>
            </a:r>
          </a:p>
          <a:p>
            <a:r>
              <a:rPr lang="en-US" sz="2400" dirty="0">
                <a:latin typeface="Times New Roman" panose="02020603050405020304" pitchFamily="18" charset="0"/>
                <a:cs typeface="Times New Roman" panose="02020603050405020304" pitchFamily="18" charset="0"/>
              </a:rPr>
              <a:t>Proposed Evidence Rule 707 would be a big help</a:t>
            </a:r>
          </a:p>
          <a:p>
            <a:r>
              <a:rPr lang="en-US" sz="2400" dirty="0">
                <a:latin typeface="Times New Roman" panose="02020603050405020304" pitchFamily="18" charset="0"/>
                <a:cs typeface="Times New Roman" panose="02020603050405020304" pitchFamily="18" charset="0"/>
              </a:rPr>
              <a:t>Proposed Rule 901(c)  would help</a:t>
            </a:r>
          </a:p>
          <a:p>
            <a:r>
              <a:rPr lang="en-US" sz="2400" dirty="0">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notice requirement </a:t>
            </a:r>
            <a:r>
              <a:rPr lang="en-US" sz="2400" dirty="0">
                <a:latin typeface="Times New Roman" panose="02020603050405020304" pitchFamily="18" charset="0"/>
                <a:cs typeface="Times New Roman" panose="02020603050405020304" pitchFamily="18" charset="0"/>
              </a:rPr>
              <a:t>in both Rule 707 and Rule 901(c) will put an important focus on </a:t>
            </a:r>
            <a:r>
              <a:rPr lang="en-US" sz="2400" b="1" dirty="0">
                <a:latin typeface="Times New Roman" panose="02020603050405020304" pitchFamily="18" charset="0"/>
                <a:cs typeface="Times New Roman" panose="02020603050405020304" pitchFamily="18" charset="0"/>
              </a:rPr>
              <a:t>pretrial management by the court </a:t>
            </a:r>
            <a:r>
              <a:rPr lang="en-US" sz="2400" dirty="0">
                <a:latin typeface="Times New Roman" panose="02020603050405020304" pitchFamily="18" charset="0"/>
                <a:cs typeface="Times New Roman" panose="02020603050405020304" pitchFamily="18" charset="0"/>
              </a:rPr>
              <a:t>to ensure sufficient </a:t>
            </a:r>
            <a:r>
              <a:rPr lang="en-US" sz="2400" b="1" dirty="0">
                <a:latin typeface="Times New Roman" panose="02020603050405020304" pitchFamily="18" charset="0"/>
                <a:cs typeface="Times New Roman" panose="02020603050405020304" pitchFamily="18" charset="0"/>
              </a:rPr>
              <a:t>discovery</a:t>
            </a:r>
            <a:r>
              <a:rPr lang="en-US" sz="2400" dirty="0">
                <a:latin typeface="Times New Roman" panose="02020603050405020304" pitchFamily="18" charset="0"/>
                <a:cs typeface="Times New Roman" panose="02020603050405020304" pitchFamily="18" charset="0"/>
              </a:rPr>
              <a:t> about the challenged AI evidence, </a:t>
            </a:r>
            <a:r>
              <a:rPr lang="en-US" sz="2400" b="1" dirty="0">
                <a:latin typeface="Times New Roman" panose="02020603050405020304" pitchFamily="18" charset="0"/>
                <a:cs typeface="Times New Roman" panose="02020603050405020304" pitchFamily="18" charset="0"/>
              </a:rPr>
              <a:t>allow the opposing party to object</a:t>
            </a:r>
            <a:r>
              <a:rPr lang="en-US" sz="2400" dirty="0">
                <a:latin typeface="Times New Roman" panose="02020603050405020304" pitchFamily="18" charset="0"/>
                <a:cs typeface="Times New Roman" panose="02020603050405020304" pitchFamily="18" charset="0"/>
              </a:rPr>
              <a:t>, and allow the court to schedule </a:t>
            </a:r>
            <a:r>
              <a:rPr lang="en-US" sz="2400" b="1" dirty="0">
                <a:latin typeface="Times New Roman" panose="02020603050405020304" pitchFamily="18" charset="0"/>
                <a:cs typeface="Times New Roman" panose="02020603050405020304" pitchFamily="18" charset="0"/>
              </a:rPr>
              <a:t>motions practice and a hearing </a:t>
            </a:r>
            <a:r>
              <a:rPr lang="en-US" sz="2400" dirty="0">
                <a:latin typeface="Times New Roman" panose="02020603050405020304" pitchFamily="18" charset="0"/>
                <a:cs typeface="Times New Roman" panose="02020603050405020304" pitchFamily="18" charset="0"/>
              </a:rPr>
              <a:t>sufficiently before trial.</a:t>
            </a:r>
          </a:p>
        </p:txBody>
      </p:sp>
    </p:spTree>
    <p:extLst>
      <p:ext uri="{BB962C8B-B14F-4D97-AF65-F5344CB8AC3E}">
        <p14:creationId xmlns:p14="http://schemas.microsoft.com/office/powerpoint/2010/main" val="2769079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5483C-E63F-D5C2-6E0D-2F1AF037951F}"/>
              </a:ext>
            </a:extLst>
          </p:cNvPr>
          <p:cNvSpPr>
            <a:spLocks noGrp="1"/>
          </p:cNvSpPr>
          <p:nvPr>
            <p:ph type="title"/>
          </p:nvPr>
        </p:nvSpPr>
        <p:spPr/>
        <p:txBody>
          <a:bodyPr>
            <a:normAutofit/>
          </a:bodyPr>
          <a:lstStyle/>
          <a:p>
            <a:pPr algn="ctr"/>
            <a:r>
              <a:rPr lang="en-US" sz="2800" b="1" dirty="0">
                <a:latin typeface="Times New Roman" panose="02020603050405020304" pitchFamily="18" charset="0"/>
                <a:cs typeface="Times New Roman" panose="02020603050405020304" pitchFamily="18" charset="0"/>
              </a:rPr>
              <a:t>ABA Formal Ethics Opinion 512</a:t>
            </a:r>
          </a:p>
        </p:txBody>
      </p:sp>
      <p:sp>
        <p:nvSpPr>
          <p:cNvPr id="3" name="Content Placeholder 2">
            <a:extLst>
              <a:ext uri="{FF2B5EF4-FFF2-40B4-BE49-F238E27FC236}">
                <a16:creationId xmlns:a16="http://schemas.microsoft.com/office/drawing/2014/main" id="{CB67263F-96EC-7C38-6552-CB9094B941C3}"/>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“Generative AI Tools”</a:t>
            </a:r>
          </a:p>
          <a:p>
            <a:r>
              <a:rPr lang="en-US" sz="2400" dirty="0">
                <a:latin typeface="Times New Roman" panose="02020603050405020304" pitchFamily="18" charset="0"/>
                <a:cs typeface="Times New Roman" panose="02020603050405020304" pitchFamily="18" charset="0"/>
              </a:rPr>
              <a:t>Competence (Rule 1.1)</a:t>
            </a:r>
          </a:p>
          <a:p>
            <a:r>
              <a:rPr lang="en-US" sz="2400" dirty="0">
                <a:latin typeface="Times New Roman" panose="02020603050405020304" pitchFamily="18" charset="0"/>
                <a:cs typeface="Times New Roman" panose="02020603050405020304" pitchFamily="18" charset="0"/>
              </a:rPr>
              <a:t>Confidentiality (Rule 1.9(c), 1.18(b)</a:t>
            </a:r>
          </a:p>
          <a:p>
            <a:r>
              <a:rPr lang="en-US" sz="2400" dirty="0">
                <a:latin typeface="Times New Roman" panose="02020603050405020304" pitchFamily="18" charset="0"/>
                <a:cs typeface="Times New Roman" panose="02020603050405020304" pitchFamily="18" charset="0"/>
              </a:rPr>
              <a:t>Duty to Communicate with Client (Rule 1.4)</a:t>
            </a:r>
          </a:p>
          <a:p>
            <a:r>
              <a:rPr lang="en-US" sz="2400" dirty="0">
                <a:latin typeface="Times New Roman" panose="02020603050405020304" pitchFamily="18" charset="0"/>
                <a:cs typeface="Times New Roman" panose="02020603050405020304" pitchFamily="18" charset="0"/>
              </a:rPr>
              <a:t>Meritorious Claime and Contentions and Candor to the Court (Rules 3.1, 3.3, 8.4(c))</a:t>
            </a:r>
          </a:p>
          <a:p>
            <a:r>
              <a:rPr lang="en-US" sz="2400" dirty="0">
                <a:latin typeface="Times New Roman" panose="02020603050405020304" pitchFamily="18" charset="0"/>
                <a:cs typeface="Times New Roman" panose="02020603050405020304" pitchFamily="18" charset="0"/>
              </a:rPr>
              <a:t>Supervisory Responsibilities (Rules 5.1, 5.3)</a:t>
            </a:r>
          </a:p>
          <a:p>
            <a:r>
              <a:rPr lang="en-US" sz="2400" dirty="0">
                <a:latin typeface="Times New Roman" panose="02020603050405020304" pitchFamily="18" charset="0"/>
                <a:cs typeface="Times New Roman" panose="02020603050405020304" pitchFamily="18" charset="0"/>
              </a:rPr>
              <a:t>Fees (Rule 1.5)</a:t>
            </a:r>
          </a:p>
        </p:txBody>
      </p:sp>
    </p:spTree>
    <p:extLst>
      <p:ext uri="{BB962C8B-B14F-4D97-AF65-F5344CB8AC3E}">
        <p14:creationId xmlns:p14="http://schemas.microsoft.com/office/powerpoint/2010/main" val="6581527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3890C-69D9-16D3-A616-6551EE1DF413}"/>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Additional Developments to Keep an Eye On</a:t>
            </a:r>
          </a:p>
        </p:txBody>
      </p:sp>
      <p:sp>
        <p:nvSpPr>
          <p:cNvPr id="3" name="Content Placeholder 2">
            <a:extLst>
              <a:ext uri="{FF2B5EF4-FFF2-40B4-BE49-F238E27FC236}">
                <a16:creationId xmlns:a16="http://schemas.microsoft.com/office/drawing/2014/main" id="{64A13054-9146-7E0A-DAC7-886B49BD6C36}"/>
              </a:ext>
            </a:extLst>
          </p:cNvPr>
          <p:cNvSpPr>
            <a:spLocks noGrp="1"/>
          </p:cNvSpPr>
          <p:nvPr>
            <p:ph idx="1"/>
          </p:nvPr>
        </p:nvSpPr>
        <p:spPr/>
        <p:txBody>
          <a:bodyPr>
            <a:normAutofit fontScale="92500"/>
          </a:bodyPr>
          <a:lstStyle/>
          <a:p>
            <a:r>
              <a:rPr lang="en-US" sz="2400" dirty="0">
                <a:latin typeface="Times New Roman" panose="02020603050405020304" pitchFamily="18" charset="0"/>
                <a:cs typeface="Times New Roman" panose="02020603050405020304" pitchFamily="18" charset="0"/>
              </a:rPr>
              <a:t>1. Increasing willingness of judges to experiment with using AI applications to summarize pleadings/filings/exhibits; draft portions of orders (such as discussion of issues presented, discussion of well established procedural requirements (i.e. standard for admissibility of expert evidence, motion to dismiss an indictment, scope of review, standing, etc.))—reserving for the court the task of drafting the discussion of the relevant facts and actually applying them to the case law to render the actual decision in the case. Judges must “own” the actual ruling and substantive analysis resolving </a:t>
            </a:r>
            <a:r>
              <a:rPr lang="en-US" sz="2400">
                <a:latin typeface="Times New Roman" panose="02020603050405020304" pitchFamily="18" charset="0"/>
                <a:cs typeface="Times New Roman" panose="02020603050405020304" pitchFamily="18" charset="0"/>
              </a:rPr>
              <a:t>the issues.</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administrative office of the U.S. Courts has issued preliminary guidance to judges on the use of AI by judges. Few hard and fast rules, lots of cautionary guidance.</a:t>
            </a:r>
          </a:p>
          <a:p>
            <a:r>
              <a:rPr lang="en-US" sz="2400" dirty="0">
                <a:latin typeface="Times New Roman" panose="02020603050405020304" pitchFamily="18" charset="0"/>
                <a:cs typeface="Times New Roman" panose="02020603050405020304" pitchFamily="18" charset="0"/>
              </a:rPr>
              <a:t>Just as we see reports of lawyers being sanctioned for citing “hallucinated cases” in filings, at least 2 federal judges had to revise opinions issued that cited hallucinated cases that had been cited by the parties in their filings. </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40532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6CD52-AF3A-F60B-E299-0B1269A57145}"/>
              </a:ext>
            </a:extLst>
          </p:cNvPr>
          <p:cNvSpPr>
            <a:spLocks noGrp="1"/>
          </p:cNvSpPr>
          <p:nvPr>
            <p:ph type="title"/>
          </p:nvPr>
        </p:nvSpPr>
        <p:spPr/>
        <p:txBody>
          <a:bodyPr>
            <a:normAutofit/>
          </a:bodyPr>
          <a:lstStyle/>
          <a:p>
            <a:pPr algn="ctr"/>
            <a:r>
              <a:rPr lang="en-US" sz="2800" dirty="0">
                <a:latin typeface="Times New Roman" panose="02020603050405020304" pitchFamily="18" charset="0"/>
                <a:cs typeface="Times New Roman" panose="02020603050405020304" pitchFamily="18" charset="0"/>
              </a:rPr>
              <a:t>Questions?</a:t>
            </a:r>
          </a:p>
        </p:txBody>
      </p:sp>
      <p:sp>
        <p:nvSpPr>
          <p:cNvPr id="3" name="Content Placeholder 2">
            <a:extLst>
              <a:ext uri="{FF2B5EF4-FFF2-40B4-BE49-F238E27FC236}">
                <a16:creationId xmlns:a16="http://schemas.microsoft.com/office/drawing/2014/main" id="{E383B8E2-3A7B-3EF2-56E5-1E128FC387C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61997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83C47-519A-6D44-8E8E-519989E390C8}"/>
              </a:ext>
            </a:extLst>
          </p:cNvPr>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              What is Artificial Intelligence (AI)?</a:t>
            </a:r>
          </a:p>
        </p:txBody>
      </p:sp>
      <p:sp>
        <p:nvSpPr>
          <p:cNvPr id="3" name="Content Placeholder 2">
            <a:extLst>
              <a:ext uri="{FF2B5EF4-FFF2-40B4-BE49-F238E27FC236}">
                <a16:creationId xmlns:a16="http://schemas.microsoft.com/office/drawing/2014/main" id="{B27AF6EC-B149-B247-84BD-91A13E51E271}"/>
              </a:ext>
            </a:extLst>
          </p:cNvPr>
          <p:cNvSpPr>
            <a:spLocks noGrp="1"/>
          </p:cNvSpPr>
          <p:nvPr>
            <p:ph idx="1"/>
          </p:nvPr>
        </p:nvSpPr>
        <p:spPr/>
        <p:txBody>
          <a:bodyPr>
            <a:normAutofit fontScale="92500" lnSpcReduction="20000"/>
          </a:bodyPr>
          <a:lstStyle/>
          <a:p>
            <a:r>
              <a:rPr lang="en-US" sz="3200" dirty="0">
                <a:latin typeface="Times New Roman" panose="02020603050405020304" pitchFamily="18" charset="0"/>
                <a:cs typeface="Times New Roman" panose="02020603050405020304" pitchFamily="18" charset="0"/>
              </a:rPr>
              <a:t>Many different types of AI</a:t>
            </a:r>
          </a:p>
          <a:p>
            <a:r>
              <a:rPr lang="en-US" sz="3200" dirty="0">
                <a:latin typeface="Times New Roman" panose="02020603050405020304" pitchFamily="18" charset="0"/>
                <a:cs typeface="Times New Roman" panose="02020603050405020304" pitchFamily="18" charset="0"/>
              </a:rPr>
              <a:t>Broadly speaking, AI is the hypothetical ability of a computer to match or exceed human performance in tasks requiring cognitive ability, such as perception, language understanding and synthesis, reasoning, creativity, and emotion.</a:t>
            </a:r>
          </a:p>
          <a:p>
            <a:r>
              <a:rPr lang="en-US" sz="3200" dirty="0">
                <a:latin typeface="Times New Roman" panose="02020603050405020304" pitchFamily="18" charset="0"/>
                <a:cs typeface="Times New Roman" panose="02020603050405020304" pitchFamily="18" charset="0"/>
              </a:rPr>
              <a:t>Narrow/weak AI: purpose built systems that seek to equal/exceed human performance at single/narrow task</a:t>
            </a:r>
          </a:p>
          <a:p>
            <a:r>
              <a:rPr lang="en-US" sz="3200" dirty="0">
                <a:latin typeface="Times New Roman" panose="02020603050405020304" pitchFamily="18" charset="0"/>
                <a:cs typeface="Times New Roman" panose="02020603050405020304" pitchFamily="18" charset="0"/>
              </a:rPr>
              <a:t>General/strong AI: ability to rival/exceed human performance at wide range of human tasks</a:t>
            </a:r>
          </a:p>
          <a:p>
            <a:r>
              <a:rPr lang="en-US" sz="3200" dirty="0">
                <a:latin typeface="Times New Roman" panose="02020603050405020304" pitchFamily="18" charset="0"/>
                <a:cs typeface="Times New Roman" panose="02020603050405020304" pitchFamily="18" charset="0"/>
              </a:rPr>
              <a:t>Artificial General Intelligence: AI capacity to exceed human ability to perform complex tasks</a:t>
            </a:r>
          </a:p>
        </p:txBody>
      </p:sp>
    </p:spTree>
    <p:extLst>
      <p:ext uri="{BB962C8B-B14F-4D97-AF65-F5344CB8AC3E}">
        <p14:creationId xmlns:p14="http://schemas.microsoft.com/office/powerpoint/2010/main" val="231507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7C20A-646D-4D42-8CB4-68DDA9221830}"/>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Explosive Growth of AI Applications </a:t>
            </a:r>
          </a:p>
        </p:txBody>
      </p:sp>
      <p:sp>
        <p:nvSpPr>
          <p:cNvPr id="3" name="Content Placeholder 2">
            <a:extLst>
              <a:ext uri="{FF2B5EF4-FFF2-40B4-BE49-F238E27FC236}">
                <a16:creationId xmlns:a16="http://schemas.microsoft.com/office/drawing/2014/main" id="{E31F1D05-D299-6744-ADA6-A860154A1820}"/>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Health Care (to diagnose illness, detect cancer in MRI)</a:t>
            </a:r>
          </a:p>
          <a:p>
            <a:r>
              <a:rPr lang="en-US" dirty="0">
                <a:latin typeface="Times New Roman" panose="02020603050405020304" pitchFamily="18" charset="0"/>
                <a:cs typeface="Times New Roman" panose="02020603050405020304" pitchFamily="18" charset="0"/>
              </a:rPr>
              <a:t>Education (AI evaluations of teacher performance)</a:t>
            </a:r>
          </a:p>
          <a:p>
            <a:r>
              <a:rPr lang="en-US" dirty="0">
                <a:latin typeface="Times New Roman" panose="02020603050405020304" pitchFamily="18" charset="0"/>
                <a:cs typeface="Times New Roman" panose="02020603050405020304" pitchFamily="18" charset="0"/>
              </a:rPr>
              <a:t>Employment (AI evaluation of job applicants)</a:t>
            </a:r>
          </a:p>
          <a:p>
            <a:r>
              <a:rPr lang="en-US" dirty="0">
                <a:latin typeface="Times New Roman" panose="02020603050405020304" pitchFamily="18" charset="0"/>
                <a:cs typeface="Times New Roman" panose="02020603050405020304" pitchFamily="18" charset="0"/>
              </a:rPr>
              <a:t>Finance (credit forecasting, loan/credit card/mortgage underwriting)</a:t>
            </a:r>
          </a:p>
          <a:p>
            <a:r>
              <a:rPr lang="en-US" dirty="0">
                <a:latin typeface="Times New Roman" panose="02020603050405020304" pitchFamily="18" charset="0"/>
                <a:cs typeface="Times New Roman" panose="02020603050405020304" pitchFamily="18" charset="0"/>
              </a:rPr>
              <a:t>Law (TAR, contract management, M &amp; A due diligence, legal brief analytics, litigation outcome forecasting, jury pool evaluations)</a:t>
            </a:r>
          </a:p>
          <a:p>
            <a:r>
              <a:rPr lang="en-US" dirty="0">
                <a:latin typeface="Times New Roman" panose="02020603050405020304" pitchFamily="18" charset="0"/>
                <a:cs typeface="Times New Roman" panose="02020603050405020304" pitchFamily="18" charset="0"/>
              </a:rPr>
              <a:t>Law Enforcement (predictive policing, facial recognition, bail evaluations, sentencing)</a:t>
            </a:r>
          </a:p>
          <a:p>
            <a:r>
              <a:rPr lang="en-US" dirty="0">
                <a:latin typeface="Times New Roman" panose="02020603050405020304" pitchFamily="18" charset="0"/>
                <a:cs typeface="Times New Roman" panose="02020603050405020304" pitchFamily="18" charset="0"/>
              </a:rPr>
              <a:t>Government (autonomous weapons, self propelled aircraft, vehicles)</a:t>
            </a:r>
          </a:p>
        </p:txBody>
      </p:sp>
    </p:spTree>
    <p:extLst>
      <p:ext uri="{BB962C8B-B14F-4D97-AF65-F5344CB8AC3E}">
        <p14:creationId xmlns:p14="http://schemas.microsoft.com/office/powerpoint/2010/main" val="2054268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DF269-3DCD-C046-A975-C393D30F8716}"/>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Key Concepts</a:t>
            </a:r>
          </a:p>
        </p:txBody>
      </p:sp>
      <p:sp>
        <p:nvSpPr>
          <p:cNvPr id="3" name="Content Placeholder 2">
            <a:extLst>
              <a:ext uri="{FF2B5EF4-FFF2-40B4-BE49-F238E27FC236}">
                <a16:creationId xmlns:a16="http://schemas.microsoft.com/office/drawing/2014/main" id="{D3D356F5-D381-3E41-8289-BAB99C684C1F}"/>
              </a:ext>
            </a:extLst>
          </p:cNvPr>
          <p:cNvSpPr>
            <a:spLocks noGrp="1"/>
          </p:cNvSpPr>
          <p:nvPr>
            <p:ph idx="1"/>
          </p:nvPr>
        </p:nvSpPr>
        <p:spPr/>
        <p:txBody>
          <a:bodyPr>
            <a:normAutofit lnSpcReduction="10000"/>
          </a:bodyPr>
          <a:lstStyle/>
          <a:p>
            <a:r>
              <a:rPr lang="en-US" b="1" dirty="0">
                <a:latin typeface="Times New Roman" panose="02020603050405020304" pitchFamily="18" charset="0"/>
                <a:cs typeface="Times New Roman" panose="02020603050405020304" pitchFamily="18" charset="0"/>
              </a:rPr>
              <a:t>Algorithm</a:t>
            </a:r>
            <a:r>
              <a:rPr lang="en-US" dirty="0">
                <a:latin typeface="Times New Roman" panose="02020603050405020304" pitchFamily="18" charset="0"/>
                <a:cs typeface="Times New Roman" panose="02020603050405020304" pitchFamily="18" charset="0"/>
              </a:rPr>
              <a:t> (step-by-step procedure for solving problem/accomplishing an end)</a:t>
            </a:r>
          </a:p>
          <a:p>
            <a:r>
              <a:rPr lang="en-US" b="1" dirty="0">
                <a:latin typeface="Times New Roman" panose="02020603050405020304" pitchFamily="18" charset="0"/>
                <a:cs typeface="Times New Roman" panose="02020603050405020304" pitchFamily="18" charset="0"/>
              </a:rPr>
              <a:t>Validity</a:t>
            </a:r>
            <a:r>
              <a:rPr lang="en-US" dirty="0">
                <a:latin typeface="Times New Roman" panose="02020603050405020304" pitchFamily="18" charset="0"/>
                <a:cs typeface="Times New Roman" panose="02020603050405020304" pitchFamily="18" charset="0"/>
              </a:rPr>
              <a:t> (accuracy in performance of functions AI was programmed to produce)</a:t>
            </a:r>
          </a:p>
          <a:p>
            <a:r>
              <a:rPr lang="en-US" b="1" dirty="0">
                <a:latin typeface="Times New Roman" panose="02020603050405020304" pitchFamily="18" charset="0"/>
                <a:cs typeface="Times New Roman" panose="02020603050405020304" pitchFamily="18" charset="0"/>
              </a:rPr>
              <a:t>Reliability</a:t>
            </a:r>
            <a:r>
              <a:rPr lang="en-US" dirty="0">
                <a:latin typeface="Times New Roman" panose="02020603050405020304" pitchFamily="18" charset="0"/>
                <a:cs typeface="Times New Roman" panose="02020603050405020304" pitchFamily="18" charset="0"/>
              </a:rPr>
              <a:t> (consistency with which AI technology produces accurate results when used in similar circumstances)</a:t>
            </a:r>
          </a:p>
          <a:p>
            <a:r>
              <a:rPr lang="en-US" dirty="0">
                <a:latin typeface="Times New Roman" panose="02020603050405020304" pitchFamily="18" charset="0"/>
                <a:cs typeface="Times New Roman" panose="02020603050405020304" pitchFamily="18" charset="0"/>
              </a:rPr>
              <a:t>NOTE: when the rules of evidence and case law refer to the “reliability” of technical evidence, they conflate the notions of validity and reliability into one concept that includes both requirements. Validity without reliability and reliability without validity are equally problematic.</a:t>
            </a:r>
          </a:p>
        </p:txBody>
      </p:sp>
    </p:spTree>
    <p:extLst>
      <p:ext uri="{BB962C8B-B14F-4D97-AF65-F5344CB8AC3E}">
        <p14:creationId xmlns:p14="http://schemas.microsoft.com/office/powerpoint/2010/main" val="1654599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BEF9D-B0E6-AC4D-BBBF-5086EC2B6B0C}"/>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Types of Problems AI is used to Solve</a:t>
            </a:r>
          </a:p>
        </p:txBody>
      </p:sp>
      <p:sp>
        <p:nvSpPr>
          <p:cNvPr id="3" name="Content Placeholder 2">
            <a:extLst>
              <a:ext uri="{FF2B5EF4-FFF2-40B4-BE49-F238E27FC236}">
                <a16:creationId xmlns:a16="http://schemas.microsoft.com/office/drawing/2014/main" id="{A9001B1A-437C-1D40-B7A3-54E81098EDA7}"/>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Classification (relevant/irrelevant, privileged/not privileged)</a:t>
            </a:r>
          </a:p>
          <a:p>
            <a:r>
              <a:rPr lang="en-US" dirty="0">
                <a:latin typeface="Times New Roman" panose="02020603050405020304" pitchFamily="18" charset="0"/>
                <a:cs typeface="Times New Roman" panose="02020603050405020304" pitchFamily="18" charset="0"/>
              </a:rPr>
              <a:t>Ranking (weight of particular evidence, which argument in legal brief most likely to sway judge)</a:t>
            </a:r>
          </a:p>
          <a:p>
            <a:r>
              <a:rPr lang="en-US" dirty="0">
                <a:latin typeface="Times New Roman" panose="02020603050405020304" pitchFamily="18" charset="0"/>
                <a:cs typeface="Times New Roman" panose="02020603050405020304" pitchFamily="18" charset="0"/>
              </a:rPr>
              <a:t>Regression (quantitative estimate of specific value/probability)</a:t>
            </a:r>
          </a:p>
          <a:p>
            <a:r>
              <a:rPr lang="en-US" dirty="0">
                <a:latin typeface="Times New Roman" panose="02020603050405020304" pitchFamily="18" charset="0"/>
                <a:cs typeface="Times New Roman" panose="02020603050405020304" pitchFamily="18" charset="0"/>
              </a:rPr>
              <a:t>Generative AI: Create visual, audio-visual, audio, pictorial, verse, music, computer code (very recent development—only since 2023)</a:t>
            </a:r>
          </a:p>
        </p:txBody>
      </p:sp>
    </p:spTree>
    <p:extLst>
      <p:ext uri="{BB962C8B-B14F-4D97-AF65-F5344CB8AC3E}">
        <p14:creationId xmlns:p14="http://schemas.microsoft.com/office/powerpoint/2010/main" val="4003121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2FBA0-64B9-6546-A02A-21AE77DECCCE}"/>
              </a:ext>
            </a:extLst>
          </p:cNvPr>
          <p:cNvSpPr>
            <a:spLocks noGrp="1"/>
          </p:cNvSpPr>
          <p:nvPr>
            <p:ph type="title"/>
          </p:nvPr>
        </p:nvSpPr>
        <p:spPr/>
        <p:txBody>
          <a:bodyPr>
            <a:normAutofit/>
          </a:bodyPr>
          <a:lstStyle/>
          <a:p>
            <a:r>
              <a:rPr lang="en-US" sz="3200" dirty="0">
                <a:latin typeface="Times New Roman" panose="02020603050405020304" pitchFamily="18" charset="0"/>
                <a:cs typeface="Times New Roman" panose="02020603050405020304" pitchFamily="18" charset="0"/>
              </a:rPr>
              <a:t>                       How Do AI Systems Learn?</a:t>
            </a:r>
          </a:p>
        </p:txBody>
      </p:sp>
      <p:sp>
        <p:nvSpPr>
          <p:cNvPr id="3" name="Content Placeholder 2">
            <a:extLst>
              <a:ext uri="{FF2B5EF4-FFF2-40B4-BE49-F238E27FC236}">
                <a16:creationId xmlns:a16="http://schemas.microsoft.com/office/drawing/2014/main" id="{702B0DC0-29EE-8D48-8E58-48C9E990E9F0}"/>
              </a:ext>
            </a:extLst>
          </p:cNvPr>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Supervised Machine Learn</a:t>
            </a:r>
            <a:r>
              <a:rPr lang="en-US" dirty="0">
                <a:latin typeface="Times New Roman" panose="02020603050405020304" pitchFamily="18" charset="0"/>
                <a:cs typeface="Times New Roman" panose="02020603050405020304" pitchFamily="18" charset="0"/>
              </a:rPr>
              <a:t>ing (train system that evaluates many discrete data items to get correct results by showing correct answers. Algorithm then makes calculations about unlabeled data)</a:t>
            </a:r>
          </a:p>
          <a:p>
            <a:r>
              <a:rPr lang="en-US" b="1" dirty="0">
                <a:latin typeface="Times New Roman" panose="02020603050405020304" pitchFamily="18" charset="0"/>
                <a:cs typeface="Times New Roman" panose="02020603050405020304" pitchFamily="18" charset="0"/>
              </a:rPr>
              <a:t>Active &amp; Reinforcement Learning </a:t>
            </a:r>
            <a:r>
              <a:rPr lang="en-US" dirty="0">
                <a:latin typeface="Times New Roman" panose="02020603050405020304" pitchFamily="18" charset="0"/>
                <a:cs typeface="Times New Roman" panose="02020603050405020304" pitchFamily="18" charset="0"/>
              </a:rPr>
              <a:t>(supervised machine learning, but algorithm selects own examples from which to learn. Supervision corrects incorrect answers)</a:t>
            </a:r>
          </a:p>
          <a:p>
            <a:r>
              <a:rPr lang="en-US" b="1" dirty="0">
                <a:latin typeface="Times New Roman" panose="02020603050405020304" pitchFamily="18" charset="0"/>
                <a:cs typeface="Times New Roman" panose="02020603050405020304" pitchFamily="18" charset="0"/>
              </a:rPr>
              <a:t>Unsupervised Machine Learning </a:t>
            </a:r>
            <a:r>
              <a:rPr lang="en-US" dirty="0">
                <a:latin typeface="Times New Roman" panose="02020603050405020304" pitchFamily="18" charset="0"/>
                <a:cs typeface="Times New Roman" panose="02020603050405020304" pitchFamily="18" charset="0"/>
              </a:rPr>
              <a:t>( machine not given correct answers to train, but looks for patterns, groupings, or anomalies)</a:t>
            </a:r>
          </a:p>
          <a:p>
            <a:r>
              <a:rPr lang="en-US" b="1" dirty="0">
                <a:latin typeface="Times New Roman" panose="02020603050405020304" pitchFamily="18" charset="0"/>
                <a:cs typeface="Times New Roman" panose="02020603050405020304" pitchFamily="18" charset="0"/>
              </a:rPr>
              <a:t>Deep Learning </a:t>
            </a:r>
            <a:r>
              <a:rPr lang="en-US" dirty="0">
                <a:latin typeface="Times New Roman" panose="02020603050405020304" pitchFamily="18" charset="0"/>
                <a:cs typeface="Times New Roman" panose="02020603050405020304" pitchFamily="18" charset="0"/>
              </a:rPr>
              <a:t>(combines 2 or more algorithms to perform separate parts of more complex problem solving)</a:t>
            </a:r>
          </a:p>
        </p:txBody>
      </p:sp>
    </p:spTree>
    <p:extLst>
      <p:ext uri="{BB962C8B-B14F-4D97-AF65-F5344CB8AC3E}">
        <p14:creationId xmlns:p14="http://schemas.microsoft.com/office/powerpoint/2010/main" val="2979385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CD762-A972-D64A-9178-A4E9722C69DE}"/>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Issues that can Affect Validity &amp; Reliability</a:t>
            </a:r>
          </a:p>
        </p:txBody>
      </p:sp>
      <p:sp>
        <p:nvSpPr>
          <p:cNvPr id="3" name="Content Placeholder 2">
            <a:extLst>
              <a:ext uri="{FF2B5EF4-FFF2-40B4-BE49-F238E27FC236}">
                <a16:creationId xmlns:a16="http://schemas.microsoft.com/office/drawing/2014/main" id="{A6FE519C-3668-D647-B6A8-7AC5AD307292}"/>
              </a:ext>
            </a:extLst>
          </p:cNvPr>
          <p:cNvSpPr>
            <a:spLocks noGrp="1"/>
          </p:cNvSpPr>
          <p:nvPr>
            <p:ph idx="1"/>
          </p:nvPr>
        </p:nvSpPr>
        <p:spPr/>
        <p:txBody>
          <a:bodyPr>
            <a:normAutofit fontScale="92500" lnSpcReduction="20000"/>
          </a:bodyPr>
          <a:lstStyle/>
          <a:p>
            <a:r>
              <a:rPr lang="en-US" b="1" dirty="0">
                <a:latin typeface="Times New Roman" panose="02020603050405020304" pitchFamily="18" charset="0"/>
                <a:cs typeface="Times New Roman" panose="02020603050405020304" pitchFamily="18" charset="0"/>
              </a:rPr>
              <a:t>Bias</a:t>
            </a:r>
            <a:r>
              <a:rPr lang="en-US" dirty="0">
                <a:latin typeface="Times New Roman" panose="02020603050405020304" pitchFamily="18" charset="0"/>
                <a:cs typeface="Times New Roman" panose="02020603050405020304" pitchFamily="18" charset="0"/>
              </a:rPr>
              <a:t> in programming/teaching machine (training data not representative of target population.  Actual bias, and Proxy bias)</a:t>
            </a:r>
          </a:p>
          <a:p>
            <a:r>
              <a:rPr lang="en-US" b="1" dirty="0">
                <a:latin typeface="Times New Roman" panose="02020603050405020304" pitchFamily="18" charset="0"/>
                <a:cs typeface="Times New Roman" panose="02020603050405020304" pitchFamily="18" charset="0"/>
              </a:rPr>
              <a:t>Lack of Robust testing </a:t>
            </a:r>
            <a:r>
              <a:rPr lang="en-US" dirty="0">
                <a:latin typeface="Times New Roman" panose="02020603050405020304" pitchFamily="18" charset="0"/>
                <a:cs typeface="Times New Roman" panose="02020603050405020304" pitchFamily="18" charset="0"/>
              </a:rPr>
              <a:t>for Validity &amp; Reliability</a:t>
            </a:r>
          </a:p>
          <a:p>
            <a:r>
              <a:rPr lang="en-US" dirty="0">
                <a:latin typeface="Times New Roman" panose="02020603050405020304" pitchFamily="18" charset="0"/>
                <a:cs typeface="Times New Roman" panose="02020603050405020304" pitchFamily="18" charset="0"/>
              </a:rPr>
              <a:t>Function Creep (Use of AI machine for purpose other than what it was designed to do.  Example: COMPAS program)</a:t>
            </a:r>
          </a:p>
          <a:p>
            <a:r>
              <a:rPr lang="en-US" b="1" dirty="0">
                <a:latin typeface="Times New Roman" panose="02020603050405020304" pitchFamily="18" charset="0"/>
                <a:cs typeface="Times New Roman" panose="02020603050405020304" pitchFamily="18" charset="0"/>
              </a:rPr>
              <a:t>Lack of Transparency and Explainability </a:t>
            </a:r>
            <a:r>
              <a:rPr lang="en-US" dirty="0">
                <a:latin typeface="Times New Roman" panose="02020603050405020304" pitchFamily="18" charset="0"/>
                <a:cs typeface="Times New Roman" panose="02020603050405020304" pitchFamily="18" charset="0"/>
              </a:rPr>
              <a:t>(can proponent of AI explain reasons for its outputs; are the explanations understandable to individual users; does the explanation correctly reflect AI system’s process for generating outputs, does AI operate under conditions for which it was designed or for which there is sufficient confidence in its output)</a:t>
            </a:r>
          </a:p>
          <a:p>
            <a:r>
              <a:rPr lang="en-US" b="1" dirty="0">
                <a:latin typeface="Times New Roman" panose="02020603050405020304" pitchFamily="18" charset="0"/>
                <a:cs typeface="Times New Roman" panose="02020603050405020304" pitchFamily="18" charset="0"/>
              </a:rPr>
              <a:t>Lack of Resilience </a:t>
            </a:r>
            <a:r>
              <a:rPr lang="en-US" dirty="0">
                <a:latin typeface="Times New Roman" panose="02020603050405020304" pitchFamily="18" charset="0"/>
                <a:cs typeface="Times New Roman" panose="02020603050405020304" pitchFamily="18" charset="0"/>
              </a:rPr>
              <a:t>(degree to which system detects and resists intentional and unintentional efforts to cause it to perform other than as designed)</a:t>
            </a:r>
          </a:p>
        </p:txBody>
      </p:sp>
    </p:spTree>
    <p:extLst>
      <p:ext uri="{BB962C8B-B14F-4D97-AF65-F5344CB8AC3E}">
        <p14:creationId xmlns:p14="http://schemas.microsoft.com/office/powerpoint/2010/main" val="2060449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798</TotalTime>
  <Words>4549</Words>
  <Application>Microsoft Office PowerPoint</Application>
  <PresentationFormat>Widescreen</PresentationFormat>
  <Paragraphs>169</Paragraphs>
  <Slides>35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Aptos</vt:lpstr>
      <vt:lpstr>Arial</vt:lpstr>
      <vt:lpstr>Calibri</vt:lpstr>
      <vt:lpstr>Calibri Light</vt:lpstr>
      <vt:lpstr>Times New Roman</vt:lpstr>
      <vt:lpstr>Office Theme</vt:lpstr>
      <vt:lpstr> AI and the Law: Navigating the Future</vt:lpstr>
      <vt:lpstr>Topics to Be Covered</vt:lpstr>
      <vt:lpstr>Part 1: Evidentiary Issues Associated With AI</vt:lpstr>
      <vt:lpstr>              What is Artificial Intelligence (AI)?</vt:lpstr>
      <vt:lpstr>         Explosive Growth of AI Applications </vt:lpstr>
      <vt:lpstr>                           Key Concepts</vt:lpstr>
      <vt:lpstr>         Types of Problems AI is used to Solve</vt:lpstr>
      <vt:lpstr>                       How Do AI Systems Learn?</vt:lpstr>
      <vt:lpstr>     Issues that can Affect Validity &amp; Reliability</vt:lpstr>
      <vt:lpstr>Evidentiary Issues Associated With Admissibility of AI</vt:lpstr>
      <vt:lpstr>                       Relevance and Prejudice</vt:lpstr>
      <vt:lpstr>                              Authenticity</vt:lpstr>
      <vt:lpstr>                        How to Authenticate</vt:lpstr>
      <vt:lpstr>                    How to Authenticate, con’t</vt:lpstr>
      <vt:lpstr>Most Important Proof Challenge: Showing AI process produces accurate (i.e. valid and reliable) results</vt:lpstr>
      <vt:lpstr>               Borrow from Rule 702, con’t</vt:lpstr>
      <vt:lpstr>Proposed New Federal Rule of Evidence 707</vt:lpstr>
      <vt:lpstr>Proposed Rule 707, con’t</vt:lpstr>
      <vt:lpstr>Proposed Rule 707, con’t</vt:lpstr>
      <vt:lpstr>Rule 707, con’t</vt:lpstr>
      <vt:lpstr>                       “Borrow” from Daubert/702</vt:lpstr>
      <vt:lpstr>                                 Related Issues</vt:lpstr>
      <vt:lpstr>Helpful MD Rule to Keep in Mind That May help Courts and Parties address implementation of Rule 707 if that happens </vt:lpstr>
      <vt:lpstr>Md. Rule 2-504 (con’t)</vt:lpstr>
      <vt:lpstr>Maryland Rule 2-504.3, con’t</vt:lpstr>
      <vt:lpstr>Maryland Rule 2-504.3 con’t</vt:lpstr>
      <vt:lpstr>Special Problems With Deepfakes</vt:lpstr>
      <vt:lpstr>Potential New Deepfake Rule in Federal Evidence Rules, i.e. Unacknowledged AI evidence</vt:lpstr>
      <vt:lpstr>Potential Rule 901(c), con’t</vt:lpstr>
      <vt:lpstr>Key Features of Possible Rule 901(c)</vt:lpstr>
      <vt:lpstr>AMERICA’S AI ACTION PLAN, THE WHITE HOUSE 2025</vt:lpstr>
      <vt:lpstr>Key Takeaways</vt:lpstr>
      <vt:lpstr>ABA Formal Ethics Opinion 512</vt:lpstr>
      <vt:lpstr>Additional Developments to Keep an Eye 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Admissibility of Artificial Intelligence Evidence</dc:title>
  <dc:creator>Paul Grimm</dc:creator>
  <cp:lastModifiedBy>Johnathon Bish</cp:lastModifiedBy>
  <cp:revision>79</cp:revision>
  <cp:lastPrinted>2025-05-29T19:54:22Z</cp:lastPrinted>
  <dcterms:created xsi:type="dcterms:W3CDTF">2020-10-29T13:29:31Z</dcterms:created>
  <dcterms:modified xsi:type="dcterms:W3CDTF">2026-06-17T13:22:08Z</dcterms:modified>
</cp:coreProperties>
</file>