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62" r:id="rId9"/>
    <p:sldId id="263" r:id="rId10"/>
    <p:sldId id="264" r:id="rId11"/>
    <p:sldId id="269" r:id="rId12"/>
    <p:sldId id="266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7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9" y="2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hyperlink" Target="https://www.mow.uscourts.gov/bankruptcy/rules" TargetMode="Externa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Relationship Id="rId9" Type="http://schemas.openxmlformats.org/officeDocument/2006/relationships/hyperlink" Target="https://www.mow.uscourts.gov/bankruptcy/rules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D1F6A3-1614-4C06-A048-90DBAF22D745}" type="doc">
      <dgm:prSet loTypeId="urn:microsoft.com/office/officeart/2005/8/layout/bProcess2" loCatId="process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BBBC997-A359-4619-945C-9E7290D41ACB}">
      <dgm:prSet/>
      <dgm:spPr/>
      <dgm:t>
        <a:bodyPr/>
        <a:lstStyle/>
        <a:p>
          <a:r>
            <a:rPr lang="en-US" dirty="0"/>
            <a:t>No longer granted automatically</a:t>
          </a:r>
        </a:p>
      </dgm:t>
    </dgm:pt>
    <dgm:pt modelId="{09409615-5361-4F4F-B904-B238809A549D}" type="parTrans" cxnId="{EA511707-A835-466D-AF03-DDDF0A9C25FF}">
      <dgm:prSet/>
      <dgm:spPr/>
      <dgm:t>
        <a:bodyPr/>
        <a:lstStyle/>
        <a:p>
          <a:endParaRPr lang="en-US"/>
        </a:p>
      </dgm:t>
    </dgm:pt>
    <dgm:pt modelId="{073E646A-5345-4545-B5B3-60118CD8706C}" type="sibTrans" cxnId="{EA511707-A835-466D-AF03-DDDF0A9C25FF}">
      <dgm:prSet/>
      <dgm:spPr/>
      <dgm:t>
        <a:bodyPr/>
        <a:lstStyle/>
        <a:p>
          <a:endParaRPr lang="en-US"/>
        </a:p>
      </dgm:t>
    </dgm:pt>
    <dgm:pt modelId="{8A4C34AE-C1A0-42FF-AD35-6A9AC2842ECC}">
      <dgm:prSet/>
      <dgm:spPr/>
      <dgm:t>
        <a:bodyPr/>
        <a:lstStyle/>
        <a:p>
          <a:r>
            <a:rPr lang="en-US" dirty="0"/>
            <a:t>21-day response deadline</a:t>
          </a:r>
        </a:p>
      </dgm:t>
    </dgm:pt>
    <dgm:pt modelId="{7EE9183D-6B03-4204-A871-1E1774274EB1}" type="parTrans" cxnId="{C1151010-6A6C-4473-9D65-136AD0FCFE40}">
      <dgm:prSet/>
      <dgm:spPr/>
      <dgm:t>
        <a:bodyPr/>
        <a:lstStyle/>
        <a:p>
          <a:endParaRPr lang="en-US"/>
        </a:p>
      </dgm:t>
    </dgm:pt>
    <dgm:pt modelId="{695298BE-CC2B-431E-9FA6-2681DCB69DA9}" type="sibTrans" cxnId="{C1151010-6A6C-4473-9D65-136AD0FCFE40}">
      <dgm:prSet/>
      <dgm:spPr/>
      <dgm:t>
        <a:bodyPr/>
        <a:lstStyle/>
        <a:p>
          <a:endParaRPr lang="en-US"/>
        </a:p>
      </dgm:t>
    </dgm:pt>
    <dgm:pt modelId="{EE740831-9921-41E8-816C-F139AFE83DFA}">
      <dgm:prSet/>
      <dgm:spPr/>
      <dgm:t>
        <a:bodyPr/>
        <a:lstStyle/>
        <a:p>
          <a:r>
            <a:rPr lang="en-US" dirty="0"/>
            <a:t>If no timely response, will grant motion</a:t>
          </a:r>
        </a:p>
      </dgm:t>
    </dgm:pt>
    <dgm:pt modelId="{FDCC1752-A6DF-40B2-9AD8-89D814AA30C2}" type="sibTrans" cxnId="{FF8266F4-4A0B-4004-A6CF-74D9B9B22B64}">
      <dgm:prSet/>
      <dgm:spPr/>
      <dgm:t>
        <a:bodyPr/>
        <a:lstStyle/>
        <a:p>
          <a:endParaRPr lang="en-US"/>
        </a:p>
      </dgm:t>
    </dgm:pt>
    <dgm:pt modelId="{48357CA5-9B47-4C44-9AB8-762E4EDA9757}" type="parTrans" cxnId="{FF8266F4-4A0B-4004-A6CF-74D9B9B22B64}">
      <dgm:prSet/>
      <dgm:spPr/>
      <dgm:t>
        <a:bodyPr/>
        <a:lstStyle/>
        <a:p>
          <a:endParaRPr lang="en-US"/>
        </a:p>
      </dgm:t>
    </dgm:pt>
    <dgm:pt modelId="{8C59E57A-26F3-4938-979E-A1FBA4E9EF67}">
      <dgm:prSet/>
      <dgm:spPr/>
      <dgm:t>
        <a:bodyPr/>
        <a:lstStyle/>
        <a:p>
          <a:r>
            <a:rPr lang="en-US" dirty="0"/>
            <a:t>If timely response, will set for hearing</a:t>
          </a:r>
        </a:p>
      </dgm:t>
    </dgm:pt>
    <dgm:pt modelId="{189EF502-5572-490D-ABCF-0F8A3C4E72ED}" type="sibTrans" cxnId="{7148DB6C-A4DA-4B55-AA6B-6D8E177C8613}">
      <dgm:prSet/>
      <dgm:spPr/>
      <dgm:t>
        <a:bodyPr/>
        <a:lstStyle/>
        <a:p>
          <a:endParaRPr lang="en-US"/>
        </a:p>
      </dgm:t>
    </dgm:pt>
    <dgm:pt modelId="{9C184097-778C-46AA-B5C6-918B4006066E}" type="parTrans" cxnId="{7148DB6C-A4DA-4B55-AA6B-6D8E177C8613}">
      <dgm:prSet/>
      <dgm:spPr/>
      <dgm:t>
        <a:bodyPr/>
        <a:lstStyle/>
        <a:p>
          <a:endParaRPr lang="en-US"/>
        </a:p>
      </dgm:t>
    </dgm:pt>
    <dgm:pt modelId="{E147BD90-5F49-4566-BB7E-B7EBE8AC1316}" type="pres">
      <dgm:prSet presAssocID="{08D1F6A3-1614-4C06-A048-90DBAF22D745}" presName="diagram" presStyleCnt="0">
        <dgm:presLayoutVars>
          <dgm:dir/>
          <dgm:resizeHandles/>
        </dgm:presLayoutVars>
      </dgm:prSet>
      <dgm:spPr/>
    </dgm:pt>
    <dgm:pt modelId="{06C6A0F6-00F6-4775-B40B-5F52738CF442}" type="pres">
      <dgm:prSet presAssocID="{0BBBC997-A359-4619-945C-9E7290D41ACB}" presName="firstNode" presStyleLbl="node1" presStyleIdx="0" presStyleCnt="4" custScaleX="80831" custScaleY="79810" custLinFactNeighborX="1808" custLinFactNeighborY="-15598">
        <dgm:presLayoutVars>
          <dgm:bulletEnabled val="1"/>
        </dgm:presLayoutVars>
      </dgm:prSet>
      <dgm:spPr/>
    </dgm:pt>
    <dgm:pt modelId="{FD35CF57-CAE6-4BEF-ACFF-EF9D82A4F9C0}" type="pres">
      <dgm:prSet presAssocID="{073E646A-5345-4545-B5B3-60118CD8706C}" presName="sibTrans" presStyleLbl="sibTrans2D1" presStyleIdx="0" presStyleCnt="3"/>
      <dgm:spPr/>
    </dgm:pt>
    <dgm:pt modelId="{2ED9BF7E-3CC1-43A2-8985-4B6A277BDEE7}" type="pres">
      <dgm:prSet presAssocID="{8A4C34AE-C1A0-42FF-AD35-6A9AC2842ECC}" presName="middleNode" presStyleCnt="0"/>
      <dgm:spPr/>
    </dgm:pt>
    <dgm:pt modelId="{9CC7CD11-C661-41EF-9108-C3DEDE1A0CF9}" type="pres">
      <dgm:prSet presAssocID="{8A4C34AE-C1A0-42FF-AD35-6A9AC2842ECC}" presName="padding" presStyleLbl="node1" presStyleIdx="0" presStyleCnt="4"/>
      <dgm:spPr/>
    </dgm:pt>
    <dgm:pt modelId="{84DA4CCE-D188-41D8-A007-8EDE84017043}" type="pres">
      <dgm:prSet presAssocID="{8A4C34AE-C1A0-42FF-AD35-6A9AC2842ECC}" presName="shape" presStyleLbl="node1" presStyleIdx="1" presStyleCnt="4" custScaleX="117559" custScaleY="148696" custLinFactNeighborX="-2412">
        <dgm:presLayoutVars>
          <dgm:bulletEnabled val="1"/>
        </dgm:presLayoutVars>
      </dgm:prSet>
      <dgm:spPr/>
    </dgm:pt>
    <dgm:pt modelId="{F3C776C7-F723-4B81-8714-318F1EA79733}" type="pres">
      <dgm:prSet presAssocID="{695298BE-CC2B-431E-9FA6-2681DCB69DA9}" presName="sibTrans" presStyleLbl="sibTrans2D1" presStyleIdx="1" presStyleCnt="3"/>
      <dgm:spPr/>
    </dgm:pt>
    <dgm:pt modelId="{118C2735-EDE2-47C5-940F-928CB5829052}" type="pres">
      <dgm:prSet presAssocID="{EE740831-9921-41E8-816C-F139AFE83DFA}" presName="middleNode" presStyleCnt="0"/>
      <dgm:spPr/>
    </dgm:pt>
    <dgm:pt modelId="{20C29297-87C8-4134-B8CF-31E4E3BD0B2E}" type="pres">
      <dgm:prSet presAssocID="{EE740831-9921-41E8-816C-F139AFE83DFA}" presName="padding" presStyleLbl="node1" presStyleIdx="1" presStyleCnt="4"/>
      <dgm:spPr/>
    </dgm:pt>
    <dgm:pt modelId="{C5707F8A-C575-4722-9729-54E97575849E}" type="pres">
      <dgm:prSet presAssocID="{EE740831-9921-41E8-816C-F139AFE83DFA}" presName="shape" presStyleLbl="node1" presStyleIdx="2" presStyleCnt="4" custScaleX="122939" custScaleY="115382" custLinFactNeighborY="-1809">
        <dgm:presLayoutVars>
          <dgm:bulletEnabled val="1"/>
        </dgm:presLayoutVars>
      </dgm:prSet>
      <dgm:spPr/>
    </dgm:pt>
    <dgm:pt modelId="{40DA115A-0D39-4D26-B127-5E3E3AF4888E}" type="pres">
      <dgm:prSet presAssocID="{FDCC1752-A6DF-40B2-9AD8-89D814AA30C2}" presName="sibTrans" presStyleLbl="sibTrans2D1" presStyleIdx="2" presStyleCnt="3"/>
      <dgm:spPr/>
    </dgm:pt>
    <dgm:pt modelId="{5B2DA0B2-4AFF-4FC1-A4CB-B95E090C7917}" type="pres">
      <dgm:prSet presAssocID="{8C59E57A-26F3-4938-979E-A1FBA4E9EF67}" presName="lastNode" presStyleLbl="node1" presStyleIdx="3" presStyleCnt="4" custScaleX="71839">
        <dgm:presLayoutVars>
          <dgm:bulletEnabled val="1"/>
        </dgm:presLayoutVars>
      </dgm:prSet>
      <dgm:spPr/>
    </dgm:pt>
  </dgm:ptLst>
  <dgm:cxnLst>
    <dgm:cxn modelId="{EA511707-A835-466D-AF03-DDDF0A9C25FF}" srcId="{08D1F6A3-1614-4C06-A048-90DBAF22D745}" destId="{0BBBC997-A359-4619-945C-9E7290D41ACB}" srcOrd="0" destOrd="0" parTransId="{09409615-5361-4F4F-B904-B238809A549D}" sibTransId="{073E646A-5345-4545-B5B3-60118CD8706C}"/>
    <dgm:cxn modelId="{C1151010-6A6C-4473-9D65-136AD0FCFE40}" srcId="{08D1F6A3-1614-4C06-A048-90DBAF22D745}" destId="{8A4C34AE-C1A0-42FF-AD35-6A9AC2842ECC}" srcOrd="1" destOrd="0" parTransId="{7EE9183D-6B03-4204-A871-1E1774274EB1}" sibTransId="{695298BE-CC2B-431E-9FA6-2681DCB69DA9}"/>
    <dgm:cxn modelId="{5D7A6412-F1DF-48FF-9F57-F3551F9410CF}" type="presOf" srcId="{FDCC1752-A6DF-40B2-9AD8-89D814AA30C2}" destId="{40DA115A-0D39-4D26-B127-5E3E3AF4888E}" srcOrd="0" destOrd="0" presId="urn:microsoft.com/office/officeart/2005/8/layout/bProcess2"/>
    <dgm:cxn modelId="{68A4891F-4EFE-4E84-955F-3EDB3349CED2}" type="presOf" srcId="{08D1F6A3-1614-4C06-A048-90DBAF22D745}" destId="{E147BD90-5F49-4566-BB7E-B7EBE8AC1316}" srcOrd="0" destOrd="0" presId="urn:microsoft.com/office/officeart/2005/8/layout/bProcess2"/>
    <dgm:cxn modelId="{E3EC442A-4D5A-43C2-982A-BBD535F91DE8}" type="presOf" srcId="{695298BE-CC2B-431E-9FA6-2681DCB69DA9}" destId="{F3C776C7-F723-4B81-8714-318F1EA79733}" srcOrd="0" destOrd="0" presId="urn:microsoft.com/office/officeart/2005/8/layout/bProcess2"/>
    <dgm:cxn modelId="{7148DB6C-A4DA-4B55-AA6B-6D8E177C8613}" srcId="{08D1F6A3-1614-4C06-A048-90DBAF22D745}" destId="{8C59E57A-26F3-4938-979E-A1FBA4E9EF67}" srcOrd="3" destOrd="0" parTransId="{9C184097-778C-46AA-B5C6-918B4006066E}" sibTransId="{189EF502-5572-490D-ABCF-0F8A3C4E72ED}"/>
    <dgm:cxn modelId="{A3F05876-3750-4F91-9282-4F200F3B66D9}" type="presOf" srcId="{8A4C34AE-C1A0-42FF-AD35-6A9AC2842ECC}" destId="{84DA4CCE-D188-41D8-A007-8EDE84017043}" srcOrd="0" destOrd="0" presId="urn:microsoft.com/office/officeart/2005/8/layout/bProcess2"/>
    <dgm:cxn modelId="{7EE29D93-0672-4921-8808-8F3842769ECD}" type="presOf" srcId="{EE740831-9921-41E8-816C-F139AFE83DFA}" destId="{C5707F8A-C575-4722-9729-54E97575849E}" srcOrd="0" destOrd="0" presId="urn:microsoft.com/office/officeart/2005/8/layout/bProcess2"/>
    <dgm:cxn modelId="{3A8009B7-D75B-4E58-B8CA-EC1F6C027045}" type="presOf" srcId="{0BBBC997-A359-4619-945C-9E7290D41ACB}" destId="{06C6A0F6-00F6-4775-B40B-5F52738CF442}" srcOrd="0" destOrd="0" presId="urn:microsoft.com/office/officeart/2005/8/layout/bProcess2"/>
    <dgm:cxn modelId="{225170C7-7F7D-4B66-9531-37AF6FC12A29}" type="presOf" srcId="{8C59E57A-26F3-4938-979E-A1FBA4E9EF67}" destId="{5B2DA0B2-4AFF-4FC1-A4CB-B95E090C7917}" srcOrd="0" destOrd="0" presId="urn:microsoft.com/office/officeart/2005/8/layout/bProcess2"/>
    <dgm:cxn modelId="{51CFC0CD-B87C-491D-B67E-3F98036E118C}" type="presOf" srcId="{073E646A-5345-4545-B5B3-60118CD8706C}" destId="{FD35CF57-CAE6-4BEF-ACFF-EF9D82A4F9C0}" srcOrd="0" destOrd="0" presId="urn:microsoft.com/office/officeart/2005/8/layout/bProcess2"/>
    <dgm:cxn modelId="{FF8266F4-4A0B-4004-A6CF-74D9B9B22B64}" srcId="{08D1F6A3-1614-4C06-A048-90DBAF22D745}" destId="{EE740831-9921-41E8-816C-F139AFE83DFA}" srcOrd="2" destOrd="0" parTransId="{48357CA5-9B47-4C44-9AB8-762E4EDA9757}" sibTransId="{FDCC1752-A6DF-40B2-9AD8-89D814AA30C2}"/>
    <dgm:cxn modelId="{BDAB8F04-CF56-400A-A219-6D7A01603381}" type="presParOf" srcId="{E147BD90-5F49-4566-BB7E-B7EBE8AC1316}" destId="{06C6A0F6-00F6-4775-B40B-5F52738CF442}" srcOrd="0" destOrd="0" presId="urn:microsoft.com/office/officeart/2005/8/layout/bProcess2"/>
    <dgm:cxn modelId="{93D4FD2E-6F71-4E5F-A97D-0391D7A88346}" type="presParOf" srcId="{E147BD90-5F49-4566-BB7E-B7EBE8AC1316}" destId="{FD35CF57-CAE6-4BEF-ACFF-EF9D82A4F9C0}" srcOrd="1" destOrd="0" presId="urn:microsoft.com/office/officeart/2005/8/layout/bProcess2"/>
    <dgm:cxn modelId="{8BE99C03-C43F-4274-AD1F-E6ADB83044F5}" type="presParOf" srcId="{E147BD90-5F49-4566-BB7E-B7EBE8AC1316}" destId="{2ED9BF7E-3CC1-43A2-8985-4B6A277BDEE7}" srcOrd="2" destOrd="0" presId="urn:microsoft.com/office/officeart/2005/8/layout/bProcess2"/>
    <dgm:cxn modelId="{7CFEEDCA-FE0C-4B00-9F67-070B41B51921}" type="presParOf" srcId="{2ED9BF7E-3CC1-43A2-8985-4B6A277BDEE7}" destId="{9CC7CD11-C661-41EF-9108-C3DEDE1A0CF9}" srcOrd="0" destOrd="0" presId="urn:microsoft.com/office/officeart/2005/8/layout/bProcess2"/>
    <dgm:cxn modelId="{E0DC91A8-6BBB-4223-82A5-254FA3CD15EA}" type="presParOf" srcId="{2ED9BF7E-3CC1-43A2-8985-4B6A277BDEE7}" destId="{84DA4CCE-D188-41D8-A007-8EDE84017043}" srcOrd="1" destOrd="0" presId="urn:microsoft.com/office/officeart/2005/8/layout/bProcess2"/>
    <dgm:cxn modelId="{4735813C-EF58-42D7-8EB3-20FAB6D7CD97}" type="presParOf" srcId="{E147BD90-5F49-4566-BB7E-B7EBE8AC1316}" destId="{F3C776C7-F723-4B81-8714-318F1EA79733}" srcOrd="3" destOrd="0" presId="urn:microsoft.com/office/officeart/2005/8/layout/bProcess2"/>
    <dgm:cxn modelId="{F807106F-0560-4670-A65F-C7A3DC83FC71}" type="presParOf" srcId="{E147BD90-5F49-4566-BB7E-B7EBE8AC1316}" destId="{118C2735-EDE2-47C5-940F-928CB5829052}" srcOrd="4" destOrd="0" presId="urn:microsoft.com/office/officeart/2005/8/layout/bProcess2"/>
    <dgm:cxn modelId="{E4F7B445-37D4-4CB3-A8B9-64354D131E12}" type="presParOf" srcId="{118C2735-EDE2-47C5-940F-928CB5829052}" destId="{20C29297-87C8-4134-B8CF-31E4E3BD0B2E}" srcOrd="0" destOrd="0" presId="urn:microsoft.com/office/officeart/2005/8/layout/bProcess2"/>
    <dgm:cxn modelId="{0405F5FC-33E0-4BA1-ACF3-9A2D5375613F}" type="presParOf" srcId="{118C2735-EDE2-47C5-940F-928CB5829052}" destId="{C5707F8A-C575-4722-9729-54E97575849E}" srcOrd="1" destOrd="0" presId="urn:microsoft.com/office/officeart/2005/8/layout/bProcess2"/>
    <dgm:cxn modelId="{A24450BD-F0D2-4F44-994E-BC1365199DFE}" type="presParOf" srcId="{E147BD90-5F49-4566-BB7E-B7EBE8AC1316}" destId="{40DA115A-0D39-4D26-B127-5E3E3AF4888E}" srcOrd="5" destOrd="0" presId="urn:microsoft.com/office/officeart/2005/8/layout/bProcess2"/>
    <dgm:cxn modelId="{80C2ECCB-A617-4B3A-9B2A-3CD69F7B6926}" type="presParOf" srcId="{E147BD90-5F49-4566-BB7E-B7EBE8AC1316}" destId="{5B2DA0B2-4AFF-4FC1-A4CB-B95E090C7917}" srcOrd="6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7EE1F9-5AC8-490F-BC68-FA81E70E571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A5F12933-0F23-4780-99DA-C6C23DD7DC51}">
      <dgm:prSet/>
      <dgm:spPr/>
      <dgm:t>
        <a:bodyPr/>
        <a:lstStyle/>
        <a:p>
          <a:r>
            <a:rPr lang="en-US"/>
            <a:t>Order dated February 7, 2020</a:t>
          </a:r>
        </a:p>
      </dgm:t>
    </dgm:pt>
    <dgm:pt modelId="{755BC54B-F3F1-4335-8162-DFC69BDFF335}" type="parTrans" cxnId="{252F3BA3-E369-4DD8-9FD8-66F6D442E21A}">
      <dgm:prSet/>
      <dgm:spPr/>
      <dgm:t>
        <a:bodyPr/>
        <a:lstStyle/>
        <a:p>
          <a:endParaRPr lang="en-US"/>
        </a:p>
      </dgm:t>
    </dgm:pt>
    <dgm:pt modelId="{A8CA2059-0094-4DF2-A2DB-1DB77EA3CDB8}" type="sibTrans" cxnId="{252F3BA3-E369-4DD8-9FD8-66F6D442E21A}">
      <dgm:prSet/>
      <dgm:spPr/>
      <dgm:t>
        <a:bodyPr/>
        <a:lstStyle/>
        <a:p>
          <a:endParaRPr lang="en-US"/>
        </a:p>
      </dgm:t>
    </dgm:pt>
    <dgm:pt modelId="{9FA001A5-AA06-4EB5-8B25-AB39ADE0036C}">
      <dgm:prSet/>
      <dgm:spPr/>
      <dgm:t>
        <a:bodyPr/>
        <a:lstStyle/>
        <a:p>
          <a:r>
            <a:rPr lang="en-US"/>
            <a:t>Amends Local Rules 1002-3, 3016-1, 3016-2 and 3016-3</a:t>
          </a:r>
        </a:p>
      </dgm:t>
    </dgm:pt>
    <dgm:pt modelId="{0C787153-E765-4ACD-A66E-B4F86AC2215C}" type="parTrans" cxnId="{83639576-C19E-42A8-A304-6C9B3C1A8D8E}">
      <dgm:prSet/>
      <dgm:spPr/>
      <dgm:t>
        <a:bodyPr/>
        <a:lstStyle/>
        <a:p>
          <a:endParaRPr lang="en-US"/>
        </a:p>
      </dgm:t>
    </dgm:pt>
    <dgm:pt modelId="{66888A4C-E632-4872-8AA8-B9CF7B66A290}" type="sibTrans" cxnId="{83639576-C19E-42A8-A304-6C9B3C1A8D8E}">
      <dgm:prSet/>
      <dgm:spPr/>
      <dgm:t>
        <a:bodyPr/>
        <a:lstStyle/>
        <a:p>
          <a:endParaRPr lang="en-US"/>
        </a:p>
      </dgm:t>
    </dgm:pt>
    <dgm:pt modelId="{DDA9FD92-F67F-4A29-B742-C453ADF4B590}">
      <dgm:prSet/>
      <dgm:spPr/>
      <dgm:t>
        <a:bodyPr/>
        <a:lstStyle/>
        <a:p>
          <a:r>
            <a:rPr lang="en-US"/>
            <a:t>Effective February 19, 2020</a:t>
          </a:r>
        </a:p>
      </dgm:t>
    </dgm:pt>
    <dgm:pt modelId="{3A42BDAA-179F-4632-B34C-21CA9789BD18}" type="parTrans" cxnId="{E3A3DCF6-57A9-40A9-B544-8189A3433B10}">
      <dgm:prSet/>
      <dgm:spPr/>
      <dgm:t>
        <a:bodyPr/>
        <a:lstStyle/>
        <a:p>
          <a:endParaRPr lang="en-US"/>
        </a:p>
      </dgm:t>
    </dgm:pt>
    <dgm:pt modelId="{2C32F9AC-86AF-43D0-B2D5-71F4B938A7EF}" type="sibTrans" cxnId="{E3A3DCF6-57A9-40A9-B544-8189A3433B10}">
      <dgm:prSet/>
      <dgm:spPr/>
      <dgm:t>
        <a:bodyPr/>
        <a:lstStyle/>
        <a:p>
          <a:endParaRPr lang="en-US"/>
        </a:p>
      </dgm:t>
    </dgm:pt>
    <dgm:pt modelId="{BE58C044-9DCA-4DE8-B91B-2EB30470161F}">
      <dgm:prSet/>
      <dgm:spPr/>
      <dgm:t>
        <a:bodyPr/>
        <a:lstStyle/>
        <a:p>
          <a:r>
            <a:rPr lang="en-US"/>
            <a:t>Full copy of General Order No. 2 found on the court’s website at </a:t>
          </a:r>
          <a:r>
            <a:rPr lang="en-US">
              <a:hlinkClick xmlns:r="http://schemas.openxmlformats.org/officeDocument/2006/relationships" r:id="rId1"/>
            </a:rPr>
            <a:t>https://www.mow.uscourts.gov/bankruptcy/rules</a:t>
          </a:r>
          <a:endParaRPr lang="en-US"/>
        </a:p>
      </dgm:t>
    </dgm:pt>
    <dgm:pt modelId="{47FEC6FB-CAC9-4573-A343-C9AB28CDC5B7}" type="parTrans" cxnId="{C0C39907-9839-4CA1-A668-DFCCFE50B482}">
      <dgm:prSet/>
      <dgm:spPr/>
      <dgm:t>
        <a:bodyPr/>
        <a:lstStyle/>
        <a:p>
          <a:endParaRPr lang="en-US"/>
        </a:p>
      </dgm:t>
    </dgm:pt>
    <dgm:pt modelId="{0AF49FD4-C80C-442B-975D-4662876B902C}" type="sibTrans" cxnId="{C0C39907-9839-4CA1-A668-DFCCFE50B482}">
      <dgm:prSet/>
      <dgm:spPr/>
      <dgm:t>
        <a:bodyPr/>
        <a:lstStyle/>
        <a:p>
          <a:endParaRPr lang="en-US"/>
        </a:p>
      </dgm:t>
    </dgm:pt>
    <dgm:pt modelId="{A51340D5-3FDF-4BD7-B94B-D20FB77DC43C}" type="pres">
      <dgm:prSet presAssocID="{017EE1F9-5AC8-490F-BC68-FA81E70E571D}" presName="root" presStyleCnt="0">
        <dgm:presLayoutVars>
          <dgm:dir/>
          <dgm:resizeHandles val="exact"/>
        </dgm:presLayoutVars>
      </dgm:prSet>
      <dgm:spPr/>
    </dgm:pt>
    <dgm:pt modelId="{989EAF51-79A2-4A4C-9D7C-11982C41ACB7}" type="pres">
      <dgm:prSet presAssocID="{A5F12933-0F23-4780-99DA-C6C23DD7DC51}" presName="compNode" presStyleCnt="0"/>
      <dgm:spPr/>
    </dgm:pt>
    <dgm:pt modelId="{127A0F99-ECD3-4E5E-8322-BB652A21FB97}" type="pres">
      <dgm:prSet presAssocID="{A5F12933-0F23-4780-99DA-C6C23DD7DC51}" presName="bgRect" presStyleLbl="bgShp" presStyleIdx="0" presStyleCnt="4"/>
      <dgm:spPr/>
    </dgm:pt>
    <dgm:pt modelId="{9E3DDD65-306F-4D2A-9E27-0C986F53B764}" type="pres">
      <dgm:prSet presAssocID="{A5F12933-0F23-4780-99DA-C6C23DD7DC51}" presName="iconRect" presStyleLbl="node1" presStyleIdx="0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9106504F-1D74-40D4-AB6A-681ED2A0FF91}" type="pres">
      <dgm:prSet presAssocID="{A5F12933-0F23-4780-99DA-C6C23DD7DC51}" presName="spaceRect" presStyleCnt="0"/>
      <dgm:spPr/>
    </dgm:pt>
    <dgm:pt modelId="{9D011ACE-A991-461E-9BB0-E60B40A3F044}" type="pres">
      <dgm:prSet presAssocID="{A5F12933-0F23-4780-99DA-C6C23DD7DC51}" presName="parTx" presStyleLbl="revTx" presStyleIdx="0" presStyleCnt="4">
        <dgm:presLayoutVars>
          <dgm:chMax val="0"/>
          <dgm:chPref val="0"/>
        </dgm:presLayoutVars>
      </dgm:prSet>
      <dgm:spPr/>
    </dgm:pt>
    <dgm:pt modelId="{06A3B04F-BEC0-466B-9046-44846EEE7594}" type="pres">
      <dgm:prSet presAssocID="{A8CA2059-0094-4DF2-A2DB-1DB77EA3CDB8}" presName="sibTrans" presStyleCnt="0"/>
      <dgm:spPr/>
    </dgm:pt>
    <dgm:pt modelId="{6D54A63D-0FC8-4A8F-BA0B-A1A22E18A9AD}" type="pres">
      <dgm:prSet presAssocID="{9FA001A5-AA06-4EB5-8B25-AB39ADE0036C}" presName="compNode" presStyleCnt="0"/>
      <dgm:spPr/>
    </dgm:pt>
    <dgm:pt modelId="{66EA1D20-4E10-4696-A1D1-FE12A0CBDE7C}" type="pres">
      <dgm:prSet presAssocID="{9FA001A5-AA06-4EB5-8B25-AB39ADE0036C}" presName="bgRect" presStyleLbl="bgShp" presStyleIdx="1" presStyleCnt="4"/>
      <dgm:spPr/>
    </dgm:pt>
    <dgm:pt modelId="{A89365E1-E16E-457D-8DB8-7420C2619803}" type="pres">
      <dgm:prSet presAssocID="{9FA001A5-AA06-4EB5-8B25-AB39ADE0036C}" presName="iconRect" presStyleLbl="node1" presStyleIdx="1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ircles with Arrows"/>
        </a:ext>
      </dgm:extLst>
    </dgm:pt>
    <dgm:pt modelId="{361A0678-362D-47EF-9DE7-6239960F1CDF}" type="pres">
      <dgm:prSet presAssocID="{9FA001A5-AA06-4EB5-8B25-AB39ADE0036C}" presName="spaceRect" presStyleCnt="0"/>
      <dgm:spPr/>
    </dgm:pt>
    <dgm:pt modelId="{CEE4F9B9-E2D5-4FE3-948B-35E209D5A4AB}" type="pres">
      <dgm:prSet presAssocID="{9FA001A5-AA06-4EB5-8B25-AB39ADE0036C}" presName="parTx" presStyleLbl="revTx" presStyleIdx="1" presStyleCnt="4">
        <dgm:presLayoutVars>
          <dgm:chMax val="0"/>
          <dgm:chPref val="0"/>
        </dgm:presLayoutVars>
      </dgm:prSet>
      <dgm:spPr/>
    </dgm:pt>
    <dgm:pt modelId="{3A362DB9-ACD5-467D-8BB5-C97111B2887A}" type="pres">
      <dgm:prSet presAssocID="{66888A4C-E632-4872-8AA8-B9CF7B66A290}" presName="sibTrans" presStyleCnt="0"/>
      <dgm:spPr/>
    </dgm:pt>
    <dgm:pt modelId="{1E153C10-ECB7-485F-9C6D-23878C33D7D9}" type="pres">
      <dgm:prSet presAssocID="{DDA9FD92-F67F-4A29-B742-C453ADF4B590}" presName="compNode" presStyleCnt="0"/>
      <dgm:spPr/>
    </dgm:pt>
    <dgm:pt modelId="{6E16ACA9-4082-4244-86B1-768D1886559F}" type="pres">
      <dgm:prSet presAssocID="{DDA9FD92-F67F-4A29-B742-C453ADF4B590}" presName="bgRect" presStyleLbl="bgShp" presStyleIdx="2" presStyleCnt="4"/>
      <dgm:spPr/>
    </dgm:pt>
    <dgm:pt modelId="{555DE4AF-755E-4DA0-AD9E-06B469D4B675}" type="pres">
      <dgm:prSet presAssocID="{DDA9FD92-F67F-4A29-B742-C453ADF4B590}" presName="iconRect" presStyleLbl="node1" presStyleIdx="2" presStyleCnt="4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6BA28C90-9BBF-4EF9-9310-B7A8380F5ACA}" type="pres">
      <dgm:prSet presAssocID="{DDA9FD92-F67F-4A29-B742-C453ADF4B590}" presName="spaceRect" presStyleCnt="0"/>
      <dgm:spPr/>
    </dgm:pt>
    <dgm:pt modelId="{9DF35023-364B-4D91-B0AD-2CDDCB5753B9}" type="pres">
      <dgm:prSet presAssocID="{DDA9FD92-F67F-4A29-B742-C453ADF4B590}" presName="parTx" presStyleLbl="revTx" presStyleIdx="2" presStyleCnt="4">
        <dgm:presLayoutVars>
          <dgm:chMax val="0"/>
          <dgm:chPref val="0"/>
        </dgm:presLayoutVars>
      </dgm:prSet>
      <dgm:spPr/>
    </dgm:pt>
    <dgm:pt modelId="{FD4646C3-67F0-45A7-BA72-6C99C7831173}" type="pres">
      <dgm:prSet presAssocID="{2C32F9AC-86AF-43D0-B2D5-71F4B938A7EF}" presName="sibTrans" presStyleCnt="0"/>
      <dgm:spPr/>
    </dgm:pt>
    <dgm:pt modelId="{83B54BD8-1863-49BC-88DD-2661B2C474CC}" type="pres">
      <dgm:prSet presAssocID="{BE58C044-9DCA-4DE8-B91B-2EB30470161F}" presName="compNode" presStyleCnt="0"/>
      <dgm:spPr/>
    </dgm:pt>
    <dgm:pt modelId="{258E259E-2E66-45AC-876B-7F0C1E6C328F}" type="pres">
      <dgm:prSet presAssocID="{BE58C044-9DCA-4DE8-B91B-2EB30470161F}" presName="bgRect" presStyleLbl="bgShp" presStyleIdx="3" presStyleCnt="4"/>
      <dgm:spPr/>
    </dgm:pt>
    <dgm:pt modelId="{3ACD2E17-8142-44B3-B189-AA08767493F3}" type="pres">
      <dgm:prSet presAssocID="{BE58C044-9DCA-4DE8-B91B-2EB30470161F}" presName="iconRect" presStyleLbl="node1" presStyleIdx="3" presStyleCnt="4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0B225B12-8B9B-49BE-80CE-72016F119BE8}" type="pres">
      <dgm:prSet presAssocID="{BE58C044-9DCA-4DE8-B91B-2EB30470161F}" presName="spaceRect" presStyleCnt="0"/>
      <dgm:spPr/>
    </dgm:pt>
    <dgm:pt modelId="{213A6A49-D598-4191-8113-7046F7B2C235}" type="pres">
      <dgm:prSet presAssocID="{BE58C044-9DCA-4DE8-B91B-2EB30470161F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C0C39907-9839-4CA1-A668-DFCCFE50B482}" srcId="{017EE1F9-5AC8-490F-BC68-FA81E70E571D}" destId="{BE58C044-9DCA-4DE8-B91B-2EB30470161F}" srcOrd="3" destOrd="0" parTransId="{47FEC6FB-CAC9-4573-A343-C9AB28CDC5B7}" sibTransId="{0AF49FD4-C80C-442B-975D-4662876B902C}"/>
    <dgm:cxn modelId="{0FC3421B-976F-4272-B05F-9E56616F5287}" type="presOf" srcId="{DDA9FD92-F67F-4A29-B742-C453ADF4B590}" destId="{9DF35023-364B-4D91-B0AD-2CDDCB5753B9}" srcOrd="0" destOrd="0" presId="urn:microsoft.com/office/officeart/2018/2/layout/IconVerticalSolidList"/>
    <dgm:cxn modelId="{1F69043B-4874-448C-81AA-C2251D766DA9}" type="presOf" srcId="{017EE1F9-5AC8-490F-BC68-FA81E70E571D}" destId="{A51340D5-3FDF-4BD7-B94B-D20FB77DC43C}" srcOrd="0" destOrd="0" presId="urn:microsoft.com/office/officeart/2018/2/layout/IconVerticalSolidList"/>
    <dgm:cxn modelId="{B748244A-3D61-4E0E-82BC-54F2154A68F7}" type="presOf" srcId="{A5F12933-0F23-4780-99DA-C6C23DD7DC51}" destId="{9D011ACE-A991-461E-9BB0-E60B40A3F044}" srcOrd="0" destOrd="0" presId="urn:microsoft.com/office/officeart/2018/2/layout/IconVerticalSolidList"/>
    <dgm:cxn modelId="{5E70EB54-85B4-4500-9A14-863FAC81414E}" type="presOf" srcId="{9FA001A5-AA06-4EB5-8B25-AB39ADE0036C}" destId="{CEE4F9B9-E2D5-4FE3-948B-35E209D5A4AB}" srcOrd="0" destOrd="0" presId="urn:microsoft.com/office/officeart/2018/2/layout/IconVerticalSolidList"/>
    <dgm:cxn modelId="{83639576-C19E-42A8-A304-6C9B3C1A8D8E}" srcId="{017EE1F9-5AC8-490F-BC68-FA81E70E571D}" destId="{9FA001A5-AA06-4EB5-8B25-AB39ADE0036C}" srcOrd="1" destOrd="0" parTransId="{0C787153-E765-4ACD-A66E-B4F86AC2215C}" sibTransId="{66888A4C-E632-4872-8AA8-B9CF7B66A290}"/>
    <dgm:cxn modelId="{252F3BA3-E369-4DD8-9FD8-66F6D442E21A}" srcId="{017EE1F9-5AC8-490F-BC68-FA81E70E571D}" destId="{A5F12933-0F23-4780-99DA-C6C23DD7DC51}" srcOrd="0" destOrd="0" parTransId="{755BC54B-F3F1-4335-8162-DFC69BDFF335}" sibTransId="{A8CA2059-0094-4DF2-A2DB-1DB77EA3CDB8}"/>
    <dgm:cxn modelId="{9E86F3D7-C452-43FF-9CE7-0B9574BDBF3E}" type="presOf" srcId="{BE58C044-9DCA-4DE8-B91B-2EB30470161F}" destId="{213A6A49-D598-4191-8113-7046F7B2C235}" srcOrd="0" destOrd="0" presId="urn:microsoft.com/office/officeart/2018/2/layout/IconVerticalSolidList"/>
    <dgm:cxn modelId="{E3A3DCF6-57A9-40A9-B544-8189A3433B10}" srcId="{017EE1F9-5AC8-490F-BC68-FA81E70E571D}" destId="{DDA9FD92-F67F-4A29-B742-C453ADF4B590}" srcOrd="2" destOrd="0" parTransId="{3A42BDAA-179F-4632-B34C-21CA9789BD18}" sibTransId="{2C32F9AC-86AF-43D0-B2D5-71F4B938A7EF}"/>
    <dgm:cxn modelId="{E29990AB-A759-42E9-B5F6-000E296AD134}" type="presParOf" srcId="{A51340D5-3FDF-4BD7-B94B-D20FB77DC43C}" destId="{989EAF51-79A2-4A4C-9D7C-11982C41ACB7}" srcOrd="0" destOrd="0" presId="urn:microsoft.com/office/officeart/2018/2/layout/IconVerticalSolidList"/>
    <dgm:cxn modelId="{EED900C3-BFC5-496D-8990-D86D4F4D7459}" type="presParOf" srcId="{989EAF51-79A2-4A4C-9D7C-11982C41ACB7}" destId="{127A0F99-ECD3-4E5E-8322-BB652A21FB97}" srcOrd="0" destOrd="0" presId="urn:microsoft.com/office/officeart/2018/2/layout/IconVerticalSolidList"/>
    <dgm:cxn modelId="{5466D7CB-E4CA-4D9E-BACB-616BEF216AB3}" type="presParOf" srcId="{989EAF51-79A2-4A4C-9D7C-11982C41ACB7}" destId="{9E3DDD65-306F-4D2A-9E27-0C986F53B764}" srcOrd="1" destOrd="0" presId="urn:microsoft.com/office/officeart/2018/2/layout/IconVerticalSolidList"/>
    <dgm:cxn modelId="{FEDE4675-3190-4BF4-9BA5-1881BC9F776C}" type="presParOf" srcId="{989EAF51-79A2-4A4C-9D7C-11982C41ACB7}" destId="{9106504F-1D74-40D4-AB6A-681ED2A0FF91}" srcOrd="2" destOrd="0" presId="urn:microsoft.com/office/officeart/2018/2/layout/IconVerticalSolidList"/>
    <dgm:cxn modelId="{A1678F54-7151-4841-9DB1-77E234728DD0}" type="presParOf" srcId="{989EAF51-79A2-4A4C-9D7C-11982C41ACB7}" destId="{9D011ACE-A991-461E-9BB0-E60B40A3F044}" srcOrd="3" destOrd="0" presId="urn:microsoft.com/office/officeart/2018/2/layout/IconVerticalSolidList"/>
    <dgm:cxn modelId="{A243C497-DAD7-43BB-9B37-90349AAB225D}" type="presParOf" srcId="{A51340D5-3FDF-4BD7-B94B-D20FB77DC43C}" destId="{06A3B04F-BEC0-466B-9046-44846EEE7594}" srcOrd="1" destOrd="0" presId="urn:microsoft.com/office/officeart/2018/2/layout/IconVerticalSolidList"/>
    <dgm:cxn modelId="{8A41F930-60D3-478F-86BA-617F0866B24D}" type="presParOf" srcId="{A51340D5-3FDF-4BD7-B94B-D20FB77DC43C}" destId="{6D54A63D-0FC8-4A8F-BA0B-A1A22E18A9AD}" srcOrd="2" destOrd="0" presId="urn:microsoft.com/office/officeart/2018/2/layout/IconVerticalSolidList"/>
    <dgm:cxn modelId="{CC63B509-8265-4C45-BBAF-8572AE7A7E5A}" type="presParOf" srcId="{6D54A63D-0FC8-4A8F-BA0B-A1A22E18A9AD}" destId="{66EA1D20-4E10-4696-A1D1-FE12A0CBDE7C}" srcOrd="0" destOrd="0" presId="urn:microsoft.com/office/officeart/2018/2/layout/IconVerticalSolidList"/>
    <dgm:cxn modelId="{3540706C-246B-4FF9-92EB-43C47D03BBBF}" type="presParOf" srcId="{6D54A63D-0FC8-4A8F-BA0B-A1A22E18A9AD}" destId="{A89365E1-E16E-457D-8DB8-7420C2619803}" srcOrd="1" destOrd="0" presId="urn:microsoft.com/office/officeart/2018/2/layout/IconVerticalSolidList"/>
    <dgm:cxn modelId="{8D4DD619-206A-42CF-8DEC-A59E008E804B}" type="presParOf" srcId="{6D54A63D-0FC8-4A8F-BA0B-A1A22E18A9AD}" destId="{361A0678-362D-47EF-9DE7-6239960F1CDF}" srcOrd="2" destOrd="0" presId="urn:microsoft.com/office/officeart/2018/2/layout/IconVerticalSolidList"/>
    <dgm:cxn modelId="{935C35FE-7ABE-4C9B-B624-8A739E82A32A}" type="presParOf" srcId="{6D54A63D-0FC8-4A8F-BA0B-A1A22E18A9AD}" destId="{CEE4F9B9-E2D5-4FE3-948B-35E209D5A4AB}" srcOrd="3" destOrd="0" presId="urn:microsoft.com/office/officeart/2018/2/layout/IconVerticalSolidList"/>
    <dgm:cxn modelId="{07CF36D6-6B47-4BCE-A9D5-94C0B3BFE8D8}" type="presParOf" srcId="{A51340D5-3FDF-4BD7-B94B-D20FB77DC43C}" destId="{3A362DB9-ACD5-467D-8BB5-C97111B2887A}" srcOrd="3" destOrd="0" presId="urn:microsoft.com/office/officeart/2018/2/layout/IconVerticalSolidList"/>
    <dgm:cxn modelId="{722A82D3-521C-4477-9BDF-BE46EC646EC4}" type="presParOf" srcId="{A51340D5-3FDF-4BD7-B94B-D20FB77DC43C}" destId="{1E153C10-ECB7-485F-9C6D-23878C33D7D9}" srcOrd="4" destOrd="0" presId="urn:microsoft.com/office/officeart/2018/2/layout/IconVerticalSolidList"/>
    <dgm:cxn modelId="{8F84D2A7-7D60-48AE-8B3E-98E697A495E6}" type="presParOf" srcId="{1E153C10-ECB7-485F-9C6D-23878C33D7D9}" destId="{6E16ACA9-4082-4244-86B1-768D1886559F}" srcOrd="0" destOrd="0" presId="urn:microsoft.com/office/officeart/2018/2/layout/IconVerticalSolidList"/>
    <dgm:cxn modelId="{3C761037-4817-4C01-A323-AE7C291ECBCF}" type="presParOf" srcId="{1E153C10-ECB7-485F-9C6D-23878C33D7D9}" destId="{555DE4AF-755E-4DA0-AD9E-06B469D4B675}" srcOrd="1" destOrd="0" presId="urn:microsoft.com/office/officeart/2018/2/layout/IconVerticalSolidList"/>
    <dgm:cxn modelId="{63E40F11-E26F-4EE7-9819-84C39501F52E}" type="presParOf" srcId="{1E153C10-ECB7-485F-9C6D-23878C33D7D9}" destId="{6BA28C90-9BBF-4EF9-9310-B7A8380F5ACA}" srcOrd="2" destOrd="0" presId="urn:microsoft.com/office/officeart/2018/2/layout/IconVerticalSolidList"/>
    <dgm:cxn modelId="{D79EE2A1-CDA5-44B6-822C-DBB51F74FA80}" type="presParOf" srcId="{1E153C10-ECB7-485F-9C6D-23878C33D7D9}" destId="{9DF35023-364B-4D91-B0AD-2CDDCB5753B9}" srcOrd="3" destOrd="0" presId="urn:microsoft.com/office/officeart/2018/2/layout/IconVerticalSolidList"/>
    <dgm:cxn modelId="{78810D88-CE7F-4194-B4DE-42FEAD1A180F}" type="presParOf" srcId="{A51340D5-3FDF-4BD7-B94B-D20FB77DC43C}" destId="{FD4646C3-67F0-45A7-BA72-6C99C7831173}" srcOrd="5" destOrd="0" presId="urn:microsoft.com/office/officeart/2018/2/layout/IconVerticalSolidList"/>
    <dgm:cxn modelId="{B62F8777-F3C7-42A5-B474-95DA012F2240}" type="presParOf" srcId="{A51340D5-3FDF-4BD7-B94B-D20FB77DC43C}" destId="{83B54BD8-1863-49BC-88DD-2661B2C474CC}" srcOrd="6" destOrd="0" presId="urn:microsoft.com/office/officeart/2018/2/layout/IconVerticalSolidList"/>
    <dgm:cxn modelId="{A2733DA6-3F0E-4719-A3EF-E956F4B97BC9}" type="presParOf" srcId="{83B54BD8-1863-49BC-88DD-2661B2C474CC}" destId="{258E259E-2E66-45AC-876B-7F0C1E6C328F}" srcOrd="0" destOrd="0" presId="urn:microsoft.com/office/officeart/2018/2/layout/IconVerticalSolidList"/>
    <dgm:cxn modelId="{2B607361-7235-4C1A-8A70-EF4722152951}" type="presParOf" srcId="{83B54BD8-1863-49BC-88DD-2661B2C474CC}" destId="{3ACD2E17-8142-44B3-B189-AA08767493F3}" srcOrd="1" destOrd="0" presId="urn:microsoft.com/office/officeart/2018/2/layout/IconVerticalSolidList"/>
    <dgm:cxn modelId="{FAE56E27-51D3-411B-94FE-48EF5C84C608}" type="presParOf" srcId="{83B54BD8-1863-49BC-88DD-2661B2C474CC}" destId="{0B225B12-8B9B-49BE-80CE-72016F119BE8}" srcOrd="2" destOrd="0" presId="urn:microsoft.com/office/officeart/2018/2/layout/IconVerticalSolidList"/>
    <dgm:cxn modelId="{60AFB980-1DD7-466C-92D9-68550E7CDB9A}" type="presParOf" srcId="{83B54BD8-1863-49BC-88DD-2661B2C474CC}" destId="{213A6A49-D598-4191-8113-7046F7B2C23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C6A0F6-00F6-4775-B40B-5F52738CF442}">
      <dsp:nvSpPr>
        <dsp:cNvPr id="0" name=""/>
        <dsp:cNvSpPr/>
      </dsp:nvSpPr>
      <dsp:spPr>
        <a:xfrm>
          <a:off x="42231" y="554618"/>
          <a:ext cx="1649053" cy="1628223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No longer granted automatically</a:t>
          </a:r>
        </a:p>
      </dsp:txBody>
      <dsp:txXfrm>
        <a:off x="283729" y="793066"/>
        <a:ext cx="1166057" cy="1151327"/>
      </dsp:txXfrm>
    </dsp:sp>
    <dsp:sp modelId="{FD35CF57-CAE6-4BEF-ACFF-EF9D82A4F9C0}">
      <dsp:nvSpPr>
        <dsp:cNvPr id="0" name=""/>
        <dsp:cNvSpPr/>
      </dsp:nvSpPr>
      <dsp:spPr>
        <a:xfrm rot="5538014">
          <a:off x="1936982" y="1115321"/>
          <a:ext cx="714043" cy="621476"/>
        </a:xfrm>
        <a:prstGeom prst="triangle">
          <a:avLst/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4DA4CCE-D188-41D8-A007-8EDE84017043}">
      <dsp:nvSpPr>
        <dsp:cNvPr id="0" name=""/>
        <dsp:cNvSpPr/>
      </dsp:nvSpPr>
      <dsp:spPr>
        <a:xfrm>
          <a:off x="2861852" y="469297"/>
          <a:ext cx="1599699" cy="2023400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21-day response deadline</a:t>
          </a:r>
        </a:p>
      </dsp:txBody>
      <dsp:txXfrm>
        <a:off x="3096122" y="765617"/>
        <a:ext cx="1131159" cy="1430760"/>
      </dsp:txXfrm>
    </dsp:sp>
    <dsp:sp modelId="{F3C776C7-F723-4B81-8714-318F1EA79733}">
      <dsp:nvSpPr>
        <dsp:cNvPr id="0" name=""/>
        <dsp:cNvSpPr/>
      </dsp:nvSpPr>
      <dsp:spPr>
        <a:xfrm rot="5372641">
          <a:off x="4850477" y="1157957"/>
          <a:ext cx="714043" cy="621476"/>
        </a:xfrm>
        <a:prstGeom prst="triangle">
          <a:avLst/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5707F8A-C575-4722-9729-54E97575849E}">
      <dsp:nvSpPr>
        <dsp:cNvPr id="0" name=""/>
        <dsp:cNvSpPr/>
      </dsp:nvSpPr>
      <dsp:spPr>
        <a:xfrm>
          <a:off x="5918256" y="671344"/>
          <a:ext cx="1672908" cy="1570075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If no timely response, will grant motion</a:t>
          </a:r>
        </a:p>
      </dsp:txBody>
      <dsp:txXfrm>
        <a:off x="6163248" y="901276"/>
        <a:ext cx="1182924" cy="1110211"/>
      </dsp:txXfrm>
    </dsp:sp>
    <dsp:sp modelId="{40DA115A-0D39-4D26-B127-5E3E3AF4888E}">
      <dsp:nvSpPr>
        <dsp:cNvPr id="0" name=""/>
        <dsp:cNvSpPr/>
      </dsp:nvSpPr>
      <dsp:spPr>
        <a:xfrm rot="5430517">
          <a:off x="7853554" y="1158567"/>
          <a:ext cx="714043" cy="621476"/>
        </a:xfrm>
        <a:prstGeom prst="triangle">
          <a:avLst/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B2DA0B2-4AFF-4FC1-A4CB-B95E090C7917}">
      <dsp:nvSpPr>
        <dsp:cNvPr id="0" name=""/>
        <dsp:cNvSpPr/>
      </dsp:nvSpPr>
      <dsp:spPr>
        <a:xfrm>
          <a:off x="8794834" y="460935"/>
          <a:ext cx="1465605" cy="2040124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If timely response, will set for hearing</a:t>
          </a:r>
        </a:p>
      </dsp:txBody>
      <dsp:txXfrm>
        <a:off x="9009467" y="759704"/>
        <a:ext cx="1036339" cy="14425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7A0F99-ECD3-4E5E-8322-BB652A21FB97}">
      <dsp:nvSpPr>
        <dsp:cNvPr id="0" name=""/>
        <dsp:cNvSpPr/>
      </dsp:nvSpPr>
      <dsp:spPr>
        <a:xfrm>
          <a:off x="0" y="2185"/>
          <a:ext cx="6832212" cy="110745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3DDD65-306F-4D2A-9E27-0C986F53B764}">
      <dsp:nvSpPr>
        <dsp:cNvPr id="0" name=""/>
        <dsp:cNvSpPr/>
      </dsp:nvSpPr>
      <dsp:spPr>
        <a:xfrm>
          <a:off x="335004" y="251362"/>
          <a:ext cx="609099" cy="60909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011ACE-A991-461E-9BB0-E60B40A3F044}">
      <dsp:nvSpPr>
        <dsp:cNvPr id="0" name=""/>
        <dsp:cNvSpPr/>
      </dsp:nvSpPr>
      <dsp:spPr>
        <a:xfrm>
          <a:off x="1279109" y="2185"/>
          <a:ext cx="5553102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Order dated February 7, 2020</a:t>
          </a:r>
        </a:p>
      </dsp:txBody>
      <dsp:txXfrm>
        <a:off x="1279109" y="2185"/>
        <a:ext cx="5553102" cy="1107454"/>
      </dsp:txXfrm>
    </dsp:sp>
    <dsp:sp modelId="{66EA1D20-4E10-4696-A1D1-FE12A0CBDE7C}">
      <dsp:nvSpPr>
        <dsp:cNvPr id="0" name=""/>
        <dsp:cNvSpPr/>
      </dsp:nvSpPr>
      <dsp:spPr>
        <a:xfrm>
          <a:off x="0" y="1386503"/>
          <a:ext cx="6832212" cy="110745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9365E1-E16E-457D-8DB8-7420C2619803}">
      <dsp:nvSpPr>
        <dsp:cNvPr id="0" name=""/>
        <dsp:cNvSpPr/>
      </dsp:nvSpPr>
      <dsp:spPr>
        <a:xfrm>
          <a:off x="335004" y="1635680"/>
          <a:ext cx="609099" cy="60909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E4F9B9-E2D5-4FE3-948B-35E209D5A4AB}">
      <dsp:nvSpPr>
        <dsp:cNvPr id="0" name=""/>
        <dsp:cNvSpPr/>
      </dsp:nvSpPr>
      <dsp:spPr>
        <a:xfrm>
          <a:off x="1279109" y="1386503"/>
          <a:ext cx="5553102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Amends Local Rules 1002-3, 3016-1, 3016-2 and 3016-3</a:t>
          </a:r>
        </a:p>
      </dsp:txBody>
      <dsp:txXfrm>
        <a:off x="1279109" y="1386503"/>
        <a:ext cx="5553102" cy="1107454"/>
      </dsp:txXfrm>
    </dsp:sp>
    <dsp:sp modelId="{6E16ACA9-4082-4244-86B1-768D1886559F}">
      <dsp:nvSpPr>
        <dsp:cNvPr id="0" name=""/>
        <dsp:cNvSpPr/>
      </dsp:nvSpPr>
      <dsp:spPr>
        <a:xfrm>
          <a:off x="0" y="2770821"/>
          <a:ext cx="6832212" cy="110745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5DE4AF-755E-4DA0-AD9E-06B469D4B675}">
      <dsp:nvSpPr>
        <dsp:cNvPr id="0" name=""/>
        <dsp:cNvSpPr/>
      </dsp:nvSpPr>
      <dsp:spPr>
        <a:xfrm>
          <a:off x="335004" y="3019998"/>
          <a:ext cx="609099" cy="60909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F35023-364B-4D91-B0AD-2CDDCB5753B9}">
      <dsp:nvSpPr>
        <dsp:cNvPr id="0" name=""/>
        <dsp:cNvSpPr/>
      </dsp:nvSpPr>
      <dsp:spPr>
        <a:xfrm>
          <a:off x="1279109" y="2770821"/>
          <a:ext cx="5553102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Effective February 19, 2020</a:t>
          </a:r>
        </a:p>
      </dsp:txBody>
      <dsp:txXfrm>
        <a:off x="1279109" y="2770821"/>
        <a:ext cx="5553102" cy="1107454"/>
      </dsp:txXfrm>
    </dsp:sp>
    <dsp:sp modelId="{258E259E-2E66-45AC-876B-7F0C1E6C328F}">
      <dsp:nvSpPr>
        <dsp:cNvPr id="0" name=""/>
        <dsp:cNvSpPr/>
      </dsp:nvSpPr>
      <dsp:spPr>
        <a:xfrm>
          <a:off x="0" y="4155139"/>
          <a:ext cx="6832212" cy="110745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CD2E17-8142-44B3-B189-AA08767493F3}">
      <dsp:nvSpPr>
        <dsp:cNvPr id="0" name=""/>
        <dsp:cNvSpPr/>
      </dsp:nvSpPr>
      <dsp:spPr>
        <a:xfrm>
          <a:off x="335004" y="4404316"/>
          <a:ext cx="609099" cy="60909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3A6A49-D598-4191-8113-7046F7B2C235}">
      <dsp:nvSpPr>
        <dsp:cNvPr id="0" name=""/>
        <dsp:cNvSpPr/>
      </dsp:nvSpPr>
      <dsp:spPr>
        <a:xfrm>
          <a:off x="1279109" y="4155139"/>
          <a:ext cx="5553102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Full copy of General Order No. 2 found on the court’s website at </a:t>
          </a:r>
          <a:r>
            <a:rPr lang="en-US" sz="1500" kern="1200">
              <a:hlinkClick xmlns:r="http://schemas.openxmlformats.org/officeDocument/2006/relationships" r:id="rId9"/>
            </a:rPr>
            <a:t>https://www.mow.uscourts.gov/bankruptcy/rules</a:t>
          </a:r>
          <a:endParaRPr lang="en-US" sz="1500" kern="1200"/>
        </a:p>
      </dsp:txBody>
      <dsp:txXfrm>
        <a:off x="1279109" y="4155139"/>
        <a:ext cx="5553102" cy="11074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205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710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57595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361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26044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0831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5590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012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093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574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401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315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809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22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534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542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99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ow.uscourts.gov/bankruptcy/rule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ow.uscourts.gov/bankruptcy/rule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ow.uscourts.gov/bankruptcy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ow.uscourts.gov/bankruptc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ADF4631-3C8F-45EE-8D19-4D3E8426B3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291099C-17EE-4E0E-B096-C79975050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E21C6221-3E1B-4ABD-8172-FAE995E65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D3EF5991-93EA-451F-BB82-1ABC4AC0D2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136F96F7-16E6-48A1-A211-0B4A4D0C83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5C00D000-7FA5-40C4-AB6A-DE3A61AB8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5AAEB880-A03D-4743-9060-D7A846FA6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CC64DD68-0B96-4DE9-8FD5-3175E4A3F1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69118400-C17B-4068-86D3-93CAE7702C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117FA22F-CBA8-4CF5-B8CC-2D169B67E4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8FB2D443-8598-4CEE-AED2-BEF49AA95C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92593E33-68AF-485D-99D0-080CEA1971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96A28427-575C-4904-AC4B-3DD62801DC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782FA736-DE89-4D13-B0A7-3906B32CEF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F498010-8142-48DB-BA1A-B758D0DE7F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4529540"/>
            <a:ext cx="8915399" cy="1162423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br>
              <a:rPr lang="en-US" sz="3800" dirty="0"/>
            </a:br>
            <a:br>
              <a:rPr lang="en-US" sz="3800" dirty="0"/>
            </a:br>
            <a:br>
              <a:rPr lang="en-US" sz="3800" dirty="0"/>
            </a:br>
            <a:r>
              <a:rPr lang="en-US" sz="3800" dirty="0"/>
              <a:t>UPDATE FROM </a:t>
            </a:r>
            <a:br>
              <a:rPr lang="en-US" sz="3800" dirty="0"/>
            </a:br>
            <a:r>
              <a:rPr lang="en-US" sz="3800" dirty="0"/>
              <a:t>JUDGE FENIMORE</a:t>
            </a:r>
            <a:br>
              <a:rPr lang="en-US" sz="3800" dirty="0"/>
            </a:br>
            <a:endParaRPr lang="en-US" sz="3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B8277D-FC49-45CB-8502-57115857D1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5696711"/>
            <a:ext cx="8915399" cy="507189"/>
          </a:xfrm>
        </p:spPr>
        <p:txBody>
          <a:bodyPr>
            <a:normAutofit/>
          </a:bodyPr>
          <a:lstStyle/>
          <a:p>
            <a:r>
              <a:rPr lang="en-US" dirty="0"/>
              <a:t>August 21, 2020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A54B62D-FC5C-4E1A-8D8B-279576FE5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4706D2CB-CE4C-4F40-B189-FD7BB4466B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2714CF7E-2DF6-4F91-8BB2-D62E8B549D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F30DCFE1-624D-4D3C-AC61-757C2FF356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BF08ABFE-DD31-4F1F-9520-93CC613CD3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ADFB2DBD-F00A-4820-876F-4E75F216B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3F85387B-5668-4570-BC5C-AA89417C71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3">
              <a:extLst>
                <a:ext uri="{FF2B5EF4-FFF2-40B4-BE49-F238E27FC236}">
                  <a16:creationId xmlns:a16="http://schemas.microsoft.com/office/drawing/2014/main" id="{FEA70EF6-623D-453D-8360-1B0C142A29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FE3B449C-A5FE-44B9-A01C-A115C37D3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BD672E89-DAB4-41AE-891D-6B6A52B0EA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id="{C69123C3-F0F9-4AA7-BA7B-9E5E0AF27E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7">
              <a:extLst>
                <a:ext uri="{FF2B5EF4-FFF2-40B4-BE49-F238E27FC236}">
                  <a16:creationId xmlns:a16="http://schemas.microsoft.com/office/drawing/2014/main" id="{E10779C5-3DD9-489D-9A2D-EF45B7BE30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8" name="Freeform 38">
              <a:extLst>
                <a:ext uri="{FF2B5EF4-FFF2-40B4-BE49-F238E27FC236}">
                  <a16:creationId xmlns:a16="http://schemas.microsoft.com/office/drawing/2014/main" id="{1D3B4B35-2090-4DA8-ADBE-DD888B4E1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id="{46FA917F-43A3-4FA3-A085-59D0DC397E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Graphic 6" descr="Decision">
            <a:extLst>
              <a:ext uri="{FF2B5EF4-FFF2-40B4-BE49-F238E27FC236}">
                <a16:creationId xmlns:a16="http://schemas.microsoft.com/office/drawing/2014/main" id="{8C930879-D561-46C1-B0F2-080647BC7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89212" y="640080"/>
            <a:ext cx="3602736" cy="3602736"/>
          </a:xfrm>
          <a:prstGeom prst="rect">
            <a:avLst/>
          </a:prstGeom>
        </p:spPr>
      </p:pic>
      <p:sp>
        <p:nvSpPr>
          <p:cNvPr id="42" name="Freeform 33">
            <a:extLst>
              <a:ext uri="{FF2B5EF4-FFF2-40B4-BE49-F238E27FC236}">
                <a16:creationId xmlns:a16="http://schemas.microsoft.com/office/drawing/2014/main" id="{9CBF007B-8C8C-4F79-B037-9F4C61F9F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753578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194782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D70E44D-DCA5-4300-B3C8-11C264C48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0133" y="2618044"/>
            <a:ext cx="8915399" cy="1468800"/>
          </a:xfrm>
        </p:spPr>
        <p:txBody>
          <a:bodyPr/>
          <a:lstStyle/>
          <a:p>
            <a:r>
              <a:rPr lang="en-US" dirty="0"/>
              <a:t>ADDITIONAL RECENT 8TH CIRCUIT AND 8TH CIRCUIT BAP CASES</a:t>
            </a:r>
          </a:p>
        </p:txBody>
      </p:sp>
    </p:spTree>
    <p:extLst>
      <p:ext uri="{BB962C8B-B14F-4D97-AF65-F5344CB8AC3E}">
        <p14:creationId xmlns:p14="http://schemas.microsoft.com/office/powerpoint/2010/main" val="3567641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867ED-61D1-4224-A043-4F3C98329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Service of Objection to IRS Claim </a:t>
            </a:r>
            <a:br>
              <a:rPr lang="en-US" dirty="0"/>
            </a:br>
            <a:r>
              <a:rPr lang="en-US" dirty="0"/>
              <a:t>(Old Rule vs. Current Rule)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0C3617-BDBE-43CB-85EB-85F1767617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89212" y="2183907"/>
            <a:ext cx="4342893" cy="3719119"/>
          </a:xfrm>
        </p:spPr>
        <p:txBody>
          <a:bodyPr>
            <a:normAutofit/>
          </a:bodyPr>
          <a:lstStyle/>
          <a:p>
            <a:r>
              <a:rPr lang="en-US" i="1" dirty="0"/>
              <a:t>Nicolaus v. U.S. (In re Nicolaus)</a:t>
            </a:r>
            <a:r>
              <a:rPr lang="en-US" dirty="0"/>
              <a:t>, 963. F.3d 839 (8th Cir. 2020) (</a:t>
            </a:r>
            <a:r>
              <a:rPr lang="en-US" dirty="0" err="1"/>
              <a:t>Stras</a:t>
            </a:r>
            <a:r>
              <a:rPr lang="en-US" dirty="0"/>
              <a:t>, J.) (interpreting old rule to require service of objection only on IRS at address set forth in the proof of claim)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2060C3-3103-4E31-8F62-444DAC53A4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166957" y="2183907"/>
            <a:ext cx="4338674" cy="3715891"/>
          </a:xfrm>
        </p:spPr>
        <p:txBody>
          <a:bodyPr>
            <a:normAutofit/>
          </a:bodyPr>
          <a:lstStyle/>
          <a:p>
            <a:r>
              <a:rPr lang="en-US" dirty="0"/>
              <a:t>Effective 12/01/2017, </a:t>
            </a:r>
            <a:r>
              <a:rPr lang="en-US" dirty="0" err="1"/>
              <a:t>FRBP</a:t>
            </a:r>
            <a:r>
              <a:rPr lang="en-US" dirty="0"/>
              <a:t> 3007(a)(2)(A) requires service of objection on:</a:t>
            </a:r>
          </a:p>
          <a:p>
            <a:pPr lvl="1"/>
            <a:r>
              <a:rPr lang="en-US" dirty="0"/>
              <a:t>1.	 IRS at the address set forth in the proof of claim </a:t>
            </a:r>
            <a:r>
              <a:rPr lang="en-US" b="1" dirty="0"/>
              <a:t>and</a:t>
            </a:r>
            <a:r>
              <a:rPr lang="en-US" dirty="0"/>
              <a:t> </a:t>
            </a:r>
          </a:p>
          <a:p>
            <a:pPr lvl="1"/>
            <a:r>
              <a:rPr lang="en-US" dirty="0"/>
              <a:t>2. in the manner set forth in </a:t>
            </a:r>
            <a:r>
              <a:rPr lang="en-US" dirty="0" err="1"/>
              <a:t>FRBP</a:t>
            </a:r>
            <a:r>
              <a:rPr lang="en-US" dirty="0"/>
              <a:t> 7004(b)(4) or (5), which means also serve:</a:t>
            </a:r>
          </a:p>
          <a:p>
            <a:pPr lvl="2"/>
            <a:r>
              <a:rPr lang="en-US" dirty="0"/>
              <a:t>a.	US attorney for </a:t>
            </a:r>
            <a:r>
              <a:rPr lang="en-US" dirty="0" err="1"/>
              <a:t>WDMO</a:t>
            </a:r>
            <a:r>
              <a:rPr lang="en-US" dirty="0"/>
              <a:t>, and</a:t>
            </a:r>
          </a:p>
          <a:p>
            <a:pPr lvl="2"/>
            <a:r>
              <a:rPr lang="en-US" dirty="0"/>
              <a:t>b.	Attorney General in Washington, DC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599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3C2D7E-3F2E-404E-9B30-CB12DC972D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F7FD00-BF97-4325-B7C2-E451F2084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CBEC6A-36A9-4267-8F7B-13475C379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391" y="624110"/>
            <a:ext cx="9383408" cy="128089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Automatic Stay Terminates by Operation of Law under § 362(e)  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179B5294-DA4E-4926-B14A-DD6E07A12F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3D663-A012-453C-BA7F-137EAB716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3392" y="2623930"/>
            <a:ext cx="9383408" cy="3287292"/>
          </a:xfrm>
        </p:spPr>
        <p:txBody>
          <a:bodyPr>
            <a:normAutofit/>
          </a:bodyPr>
          <a:lstStyle/>
          <a:p>
            <a:r>
              <a:rPr lang="en-US" i="1" dirty="0"/>
              <a:t>Paczkowski v. </a:t>
            </a:r>
            <a:r>
              <a:rPr lang="en-US" i="1" dirty="0" err="1"/>
              <a:t>Garven</a:t>
            </a:r>
            <a:r>
              <a:rPr lang="en-US" i="1" dirty="0"/>
              <a:t> (In re Paczkowski)</a:t>
            </a:r>
            <a:r>
              <a:rPr lang="en-US" dirty="0"/>
              <a:t>, 611 B.R. 619 (</a:t>
            </a:r>
            <a:r>
              <a:rPr lang="en-US" dirty="0" err="1"/>
              <a:t>B.A.P</a:t>
            </a:r>
            <a:r>
              <a:rPr lang="en-US" dirty="0"/>
              <a:t>. 8th Cir. 2020).</a:t>
            </a:r>
          </a:p>
          <a:p>
            <a:pPr lvl="1"/>
            <a:r>
              <a:rPr lang="en-US" dirty="0"/>
              <a:t>debtor’s counsel needs to be aware of the deadline when seeking continuances and, if necessary, obtain movant’s consent to extend the § 362(e) deadline</a:t>
            </a:r>
          </a:p>
        </p:txBody>
      </p:sp>
    </p:spTree>
    <p:extLst>
      <p:ext uri="{BB962C8B-B14F-4D97-AF65-F5344CB8AC3E}">
        <p14:creationId xmlns:p14="http://schemas.microsoft.com/office/powerpoint/2010/main" val="3518955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C1819-913C-4F48-B3CC-ED366B21A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497149"/>
            <a:ext cx="8911687" cy="1509203"/>
          </a:xfrm>
        </p:spPr>
        <p:txBody>
          <a:bodyPr>
            <a:noAutofit/>
          </a:bodyPr>
          <a:lstStyle/>
          <a:p>
            <a:r>
              <a:rPr lang="en-US" sz="2800" dirty="0"/>
              <a:t>Excusable Neglect under </a:t>
            </a:r>
            <a:r>
              <a:rPr lang="en-US" sz="2800" dirty="0" err="1"/>
              <a:t>FRBP</a:t>
            </a:r>
            <a:r>
              <a:rPr lang="en-US" sz="2800" dirty="0"/>
              <a:t> 9006(b)(1) and </a:t>
            </a:r>
            <a:r>
              <a:rPr lang="en-US" sz="2800" i="1" dirty="0"/>
              <a:t>Pioneer Inv. Servs. Co. v. Brunswick Assocs. Ltd. </a:t>
            </a:r>
            <a:r>
              <a:rPr lang="en-US" sz="2800" i="1" dirty="0" err="1"/>
              <a:t>P’ship</a:t>
            </a:r>
            <a:r>
              <a:rPr lang="en-US" sz="2800" dirty="0"/>
              <a:t>, 507 U.S. 380, 113 S. Ct. 1489 (1993)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51ED3-0A88-4A96-87B3-A4A97A174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5860" y="2352582"/>
            <a:ext cx="7332956" cy="3558639"/>
          </a:xfrm>
        </p:spPr>
        <p:txBody>
          <a:bodyPr/>
          <a:lstStyle/>
          <a:p>
            <a:r>
              <a:rPr lang="en-US" i="1" dirty="0"/>
              <a:t>Nora v. IRS</a:t>
            </a:r>
            <a:r>
              <a:rPr lang="en-US" dirty="0"/>
              <a:t>, 782 F.App’x 512 (8th Cir. 2019) (</a:t>
            </a:r>
            <a:r>
              <a:rPr lang="en-US" i="1" dirty="0"/>
              <a:t>per </a:t>
            </a:r>
            <a:r>
              <a:rPr lang="en-US" i="1" dirty="0" err="1"/>
              <a:t>curiam</a:t>
            </a:r>
            <a:r>
              <a:rPr lang="en-US" dirty="0"/>
              <a:t>), </a:t>
            </a:r>
            <a:r>
              <a:rPr lang="en-US" i="1" dirty="0" err="1"/>
              <a:t>aff’g</a:t>
            </a:r>
            <a:r>
              <a:rPr lang="en-US" i="1" dirty="0"/>
              <a:t>,</a:t>
            </a:r>
            <a:r>
              <a:rPr lang="en-US" dirty="0"/>
              <a:t> </a:t>
            </a:r>
            <a:r>
              <a:rPr lang="en-US" i="1" dirty="0"/>
              <a:t>Nora v. IRS,</a:t>
            </a:r>
            <a:r>
              <a:rPr lang="en-US" dirty="0"/>
              <a:t> 2018 WL 4520881 (D. Minn. Aug. 29, 2018)</a:t>
            </a:r>
          </a:p>
          <a:p>
            <a:r>
              <a:rPr lang="en-US" i="1" dirty="0"/>
              <a:t>Conway v. </a:t>
            </a:r>
            <a:r>
              <a:rPr lang="en-US" i="1" dirty="0" err="1"/>
              <a:t>Heyl</a:t>
            </a:r>
            <a:r>
              <a:rPr lang="en-US" i="1" dirty="0"/>
              <a:t> (In re </a:t>
            </a:r>
            <a:r>
              <a:rPr lang="en-US" i="1" dirty="0" err="1"/>
              <a:t>Heyl</a:t>
            </a:r>
            <a:r>
              <a:rPr lang="en-US" i="1" dirty="0"/>
              <a:t>)</a:t>
            </a:r>
            <a:r>
              <a:rPr lang="en-US" dirty="0"/>
              <a:t>, 609 B.R. 194 (</a:t>
            </a:r>
            <a:r>
              <a:rPr lang="en-US" dirty="0" err="1"/>
              <a:t>B.A.P</a:t>
            </a:r>
            <a:r>
              <a:rPr lang="en-US" dirty="0"/>
              <a:t>. 8th Cir. 2019) (Saladino, J.)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777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3C2D7E-3F2E-404E-9B30-CB12DC972D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F7FD00-BF97-4325-B7C2-E451F2084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2BF345-27E8-4CE8-85C6-C61AF9C72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391" y="624110"/>
            <a:ext cx="9383408" cy="128089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SUBMITTING AGREED ORDERS</a:t>
            </a:r>
          </a:p>
        </p:txBody>
      </p:sp>
      <p:sp>
        <p:nvSpPr>
          <p:cNvPr id="33" name="Freeform 11">
            <a:extLst>
              <a:ext uri="{FF2B5EF4-FFF2-40B4-BE49-F238E27FC236}">
                <a16:creationId xmlns:a16="http://schemas.microsoft.com/office/drawing/2014/main" id="{179B5294-DA4E-4926-B14A-DD6E07A12F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91910-F0E3-4CCF-A996-1DEE155B2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3392" y="2623930"/>
            <a:ext cx="9383408" cy="32872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Be sure to include:</a:t>
            </a:r>
          </a:p>
          <a:p>
            <a:r>
              <a:rPr lang="en-US" dirty="0"/>
              <a:t>	Signature blocks for attorneys who prepare/submit the agreed order</a:t>
            </a:r>
          </a:p>
          <a:p>
            <a:pPr indent="-347472"/>
            <a:r>
              <a:rPr lang="en-US" dirty="0"/>
              <a:t>	Signature blocks for attorneys who agree to form/substance of the agreed order</a:t>
            </a:r>
          </a:p>
        </p:txBody>
      </p:sp>
    </p:spTree>
    <p:extLst>
      <p:ext uri="{BB962C8B-B14F-4D97-AF65-F5344CB8AC3E}">
        <p14:creationId xmlns:p14="http://schemas.microsoft.com/office/powerpoint/2010/main" val="1228211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BF7E8610-2DF7-4AF0-B876-0F3B7882A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1C8C023-62A6-4DA0-8DF4-3F4EA94090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DC9D907-AA94-4A6F-A633-200002B47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391" y="624110"/>
            <a:ext cx="9383408" cy="128089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VOLUNTARY DISMISSALS IN CHAPTER 13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Molitor v. </a:t>
            </a:r>
            <a:r>
              <a:rPr lang="en-US" sz="2200" b="1" i="1" dirty="0" err="1">
                <a:solidFill>
                  <a:schemeClr val="tx1"/>
                </a:solidFill>
              </a:rPr>
              <a:t>Eidson</a:t>
            </a:r>
            <a:r>
              <a:rPr lang="en-US" sz="2200" b="1" i="1" dirty="0">
                <a:solidFill>
                  <a:schemeClr val="tx1"/>
                </a:solidFill>
              </a:rPr>
              <a:t> (In re Molitor)</a:t>
            </a:r>
            <a:r>
              <a:rPr lang="en-US" sz="2200" b="1" dirty="0">
                <a:solidFill>
                  <a:schemeClr val="tx1"/>
                </a:solidFill>
              </a:rPr>
              <a:t>, 76 F.3d 218 (8th Cir. 1996) </a:t>
            </a:r>
            <a:br>
              <a:rPr lang="en-US" sz="2200" b="1" dirty="0">
                <a:solidFill>
                  <a:schemeClr val="tx1"/>
                </a:solidFill>
              </a:rPr>
            </a:br>
            <a:r>
              <a:rPr lang="en-US" sz="2200" b="1" dirty="0">
                <a:solidFill>
                  <a:schemeClr val="tx1"/>
                </a:solidFill>
              </a:rPr>
              <a:t>(holding that chapter 13 debtor’s right to dismiss is not absolute).</a:t>
            </a:r>
            <a:r>
              <a:rPr lang="en-US" b="1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31" name="Freeform 11">
            <a:extLst>
              <a:ext uri="{FF2B5EF4-FFF2-40B4-BE49-F238E27FC236}">
                <a16:creationId xmlns:a16="http://schemas.microsoft.com/office/drawing/2014/main" id="{26B9FE07-322E-43FB-8707-C9826BD90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23" name="Content Placeholder 2">
            <a:extLst>
              <a:ext uri="{FF2B5EF4-FFF2-40B4-BE49-F238E27FC236}">
                <a16:creationId xmlns:a16="http://schemas.microsoft.com/office/drawing/2014/main" id="{8E8C3B3B-0C7D-47D0-9412-3EA5DAB8B9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4836151"/>
              </p:ext>
            </p:extLst>
          </p:nvPr>
        </p:nvGraphicFramePr>
        <p:xfrm>
          <a:off x="961012" y="2930805"/>
          <a:ext cx="10265786" cy="29619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7565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9FE08D8-CEA0-461E-870A-02CD15D9B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35BDCE-3725-4CF5-8C96-14C6BDBE5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MOTIONS TO EMPLOY		</a:t>
            </a: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2B982904-A46E-41DF-BA98-61E2300C7D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7018161-547E-48F7-A0D9-272C9EA5B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80FCA-959F-47A2-BB29-F11040860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6578" y="589722"/>
            <a:ext cx="6798033" cy="5321500"/>
          </a:xfrm>
        </p:spPr>
        <p:txBody>
          <a:bodyPr anchor="ctr">
            <a:normAutofit/>
          </a:bodyPr>
          <a:lstStyle/>
          <a:p>
            <a:r>
              <a:rPr lang="en-US" dirty="0"/>
              <a:t>File at time of employment—before starting to work on the representation</a:t>
            </a:r>
          </a:p>
          <a:p>
            <a:r>
              <a:rPr lang="en-US" i="1" dirty="0"/>
              <a:t>See Roman Catholic Archdiocese of San Juan, Puerto Rico v. Acevedo Feliciano</a:t>
            </a:r>
            <a:r>
              <a:rPr lang="en-US" dirty="0"/>
              <a:t>, 140 </a:t>
            </a:r>
            <a:r>
              <a:rPr lang="en-US" dirty="0" err="1"/>
              <a:t>S.Ct</a:t>
            </a:r>
            <a:r>
              <a:rPr lang="en-US" dirty="0"/>
              <a:t>. 696 (2020) (limiting use of </a:t>
            </a:r>
            <a:r>
              <a:rPr lang="en-US" i="1" dirty="0" err="1"/>
              <a:t>nunc</a:t>
            </a:r>
            <a:r>
              <a:rPr lang="en-US" i="1" dirty="0"/>
              <a:t> pro </a:t>
            </a:r>
            <a:r>
              <a:rPr lang="en-US" i="1" dirty="0" err="1"/>
              <a:t>tunc</a:t>
            </a:r>
            <a:r>
              <a:rPr lang="en-US" dirty="0"/>
              <a:t> orders)</a:t>
            </a:r>
          </a:p>
          <a:p>
            <a:r>
              <a:rPr lang="en-US" i="1" dirty="0"/>
              <a:t>See</a:t>
            </a:r>
            <a:r>
              <a:rPr lang="en-US" dirty="0"/>
              <a:t> </a:t>
            </a:r>
            <a:r>
              <a:rPr lang="en-US" i="1" dirty="0"/>
              <a:t>In re Roberts</a:t>
            </a:r>
            <a:r>
              <a:rPr lang="en-US" dirty="0"/>
              <a:t>, 2020 WL 4195204 (</a:t>
            </a:r>
            <a:r>
              <a:rPr lang="en-US" dirty="0" err="1"/>
              <a:t>Bankr</a:t>
            </a:r>
            <a:r>
              <a:rPr lang="en-US" dirty="0"/>
              <a:t>. S.D. Ohio July 15, 2020) as an example of how one court is approaching later-filed employment applications.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27175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6CD7B-D3FC-48E8-B909-55DBC4096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GENERAL ORDER NO. 1 – INTERIM LOCAL RULES FOR SBRA	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8EB63-C369-4D37-A450-979C82CAE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Order dated January 22, 2020</a:t>
            </a:r>
          </a:p>
          <a:p>
            <a:r>
              <a:rPr lang="en-US" dirty="0"/>
              <a:t>SBRA effective date February 19, 2020</a:t>
            </a:r>
          </a:p>
          <a:p>
            <a:r>
              <a:rPr lang="en-US" dirty="0"/>
              <a:t>Full copy of General Order No. 1 found on the court’s website at </a:t>
            </a:r>
            <a:r>
              <a:rPr lang="en-US" dirty="0">
                <a:hlinkClick r:id="rId2"/>
              </a:rPr>
              <a:t>https://www.mow.uscourts.gov/bankruptcy/rules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864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965BD0-8E02-41AF-A3B0-AAECF2775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000">
                <a:solidFill>
                  <a:schemeClr val="bg1"/>
                </a:solidFill>
              </a:rPr>
              <a:t>GENERAL ORDER NO. 2 – AMENDING LOCAL RULES FOR SBRA</a:t>
            </a: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8C6D787-6485-49D0-BB22-FDF5F91094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0478200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851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10E7D-DFA3-4C65-88A6-832CAB3BD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GENERAL ORDER NUMBER 5 – ADOPTION OF INTERIM BANKRUPTCY RULE 1020 UNDER THE </a:t>
            </a:r>
            <a:br>
              <a:rPr lang="en-US" sz="2800" dirty="0"/>
            </a:br>
            <a:r>
              <a:rPr lang="en-US" sz="2800" dirty="0"/>
              <a:t>CARES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4B482-C48B-4000-89DA-48B85E185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Order dated April 22, 2020</a:t>
            </a:r>
          </a:p>
          <a:p>
            <a:r>
              <a:rPr lang="en-US" dirty="0"/>
              <a:t>Adopts Interim Bankruptcy Rule 1020 regarding debtor designation in Chapter 11 cases for Small Business debtors or debtors under Subchapter V.</a:t>
            </a:r>
          </a:p>
          <a:p>
            <a:r>
              <a:rPr lang="en-US" dirty="0"/>
              <a:t>Supplements MOWB 2020 General Order No. 1 through March 26, 2021.</a:t>
            </a:r>
          </a:p>
          <a:p>
            <a:r>
              <a:rPr lang="en-US" dirty="0"/>
              <a:t>Full copy of General Order No. 5 found on the court’s website at </a:t>
            </a:r>
            <a:r>
              <a:rPr lang="en-US" dirty="0">
                <a:hlinkClick r:id="rId2"/>
              </a:rPr>
              <a:t>https://www.mow.uscourts.gov/bankruptcy/rules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43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BE0789E-91A7-4246-978E-A17FE1BF95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795735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C6C0BD2-8B3C-4042-B4EE-5DB7665A3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bg2"/>
          </a:solidFill>
        </p:grpSpPr>
        <p:sp>
          <p:nvSpPr>
            <p:cNvPr id="11" name="Freeform 27">
              <a:extLst>
                <a:ext uri="{FF2B5EF4-FFF2-40B4-BE49-F238E27FC236}">
                  <a16:creationId xmlns:a16="http://schemas.microsoft.com/office/drawing/2014/main" id="{5F53669F-C1E6-43B8-AC6F-B44CE56BF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>
              <a:extLst>
                <a:ext uri="{FF2B5EF4-FFF2-40B4-BE49-F238E27FC236}">
                  <a16:creationId xmlns:a16="http://schemas.microsoft.com/office/drawing/2014/main" id="{53966C25-DAEA-4318-8FBC-EC6FF8F5A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>
              <a:extLst>
                <a:ext uri="{FF2B5EF4-FFF2-40B4-BE49-F238E27FC236}">
                  <a16:creationId xmlns:a16="http://schemas.microsoft.com/office/drawing/2014/main" id="{ED6EA716-EAD4-4023-8673-0809A1E245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>
              <a:extLst>
                <a:ext uri="{FF2B5EF4-FFF2-40B4-BE49-F238E27FC236}">
                  <a16:creationId xmlns:a16="http://schemas.microsoft.com/office/drawing/2014/main" id="{84261748-EFC0-4729-A7BB-A88FDAF6FA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>
              <a:extLst>
                <a:ext uri="{FF2B5EF4-FFF2-40B4-BE49-F238E27FC236}">
                  <a16:creationId xmlns:a16="http://schemas.microsoft.com/office/drawing/2014/main" id="{2C14F808-CC69-494F-98AC-CB750416CC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>
              <a:extLst>
                <a:ext uri="{FF2B5EF4-FFF2-40B4-BE49-F238E27FC236}">
                  <a16:creationId xmlns:a16="http://schemas.microsoft.com/office/drawing/2014/main" id="{F1CA3607-84D0-4085-A363-796A17B1D7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>
              <a:extLst>
                <a:ext uri="{FF2B5EF4-FFF2-40B4-BE49-F238E27FC236}">
                  <a16:creationId xmlns:a16="http://schemas.microsoft.com/office/drawing/2014/main" id="{491E6160-2958-4A90-8B50-EDA182AABB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>
              <a:extLst>
                <a:ext uri="{FF2B5EF4-FFF2-40B4-BE49-F238E27FC236}">
                  <a16:creationId xmlns:a16="http://schemas.microsoft.com/office/drawing/2014/main" id="{559F6CB7-E057-499B-A859-3602769892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>
              <a:extLst>
                <a:ext uri="{FF2B5EF4-FFF2-40B4-BE49-F238E27FC236}">
                  <a16:creationId xmlns:a16="http://schemas.microsoft.com/office/drawing/2014/main" id="{FF12353D-CF89-4D03-8075-C161824E23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>
              <a:extLst>
                <a:ext uri="{FF2B5EF4-FFF2-40B4-BE49-F238E27FC236}">
                  <a16:creationId xmlns:a16="http://schemas.microsoft.com/office/drawing/2014/main" id="{5B91C9D6-FAF2-445B-AF1B-43992602A9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>
              <a:extLst>
                <a:ext uri="{FF2B5EF4-FFF2-40B4-BE49-F238E27FC236}">
                  <a16:creationId xmlns:a16="http://schemas.microsoft.com/office/drawing/2014/main" id="{570F7A1D-86B1-4AD1-B4A3-9AE2A52C85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>
              <a:extLst>
                <a:ext uri="{FF2B5EF4-FFF2-40B4-BE49-F238E27FC236}">
                  <a16:creationId xmlns:a16="http://schemas.microsoft.com/office/drawing/2014/main" id="{52C6EBA8-95CC-4FE6-A8E4-3A6911E8A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0D1E53B-61CF-440F-B39B-5D372431F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056" y="1093380"/>
            <a:ext cx="3068182" cy="4671240"/>
          </a:xfrm>
        </p:spPr>
        <p:txBody>
          <a:bodyPr anchor="ctr">
            <a:normAutofit/>
          </a:bodyPr>
          <a:lstStyle/>
          <a:p>
            <a:pPr algn="r"/>
            <a:r>
              <a:rPr lang="en-US" dirty="0"/>
              <a:t>SBRA UPDATE</a:t>
            </a:r>
          </a:p>
        </p:txBody>
      </p:sp>
      <p:sp>
        <p:nvSpPr>
          <p:cNvPr id="24" name="Freeform 11">
            <a:extLst>
              <a:ext uri="{FF2B5EF4-FFF2-40B4-BE49-F238E27FC236}">
                <a16:creationId xmlns:a16="http://schemas.microsoft.com/office/drawing/2014/main" id="{15EDA122-4530-45D2-A70A-B1A967AAE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782F52E-0F94-4BFC-9F89-B054DDEAB9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3BCA1-3354-4590-830F-CF77825C9B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5509" y="1093380"/>
            <a:ext cx="6219103" cy="4679250"/>
          </a:xfrm>
        </p:spPr>
        <p:txBody>
          <a:bodyPr anchor="ctr">
            <a:normAutofit/>
          </a:bodyPr>
          <a:lstStyle/>
          <a:p>
            <a:r>
              <a:rPr lang="en-US" dirty="0"/>
              <a:t>See also Judge </a:t>
            </a:r>
            <a:r>
              <a:rPr lang="en-US" dirty="0" err="1"/>
              <a:t>Bonapfel’s</a:t>
            </a:r>
            <a:r>
              <a:rPr lang="en-US" dirty="0"/>
              <a:t> Guide to SBRA, available on the court’s website at </a:t>
            </a:r>
            <a:r>
              <a:rPr lang="en-US" dirty="0">
                <a:hlinkClick r:id="rId2"/>
              </a:rPr>
              <a:t>https://www.mow.uscourts.gov/bankruptcy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4909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3030214-227F-42DB-9282-BBA6AF8D9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65429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019BF8-C44A-4792-A5FB-2AAF4B434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889" y="1059872"/>
            <a:ext cx="3012216" cy="4851349"/>
          </a:xfrm>
        </p:spPr>
        <p:txBody>
          <a:bodyPr>
            <a:normAutofit/>
          </a:bodyPr>
          <a:lstStyle/>
          <a:p>
            <a:r>
              <a:rPr lang="en-US" dirty="0"/>
              <a:t>ZOOM HEARING PROCEDURE</a:t>
            </a: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0D7A9289-BAD1-4A78-979F-A655C886D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1149203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F3414-08CC-4541-BC7F-1A76BD4F6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368" y="1059872"/>
            <a:ext cx="6224244" cy="4851350"/>
          </a:xfrm>
        </p:spPr>
        <p:txBody>
          <a:bodyPr>
            <a:normAutofit/>
          </a:bodyPr>
          <a:lstStyle/>
          <a:p>
            <a:r>
              <a:rPr lang="en-US" dirty="0"/>
              <a:t>If a Zoom hearing is set by the court, parties will receive a Notice and Order Setting Hearing with the date and time of the Zoom video conference</a:t>
            </a:r>
          </a:p>
          <a:p>
            <a:r>
              <a:rPr lang="en-US" dirty="0"/>
              <a:t>Parties wishing to participate should contact the courtroom deputy three days prior to the </a:t>
            </a:r>
            <a:r>
              <a:rPr lang="en-US"/>
              <a:t>hearing.</a:t>
            </a:r>
          </a:p>
          <a:p>
            <a:r>
              <a:rPr lang="en-US"/>
              <a:t>Procedures </a:t>
            </a:r>
            <a:r>
              <a:rPr lang="en-US" dirty="0"/>
              <a:t>to follow before and during the Zoom hearing will be attached to the Order. An overview of these procedures are on the court’s website at </a:t>
            </a:r>
            <a:r>
              <a:rPr lang="en-US" dirty="0">
                <a:hlinkClick r:id="rId2"/>
              </a:rPr>
              <a:t>https://www.mow.uscourts.gov/bankruptcy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45765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690</Words>
  <Application>Microsoft Office PowerPoint</Application>
  <PresentationFormat>Widescreen</PresentationFormat>
  <Paragraphs>49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Wisp</vt:lpstr>
      <vt:lpstr>   UPDATE FROM  JUDGE FENIMORE </vt:lpstr>
      <vt:lpstr>SUBMITTING AGREED ORDERS</vt:lpstr>
      <vt:lpstr>VOLUNTARY DISMISSALS IN CHAPTER 13 Molitor v. Eidson (In re Molitor), 76 F.3d 218 (8th Cir. 1996)  (holding that chapter 13 debtor’s right to dismiss is not absolute). </vt:lpstr>
      <vt:lpstr>MOTIONS TO EMPLOY  </vt:lpstr>
      <vt:lpstr>GENERAL ORDER NO. 1 – INTERIM LOCAL RULES FOR SBRA </vt:lpstr>
      <vt:lpstr>GENERAL ORDER NO. 2 – AMENDING LOCAL RULES FOR SBRA</vt:lpstr>
      <vt:lpstr>GENERAL ORDER NUMBER 5 – ADOPTION OF INTERIM BANKRUPTCY RULE 1020 UNDER THE  CARES ACT</vt:lpstr>
      <vt:lpstr>SBRA UPDATE</vt:lpstr>
      <vt:lpstr>ZOOM HEARING PROCEDURE</vt:lpstr>
      <vt:lpstr>ADDITIONAL RECENT 8TH CIRCUIT AND 8TH CIRCUIT BAP CASES</vt:lpstr>
      <vt:lpstr>Service of Objection to IRS Claim  (Old Rule vs. Current Rule)</vt:lpstr>
      <vt:lpstr>Automatic Stay Terminates by Operation of Law under § 362(e)  </vt:lpstr>
      <vt:lpstr>Excusable Neglect under FRBP 9006(b)(1) and Pioneer Inv. Servs. Co. v. Brunswick Assocs. Ltd. P’ship, 507 U.S. 380, 113 S. Ct. 1489 (1993)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FROM  JUDGE FENIMORE</dc:title>
  <dc:creator>Hannah Schoeb</dc:creator>
  <cp:lastModifiedBy>Diana Diaz</cp:lastModifiedBy>
  <cp:revision>4</cp:revision>
  <dcterms:created xsi:type="dcterms:W3CDTF">2020-08-13T21:53:20Z</dcterms:created>
  <dcterms:modified xsi:type="dcterms:W3CDTF">2020-08-18T15:30:56Z</dcterms:modified>
</cp:coreProperties>
</file>