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1" r:id="rId2"/>
    <p:sldId id="2607" r:id="rId3"/>
    <p:sldId id="2564" r:id="rId4"/>
    <p:sldId id="2593" r:id="rId5"/>
    <p:sldId id="2594" r:id="rId6"/>
    <p:sldId id="2595" r:id="rId7"/>
    <p:sldId id="2598" r:id="rId8"/>
    <p:sldId id="2602" r:id="rId9"/>
    <p:sldId id="2600" r:id="rId10"/>
    <p:sldId id="2588" r:id="rId11"/>
    <p:sldId id="2603" r:id="rId12"/>
    <p:sldId id="2604" r:id="rId13"/>
    <p:sldId id="2606" r:id="rId14"/>
    <p:sldId id="2605" r:id="rId15"/>
    <p:sldId id="410" r:id="rId16"/>
    <p:sldId id="25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CEB95D-04BA-4C5E-B16F-DA9235F50F00}">
          <p14:sldIdLst/>
        </p14:section>
        <p14:section name="AI and Insurance Regulation Conference" id="{D0C6E522-56E7-450E-8461-AA7D86DA3BE2}">
          <p14:sldIdLst>
            <p14:sldId id="2561"/>
            <p14:sldId id="2607"/>
            <p14:sldId id="2564"/>
            <p14:sldId id="2593"/>
            <p14:sldId id="2594"/>
            <p14:sldId id="2595"/>
            <p14:sldId id="2598"/>
            <p14:sldId id="2602"/>
            <p14:sldId id="2600"/>
            <p14:sldId id="2588"/>
            <p14:sldId id="2603"/>
            <p14:sldId id="2604"/>
            <p14:sldId id="2606"/>
            <p14:sldId id="2605"/>
            <p14:sldId id="410"/>
            <p14:sldId id="25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4B4"/>
    <a:srgbClr val="ABABAB"/>
    <a:srgbClr val="BDBD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8DB40-DF62-47B5-A9EC-15182F14FD98}" v="555" dt="2025-06-24T22:28:34.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3" d="100"/>
          <a:sy n="93" d="100"/>
        </p:scale>
        <p:origin x="118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48477-0543-4A57-B813-5BBFD1104C51}"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E901B014-BE2A-4D23-8E8E-D54462DB3213}">
      <dgm:prSet custT="1"/>
      <dgm:spPr/>
      <dgm:t>
        <a:bodyPr/>
        <a:lstStyle/>
        <a:p>
          <a:r>
            <a:rPr lang="en-US" sz="3600" b="1" i="1" baseline="0" dirty="0">
              <a:solidFill>
                <a:schemeClr val="bg1"/>
              </a:solidFill>
              <a:latin typeface="Times New Roman" panose="02020603050405020304" pitchFamily="18" charset="0"/>
              <a:cs typeface="Times New Roman" panose="02020603050405020304" pitchFamily="18" charset="0"/>
            </a:rPr>
            <a:t>Retrieval-Augmented Generation (RAG) Tools (e.g., Vincent AI)</a:t>
          </a:r>
          <a:endParaRPr lang="en-US" sz="3600" dirty="0">
            <a:solidFill>
              <a:schemeClr val="bg1"/>
            </a:solidFill>
            <a:latin typeface="Times New Roman" panose="02020603050405020304" pitchFamily="18" charset="0"/>
            <a:cs typeface="Times New Roman" panose="02020603050405020304" pitchFamily="18" charset="0"/>
          </a:endParaRPr>
        </a:p>
      </dgm:t>
    </dgm:pt>
    <dgm:pt modelId="{92F73EA6-C032-4CEB-99D0-1C7F0484B2FA}" type="parTrans" cxnId="{FC34C25E-0E87-431E-9BD1-3042989836DA}">
      <dgm:prSet/>
      <dgm:spPr/>
      <dgm:t>
        <a:bodyPr/>
        <a:lstStyle/>
        <a:p>
          <a:endParaRPr lang="en-US"/>
        </a:p>
      </dgm:t>
    </dgm:pt>
    <dgm:pt modelId="{9E70BE2B-12C6-40C1-BD8F-00E7496B88BE}" type="sibTrans" cxnId="{FC34C25E-0E87-431E-9BD1-3042989836DA}">
      <dgm:prSet/>
      <dgm:spPr/>
      <dgm:t>
        <a:bodyPr/>
        <a:lstStyle/>
        <a:p>
          <a:endParaRPr lang="en-US"/>
        </a:p>
      </dgm:t>
    </dgm:pt>
    <dgm:pt modelId="{3AA9A603-86DC-42C9-A7D8-F79E62876D77}">
      <dgm:prSet/>
      <dgm:spPr/>
      <dgm:t>
        <a:bodyPr/>
        <a:lstStyle/>
        <a:p>
          <a:r>
            <a:rPr lang="en-US" b="0" i="0" baseline="0" dirty="0">
              <a:latin typeface="Times New Roman" panose="02020603050405020304" pitchFamily="18" charset="0"/>
              <a:cs typeface="Times New Roman" panose="02020603050405020304" pitchFamily="18" charset="0"/>
            </a:rPr>
            <a:t>Integrates AI outputs with authoritative legal sources (cases, statutes, and regulations).</a:t>
          </a:r>
          <a:endParaRPr lang="en-US" dirty="0">
            <a:latin typeface="Times New Roman" panose="02020603050405020304" pitchFamily="18" charset="0"/>
            <a:cs typeface="Times New Roman" panose="02020603050405020304" pitchFamily="18" charset="0"/>
          </a:endParaRPr>
        </a:p>
      </dgm:t>
    </dgm:pt>
    <dgm:pt modelId="{D7BF08A3-B921-4A0F-ACDF-D4390D979CD1}" type="parTrans" cxnId="{F86168A2-8068-4583-9945-CB77EE889DD5}">
      <dgm:prSet/>
      <dgm:spPr/>
      <dgm:t>
        <a:bodyPr/>
        <a:lstStyle/>
        <a:p>
          <a:endParaRPr lang="en-US"/>
        </a:p>
      </dgm:t>
    </dgm:pt>
    <dgm:pt modelId="{A685F143-B8B0-4912-B6E9-205AE470D8E4}" type="sibTrans" cxnId="{F86168A2-8068-4583-9945-CB77EE889DD5}">
      <dgm:prSet/>
      <dgm:spPr/>
      <dgm:t>
        <a:bodyPr/>
        <a:lstStyle/>
        <a:p>
          <a:endParaRPr lang="en-US"/>
        </a:p>
      </dgm:t>
    </dgm:pt>
    <dgm:pt modelId="{C4F687A3-000E-4B3D-ACB1-DE2AA320FDDE}">
      <dgm:prSet/>
      <dgm:spPr/>
      <dgm:t>
        <a:bodyPr/>
        <a:lstStyle/>
        <a:p>
          <a:r>
            <a:rPr lang="en-US" b="0" i="0" baseline="0" dirty="0">
              <a:latin typeface="Times New Roman" panose="02020603050405020304" pitchFamily="18" charset="0"/>
              <a:cs typeface="Times New Roman" panose="02020603050405020304" pitchFamily="18" charset="0"/>
            </a:rPr>
            <a:t>Reduces hallucinations by grounding outputs in actual legal texts.</a:t>
          </a:r>
          <a:endParaRPr lang="en-US" dirty="0">
            <a:latin typeface="Times New Roman" panose="02020603050405020304" pitchFamily="18" charset="0"/>
            <a:cs typeface="Times New Roman" panose="02020603050405020304" pitchFamily="18" charset="0"/>
          </a:endParaRPr>
        </a:p>
      </dgm:t>
    </dgm:pt>
    <dgm:pt modelId="{A3F38601-A234-4D02-A829-C79B53544E5C}" type="parTrans" cxnId="{A9DC7B35-27A3-4216-850C-9882F0338816}">
      <dgm:prSet/>
      <dgm:spPr/>
      <dgm:t>
        <a:bodyPr/>
        <a:lstStyle/>
        <a:p>
          <a:endParaRPr lang="en-US"/>
        </a:p>
      </dgm:t>
    </dgm:pt>
    <dgm:pt modelId="{DFE94D62-79EA-40D8-A682-E4E1F27DCEA9}" type="sibTrans" cxnId="{A9DC7B35-27A3-4216-850C-9882F0338816}">
      <dgm:prSet/>
      <dgm:spPr/>
      <dgm:t>
        <a:bodyPr/>
        <a:lstStyle/>
        <a:p>
          <a:endParaRPr lang="en-US"/>
        </a:p>
      </dgm:t>
    </dgm:pt>
    <dgm:pt modelId="{9F00F1F1-02BE-42C9-BA19-C0BF1F1A0BB8}">
      <dgm:prSet/>
      <dgm:spPr/>
      <dgm:t>
        <a:bodyPr/>
        <a:lstStyle/>
        <a:p>
          <a:r>
            <a:rPr lang="en-US" b="0" i="0" baseline="0" dirty="0">
              <a:latin typeface="Times New Roman" panose="02020603050405020304" pitchFamily="18" charset="0"/>
              <a:cs typeface="Times New Roman" panose="02020603050405020304" pitchFamily="18" charset="0"/>
            </a:rPr>
            <a:t>Allows frictionless verification by human reviewers.</a:t>
          </a:r>
          <a:endParaRPr lang="en-US" dirty="0">
            <a:latin typeface="Times New Roman" panose="02020603050405020304" pitchFamily="18" charset="0"/>
            <a:cs typeface="Times New Roman" panose="02020603050405020304" pitchFamily="18" charset="0"/>
          </a:endParaRPr>
        </a:p>
      </dgm:t>
    </dgm:pt>
    <dgm:pt modelId="{966DF307-1D54-43BB-B11C-93D6E9271F09}" type="parTrans" cxnId="{A9212540-4858-43B1-92B4-2E317B117E3D}">
      <dgm:prSet/>
      <dgm:spPr/>
      <dgm:t>
        <a:bodyPr/>
        <a:lstStyle/>
        <a:p>
          <a:endParaRPr lang="en-US"/>
        </a:p>
      </dgm:t>
    </dgm:pt>
    <dgm:pt modelId="{DC646F51-94CA-4FB4-97BB-C89216C810B7}" type="sibTrans" cxnId="{A9212540-4858-43B1-92B4-2E317B117E3D}">
      <dgm:prSet/>
      <dgm:spPr/>
      <dgm:t>
        <a:bodyPr/>
        <a:lstStyle/>
        <a:p>
          <a:endParaRPr lang="en-US"/>
        </a:p>
      </dgm:t>
    </dgm:pt>
    <dgm:pt modelId="{B76112DD-D813-4A61-963A-8B15AAEDEC8D}" type="pres">
      <dgm:prSet presAssocID="{BEC48477-0543-4A57-B813-5BBFD1104C51}" presName="Name0" presStyleCnt="0">
        <dgm:presLayoutVars>
          <dgm:dir/>
          <dgm:animLvl val="lvl"/>
          <dgm:resizeHandles val="exact"/>
        </dgm:presLayoutVars>
      </dgm:prSet>
      <dgm:spPr/>
    </dgm:pt>
    <dgm:pt modelId="{0EEF1A71-7284-45D7-98DC-6B5DE6AA4335}" type="pres">
      <dgm:prSet presAssocID="{E901B014-BE2A-4D23-8E8E-D54462DB3213}" presName="boxAndChildren" presStyleCnt="0"/>
      <dgm:spPr/>
    </dgm:pt>
    <dgm:pt modelId="{A9C3C8D8-9771-4B7E-B871-E93036D32DA3}" type="pres">
      <dgm:prSet presAssocID="{E901B014-BE2A-4D23-8E8E-D54462DB3213}" presName="parentTextBox" presStyleLbl="node1" presStyleIdx="0" presStyleCnt="1"/>
      <dgm:spPr/>
    </dgm:pt>
    <dgm:pt modelId="{8C55B5AF-3DA7-4899-9470-C0F36B90CCEF}" type="pres">
      <dgm:prSet presAssocID="{E901B014-BE2A-4D23-8E8E-D54462DB3213}" presName="entireBox" presStyleLbl="node1" presStyleIdx="0" presStyleCnt="1" custLinFactNeighborX="337" custLinFactNeighborY="3317"/>
      <dgm:spPr/>
    </dgm:pt>
    <dgm:pt modelId="{064658F7-BF6F-4198-B3A0-7A10F66131EC}" type="pres">
      <dgm:prSet presAssocID="{E901B014-BE2A-4D23-8E8E-D54462DB3213}" presName="descendantBox" presStyleCnt="0"/>
      <dgm:spPr/>
    </dgm:pt>
    <dgm:pt modelId="{C799B638-54A9-41C1-B7D5-B59295BD3928}" type="pres">
      <dgm:prSet presAssocID="{3AA9A603-86DC-42C9-A7D8-F79E62876D77}" presName="childTextBox" presStyleLbl="fgAccFollowNode1" presStyleIdx="0" presStyleCnt="3">
        <dgm:presLayoutVars>
          <dgm:bulletEnabled val="1"/>
        </dgm:presLayoutVars>
      </dgm:prSet>
      <dgm:spPr/>
    </dgm:pt>
    <dgm:pt modelId="{E4BFB919-E45C-4203-88B9-55DFA3253946}" type="pres">
      <dgm:prSet presAssocID="{C4F687A3-000E-4B3D-ACB1-DE2AA320FDDE}" presName="childTextBox" presStyleLbl="fgAccFollowNode1" presStyleIdx="1" presStyleCnt="3">
        <dgm:presLayoutVars>
          <dgm:bulletEnabled val="1"/>
        </dgm:presLayoutVars>
      </dgm:prSet>
      <dgm:spPr/>
    </dgm:pt>
    <dgm:pt modelId="{1A4C37C6-B260-4F1D-AC19-4753703BE4D8}" type="pres">
      <dgm:prSet presAssocID="{9F00F1F1-02BE-42C9-BA19-C0BF1F1A0BB8}" presName="childTextBox" presStyleLbl="fgAccFollowNode1" presStyleIdx="2" presStyleCnt="3">
        <dgm:presLayoutVars>
          <dgm:bulletEnabled val="1"/>
        </dgm:presLayoutVars>
      </dgm:prSet>
      <dgm:spPr/>
    </dgm:pt>
  </dgm:ptLst>
  <dgm:cxnLst>
    <dgm:cxn modelId="{815DD514-5C31-4E3F-80A2-90F77AB682C7}" type="presOf" srcId="{E901B014-BE2A-4D23-8E8E-D54462DB3213}" destId="{A9C3C8D8-9771-4B7E-B871-E93036D32DA3}" srcOrd="0" destOrd="0" presId="urn:microsoft.com/office/officeart/2005/8/layout/process4"/>
    <dgm:cxn modelId="{A9DC7B35-27A3-4216-850C-9882F0338816}" srcId="{E901B014-BE2A-4D23-8E8E-D54462DB3213}" destId="{C4F687A3-000E-4B3D-ACB1-DE2AA320FDDE}" srcOrd="1" destOrd="0" parTransId="{A3F38601-A234-4D02-A829-C79B53544E5C}" sibTransId="{DFE94D62-79EA-40D8-A682-E4E1F27DCEA9}"/>
    <dgm:cxn modelId="{2C48CE3C-663D-42FF-B146-BFAB309C9843}" type="presOf" srcId="{9F00F1F1-02BE-42C9-BA19-C0BF1F1A0BB8}" destId="{1A4C37C6-B260-4F1D-AC19-4753703BE4D8}" srcOrd="0" destOrd="0" presId="urn:microsoft.com/office/officeart/2005/8/layout/process4"/>
    <dgm:cxn modelId="{A9212540-4858-43B1-92B4-2E317B117E3D}" srcId="{E901B014-BE2A-4D23-8E8E-D54462DB3213}" destId="{9F00F1F1-02BE-42C9-BA19-C0BF1F1A0BB8}" srcOrd="2" destOrd="0" parTransId="{966DF307-1D54-43BB-B11C-93D6E9271F09}" sibTransId="{DC646F51-94CA-4FB4-97BB-C89216C810B7}"/>
    <dgm:cxn modelId="{FC34C25E-0E87-431E-9BD1-3042989836DA}" srcId="{BEC48477-0543-4A57-B813-5BBFD1104C51}" destId="{E901B014-BE2A-4D23-8E8E-D54462DB3213}" srcOrd="0" destOrd="0" parTransId="{92F73EA6-C032-4CEB-99D0-1C7F0484B2FA}" sibTransId="{9E70BE2B-12C6-40C1-BD8F-00E7496B88BE}"/>
    <dgm:cxn modelId="{23A80A91-920E-4637-937A-AB1604C8FDA7}" type="presOf" srcId="{3AA9A603-86DC-42C9-A7D8-F79E62876D77}" destId="{C799B638-54A9-41C1-B7D5-B59295BD3928}" srcOrd="0" destOrd="0" presId="urn:microsoft.com/office/officeart/2005/8/layout/process4"/>
    <dgm:cxn modelId="{C966AB92-6815-4EF5-AFA6-39F26F0EE2A1}" type="presOf" srcId="{E901B014-BE2A-4D23-8E8E-D54462DB3213}" destId="{8C55B5AF-3DA7-4899-9470-C0F36B90CCEF}" srcOrd="1" destOrd="0" presId="urn:microsoft.com/office/officeart/2005/8/layout/process4"/>
    <dgm:cxn modelId="{F86168A2-8068-4583-9945-CB77EE889DD5}" srcId="{E901B014-BE2A-4D23-8E8E-D54462DB3213}" destId="{3AA9A603-86DC-42C9-A7D8-F79E62876D77}" srcOrd="0" destOrd="0" parTransId="{D7BF08A3-B921-4A0F-ACDF-D4390D979CD1}" sibTransId="{A685F143-B8B0-4912-B6E9-205AE470D8E4}"/>
    <dgm:cxn modelId="{59C132A5-A7C9-422D-B871-02A1BACB7BA3}" type="presOf" srcId="{BEC48477-0543-4A57-B813-5BBFD1104C51}" destId="{B76112DD-D813-4A61-963A-8B15AAEDEC8D}" srcOrd="0" destOrd="0" presId="urn:microsoft.com/office/officeart/2005/8/layout/process4"/>
    <dgm:cxn modelId="{E72D5EBA-CB90-4435-B276-D0C4B9B2351F}" type="presOf" srcId="{C4F687A3-000E-4B3D-ACB1-DE2AA320FDDE}" destId="{E4BFB919-E45C-4203-88B9-55DFA3253946}" srcOrd="0" destOrd="0" presId="urn:microsoft.com/office/officeart/2005/8/layout/process4"/>
    <dgm:cxn modelId="{FDEDA954-05E5-4DB0-8FAB-48A34391ADB6}" type="presParOf" srcId="{B76112DD-D813-4A61-963A-8B15AAEDEC8D}" destId="{0EEF1A71-7284-45D7-98DC-6B5DE6AA4335}" srcOrd="0" destOrd="0" presId="urn:microsoft.com/office/officeart/2005/8/layout/process4"/>
    <dgm:cxn modelId="{03DB2CD7-A716-4342-AB9E-AFBF3A21E0A8}" type="presParOf" srcId="{0EEF1A71-7284-45D7-98DC-6B5DE6AA4335}" destId="{A9C3C8D8-9771-4B7E-B871-E93036D32DA3}" srcOrd="0" destOrd="0" presId="urn:microsoft.com/office/officeart/2005/8/layout/process4"/>
    <dgm:cxn modelId="{5D36C180-2C84-4EF3-9EE6-0C7E89ED17C9}" type="presParOf" srcId="{0EEF1A71-7284-45D7-98DC-6B5DE6AA4335}" destId="{8C55B5AF-3DA7-4899-9470-C0F36B90CCEF}" srcOrd="1" destOrd="0" presId="urn:microsoft.com/office/officeart/2005/8/layout/process4"/>
    <dgm:cxn modelId="{AEEDA93C-391F-49D5-A034-46D2EB98270F}" type="presParOf" srcId="{0EEF1A71-7284-45D7-98DC-6B5DE6AA4335}" destId="{064658F7-BF6F-4198-B3A0-7A10F66131EC}" srcOrd="2" destOrd="0" presId="urn:microsoft.com/office/officeart/2005/8/layout/process4"/>
    <dgm:cxn modelId="{C84B2B40-01FF-4622-B0DE-D7E1AEFC0023}" type="presParOf" srcId="{064658F7-BF6F-4198-B3A0-7A10F66131EC}" destId="{C799B638-54A9-41C1-B7D5-B59295BD3928}" srcOrd="0" destOrd="0" presId="urn:microsoft.com/office/officeart/2005/8/layout/process4"/>
    <dgm:cxn modelId="{300162E0-11EF-4968-BDE3-AEF616105FCE}" type="presParOf" srcId="{064658F7-BF6F-4198-B3A0-7A10F66131EC}" destId="{E4BFB919-E45C-4203-88B9-55DFA3253946}" srcOrd="1" destOrd="0" presId="urn:microsoft.com/office/officeart/2005/8/layout/process4"/>
    <dgm:cxn modelId="{0BBBCD97-E947-4807-A2A6-188397BA9CC8}" type="presParOf" srcId="{064658F7-BF6F-4198-B3A0-7A10F66131EC}" destId="{1A4C37C6-B260-4F1D-AC19-4753703BE4D8}"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5B5AF-3DA7-4899-9470-C0F36B90CCEF}">
      <dsp:nvSpPr>
        <dsp:cNvPr id="0" name=""/>
        <dsp:cNvSpPr/>
      </dsp:nvSpPr>
      <dsp:spPr>
        <a:xfrm>
          <a:off x="0" y="0"/>
          <a:ext cx="9906000" cy="3541712"/>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i="1" kern="1200" baseline="0" dirty="0">
              <a:solidFill>
                <a:schemeClr val="bg1"/>
              </a:solidFill>
              <a:latin typeface="Times New Roman" panose="02020603050405020304" pitchFamily="18" charset="0"/>
              <a:cs typeface="Times New Roman" panose="02020603050405020304" pitchFamily="18" charset="0"/>
            </a:rPr>
            <a:t>Retrieval-Augmented Generation (RAG) Tools (e.g., Vincent AI)</a:t>
          </a:r>
          <a:endParaRPr lang="en-US" sz="3600" kern="1200" dirty="0">
            <a:solidFill>
              <a:schemeClr val="bg1"/>
            </a:solidFill>
            <a:latin typeface="Times New Roman" panose="02020603050405020304" pitchFamily="18" charset="0"/>
            <a:cs typeface="Times New Roman" panose="02020603050405020304" pitchFamily="18" charset="0"/>
          </a:endParaRPr>
        </a:p>
      </dsp:txBody>
      <dsp:txXfrm>
        <a:off x="0" y="0"/>
        <a:ext cx="9906000" cy="1912524"/>
      </dsp:txXfrm>
    </dsp:sp>
    <dsp:sp modelId="{C799B638-54A9-41C1-B7D5-B59295BD3928}">
      <dsp:nvSpPr>
        <dsp:cNvPr id="0" name=""/>
        <dsp:cNvSpPr/>
      </dsp:nvSpPr>
      <dsp:spPr>
        <a:xfrm>
          <a:off x="4836" y="1841690"/>
          <a:ext cx="3298775" cy="1629187"/>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Times New Roman" panose="02020603050405020304" pitchFamily="18" charset="0"/>
              <a:cs typeface="Times New Roman" panose="02020603050405020304" pitchFamily="18" charset="0"/>
            </a:rPr>
            <a:t>Integrates AI outputs with authoritative legal sources (cases, statutes, and regulations).</a:t>
          </a:r>
          <a:endParaRPr lang="en-US" sz="2400" kern="1200" dirty="0">
            <a:latin typeface="Times New Roman" panose="02020603050405020304" pitchFamily="18" charset="0"/>
            <a:cs typeface="Times New Roman" panose="02020603050405020304" pitchFamily="18" charset="0"/>
          </a:endParaRPr>
        </a:p>
      </dsp:txBody>
      <dsp:txXfrm>
        <a:off x="4836" y="1841690"/>
        <a:ext cx="3298775" cy="1629187"/>
      </dsp:txXfrm>
    </dsp:sp>
    <dsp:sp modelId="{E4BFB919-E45C-4203-88B9-55DFA3253946}">
      <dsp:nvSpPr>
        <dsp:cNvPr id="0" name=""/>
        <dsp:cNvSpPr/>
      </dsp:nvSpPr>
      <dsp:spPr>
        <a:xfrm>
          <a:off x="3303612" y="1841690"/>
          <a:ext cx="3298775" cy="1629187"/>
        </a:xfrm>
        <a:prstGeom prst="rect">
          <a:avLst/>
        </a:prstGeom>
        <a:solidFill>
          <a:schemeClr val="accent5">
            <a:tint val="40000"/>
            <a:alpha val="90000"/>
            <a:hueOff val="0"/>
            <a:satOff val="0"/>
            <a:lumOff val="-265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Times New Roman" panose="02020603050405020304" pitchFamily="18" charset="0"/>
              <a:cs typeface="Times New Roman" panose="02020603050405020304" pitchFamily="18" charset="0"/>
            </a:rPr>
            <a:t>Reduces hallucinations by grounding outputs in actual legal texts.</a:t>
          </a:r>
          <a:endParaRPr lang="en-US" sz="2400" kern="1200" dirty="0">
            <a:latin typeface="Times New Roman" panose="02020603050405020304" pitchFamily="18" charset="0"/>
            <a:cs typeface="Times New Roman" panose="02020603050405020304" pitchFamily="18" charset="0"/>
          </a:endParaRPr>
        </a:p>
      </dsp:txBody>
      <dsp:txXfrm>
        <a:off x="3303612" y="1841690"/>
        <a:ext cx="3298775" cy="1629187"/>
      </dsp:txXfrm>
    </dsp:sp>
    <dsp:sp modelId="{1A4C37C6-B260-4F1D-AC19-4753703BE4D8}">
      <dsp:nvSpPr>
        <dsp:cNvPr id="0" name=""/>
        <dsp:cNvSpPr/>
      </dsp:nvSpPr>
      <dsp:spPr>
        <a:xfrm>
          <a:off x="6602387" y="1841690"/>
          <a:ext cx="3298775" cy="1629187"/>
        </a:xfrm>
        <a:prstGeom prst="rect">
          <a:avLst/>
        </a:prstGeom>
        <a:solidFill>
          <a:schemeClr val="accent5">
            <a:tint val="40000"/>
            <a:alpha val="90000"/>
            <a:hueOff val="0"/>
            <a:satOff val="0"/>
            <a:lumOff val="-5301"/>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Times New Roman" panose="02020603050405020304" pitchFamily="18" charset="0"/>
              <a:cs typeface="Times New Roman" panose="02020603050405020304" pitchFamily="18" charset="0"/>
            </a:rPr>
            <a:t>Allows frictionless verification by human reviewers.</a:t>
          </a:r>
          <a:endParaRPr lang="en-US" sz="2400" kern="1200" dirty="0">
            <a:latin typeface="Times New Roman" panose="02020603050405020304" pitchFamily="18" charset="0"/>
            <a:cs typeface="Times New Roman" panose="02020603050405020304" pitchFamily="18" charset="0"/>
          </a:endParaRPr>
        </a:p>
      </dsp:txBody>
      <dsp:txXfrm>
        <a:off x="6602387" y="1841690"/>
        <a:ext cx="3298775" cy="16291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F6397-0C57-4F8C-A94E-208864F7E792}"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DA93B-F144-44B1-AE48-9E882F69B932}" type="slidenum">
              <a:rPr lang="en-US" smtClean="0"/>
              <a:t>‹#›</a:t>
            </a:fld>
            <a:endParaRPr lang="en-US"/>
          </a:p>
        </p:txBody>
      </p:sp>
    </p:spTree>
    <p:extLst>
      <p:ext uri="{BB962C8B-B14F-4D97-AF65-F5344CB8AC3E}">
        <p14:creationId xmlns:p14="http://schemas.microsoft.com/office/powerpoint/2010/main" val="183889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Welcome to the AI and Insurance Regulation Conference. This presentation will delve into the intersection of artificial intelligence and insurance regulation, exploring liability frameworks, emerging legal challenges, and potential implications for the insurance industry.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27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54C28-31A3-CA6B-A272-4BD69D826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F11ED-9FB4-5769-D465-07F47B67A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2C077-C208-F763-F831-6830991DDE85}"/>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AE742AAE-70A8-ACEF-DEA0-6043B0A6C5B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37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F703-0A84-B224-CDA4-1FC4D2CC6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69AA2-7139-6607-7A0B-00D0D6482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568D4-F98A-4B43-CFDC-2212E9F19DDC}"/>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5765BF09-2D10-A87C-F740-EE75F19934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41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7B13F-7175-C7F1-A91E-C0B459F31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3C877-8E2F-B8A5-F050-AF8720AAD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A3C45-9240-2516-6C12-D346FA7484C0}"/>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2BCC830A-9D09-3655-E930-49516F22BA5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431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41CF9-67BE-E241-5FA5-67A86E4E9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B21DF-97BA-BF55-2B66-7D4FAED54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6FEB6-6F35-D138-8854-83E6AE68AD59}"/>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00D000D4-0205-7A67-1D6F-D6BCA0240AC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01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B5FB-57F2-BC43-55ED-3AAC3E8FA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EFADC-9953-8322-AC97-E5FA7A375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0A178-E45B-37DE-33DE-062962FB197F}"/>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DE690917-1435-8520-4ACD-53D16FCCFF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3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597EA-1656-CD77-0BC2-32D3F84C2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B56DE-1ED9-A97E-3209-C7EB9DB23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4E780-9F07-7CAA-FC26-B8603CECB1A1}"/>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250F1C7D-AE34-A827-3531-360886B70A5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8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6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4151C-7745-18FC-F997-5E870ADAA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8CC1B-D42A-1732-1C3A-E69A63DB4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287DC-A7B3-6E7C-4AFB-AC9036D584A8}"/>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629B63A9-571A-196B-1E48-FD1C16D9EA6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0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93830-B8A0-F9CC-5EAA-FA8D46624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3B341-7E96-CCE3-990A-433733610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16C1C-3B9C-3713-2AA9-E33C38A706E2}"/>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ACD5799F-4D03-3864-870F-C71F38D8D4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37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33CB4-B093-BA7E-0918-3A2B82A75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539CF-AD43-D75A-61E1-526AEF4C8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69FE6-CF93-ED19-FCD6-D8B1A5AD7217}"/>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FC32556B-9BEF-630D-4ED4-CA4CF9D4B9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33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E8413-FD95-7564-ACC7-966B624F7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F9272-A3CA-ED2E-AB52-E2A21F8DB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070F1-232C-4591-5E2A-3C4C72FA39ED}"/>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F7A743DF-4E29-8749-C5B5-0874AFAA175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44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BA22D-721D-BD3C-C7FF-95A1B08B3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64AA8-C77E-38CD-EC76-46ACF5B24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AFDD2-567A-1C02-03FA-AC22390008A3}"/>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DCBAAA53-895D-1A22-6A7F-FB2E336B908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1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B3B3D-FB8E-145F-78CA-F9FDBD79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7BCC8-BB61-6AB5-BD07-925897224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D216D-73BF-2E0E-06E0-F4F60FEE6100}"/>
              </a:ext>
            </a:extLst>
          </p:cNvPr>
          <p:cNvSpPr>
            <a:spLocks noGrp="1"/>
          </p:cNvSpPr>
          <p:nvPr>
            <p:ph type="body" idx="1"/>
          </p:nvPr>
        </p:nvSpPr>
        <p:spPr/>
        <p:txBody>
          <a:bodyPr/>
          <a:lstStyle/>
          <a:p>
            <a:r>
              <a:rPr lang="en-US"/>
              <a:t>
---
This slide references information from the following file: https://mailmissouri-my.sharepoint.com/personal/rehb6b_umsystem_edu/_layouts/15/Doc.aspx?sourcedoc=%7BEF21D3EF-FF77-449B-9FCE-45E789606C26%7D&amp;file=AI%20and%20Insurance%20Regulation%20Conference.docx&amp;action=default&amp;mobileredirect=true&amp;DefaultItemOpen=1
Should AI liability frameworks avoid exposing potentially judgment-proof firms to uninsurable risks?
·        AI liability frameworks should not shield judgment-proof firms from uninsurable risks. Rather, firms should bear responsibility for the consequences of deploying their AI products. This approach may have the dual benefit of deterring certain AI-related harms while simultaneously incentivizing insurers to develop creative insurance products tailored to speculative or uncertain risks.
</a:t>
            </a:r>
          </a:p>
        </p:txBody>
      </p:sp>
      <p:sp>
        <p:nvSpPr>
          <p:cNvPr id="4" name="Slide Number Placeholder 3">
            <a:extLst>
              <a:ext uri="{FF2B5EF4-FFF2-40B4-BE49-F238E27FC236}">
                <a16:creationId xmlns:a16="http://schemas.microsoft.com/office/drawing/2014/main" id="{1A3FD9C6-3A60-F9B9-188A-64AF7C8D9EF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935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808C238F-B856-42A4-BC32-194DCC130D5F}" type="datetime1">
              <a:rPr lang="en-US" smtClean="0"/>
              <a:t>6/23/2025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71902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872680-3826-48D8-A0B9-F293E3A564DD}"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7723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0F02A-B435-4587-AE10-6A02865845FD}"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72293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DF27A1-9C29-4918-BA16-87149545F673}"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97065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EEE601-4D27-49FF-B099-2799466F7EDA}"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6455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E52469-603F-4B0F-8F23-6B2B143D5424}" type="datetime1">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5928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7781E0-05FC-475E-A14D-85EF9B55E67B}" type="datetime1">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8602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02C8-8352-4A2E-A3CD-139A8583C932}"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0285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80581-4B77-41E9-BE55-C3C9C3900A2A}"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94631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396849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C1CB5-A088-4DB4-8A5C-B084F9B2B528}"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6169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C1328-ADC8-435B-8F5C-D339CD9DD487}" type="datetime1">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2017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256410-64C5-4311-8359-FDA6B61ABBAE}"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769514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8B01E-6E1B-4AFC-A690-27C447C9486E}" type="datetime1">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7302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52F3D2-503A-4E49-99AD-125A054E178F}" type="datetime1">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7540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66207-223C-48E4-AE22-548ABC801447}" type="datetime1">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6926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41151-B38C-4230-91F0-8A3BB69A056C}"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8449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F6EA29-EE45-46F5-8084-6929433FA14E}" type="datetime1">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9089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67B94D-50C4-4558-AAA1-857DDB1A21EF}" type="datetime1">
              <a:rPr lang="en-US" smtClean="0"/>
              <a:t>6/23/2025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0626642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216" name="Group 215">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17" name="Rectangle 216">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18"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6="http://schemas.microsoft.com/office/drawing/2014/main" xmlns:a14="http://schemas.microsoft.com/office/drawing/2010/main" xmlns:p14="http://schemas.microsoft.com/office/powerpoint/2010/main" xmlns="">
                  <a:solidFill>
                    <a:srgbClr val="FFFFFF"/>
                  </a:solidFill>
                </a14:hiddenFill>
              </a:ext>
            </a:extLst>
          </p:spPr>
        </p:pic>
      </p:grpSp>
      <p:pic>
        <p:nvPicPr>
          <p:cNvPr id="110" name="Picture 109" descr="A vintage weighing scales">
            <a:extLst>
              <a:ext uri="{FF2B5EF4-FFF2-40B4-BE49-F238E27FC236}">
                <a16:creationId xmlns:a16="http://schemas.microsoft.com/office/drawing/2014/main" id="{144CE3AD-005B-90EF-853A-593DB33002CA}"/>
              </a:ext>
            </a:extLst>
          </p:cNvPr>
          <p:cNvPicPr>
            <a:picLocks noChangeAspect="1"/>
          </p:cNvPicPr>
          <p:nvPr/>
        </p:nvPicPr>
        <p:blipFill>
          <a:blip r:embed="rId5">
            <a:alphaModFix/>
          </a:blip>
          <a:srcRect t="14166" r="-1" b="48276"/>
          <a:stretch>
            <a:fillRect/>
          </a:stretch>
        </p:blipFill>
        <p:spPr>
          <a:xfrm>
            <a:off x="3611" y="2031"/>
            <a:ext cx="12188389" cy="6857990"/>
          </a:xfrm>
          <a:prstGeom prst="rect">
            <a:avLst/>
          </a:prstGeom>
        </p:spPr>
      </p:pic>
      <p:grpSp>
        <p:nvGrpSpPr>
          <p:cNvPr id="219" name="Group 218">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220"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221" name="Group 220">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222"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3"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4"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0"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1"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2"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3"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4"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6"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7"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8"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9"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0"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1"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2"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3"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4"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5"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sp>
        <p:nvSpPr>
          <p:cNvPr id="2" name="Title 1">
            <a:extLst>
              <a:ext uri="{FF2B5EF4-FFF2-40B4-BE49-F238E27FC236}">
                <a16:creationId xmlns:a16="http://schemas.microsoft.com/office/drawing/2014/main" id="{14C61FD4-3784-1671-1531-00195A9DB3CE}"/>
              </a:ext>
            </a:extLst>
          </p:cNvPr>
          <p:cNvSpPr>
            <a:spLocks noGrp="1"/>
          </p:cNvSpPr>
          <p:nvPr>
            <p:ph type="ctrTitle"/>
          </p:nvPr>
        </p:nvSpPr>
        <p:spPr>
          <a:xfrm>
            <a:off x="2653374" y="2933962"/>
            <a:ext cx="6858000" cy="1367896"/>
          </a:xfrm>
        </p:spPr>
        <p:txBody>
          <a:bodyPr>
            <a:normAutofit fontScale="90000"/>
          </a:bodyPr>
          <a:lstStyle/>
          <a:p>
            <a:pPr algn="ctr"/>
            <a:r>
              <a:rPr lang="en-US" sz="4400" dirty="0">
                <a:solidFill>
                  <a:srgbClr val="FFFFFF"/>
                </a:solidFill>
                <a:latin typeface="Times New Roman" panose="02020603050405020304" pitchFamily="18" charset="0"/>
                <a:cs typeface="Times New Roman" panose="02020603050405020304" pitchFamily="18" charset="0"/>
              </a:rPr>
              <a:t>Algorithms, Advocacy, and Ethics: Using AI in Legal Practice</a:t>
            </a:r>
          </a:p>
        </p:txBody>
      </p:sp>
      <p:sp>
        <p:nvSpPr>
          <p:cNvPr id="5" name="Rectangle: Diagonal Corners Rounded 4">
            <a:extLst>
              <a:ext uri="{FF2B5EF4-FFF2-40B4-BE49-F238E27FC236}">
                <a16:creationId xmlns:a16="http://schemas.microsoft.com/office/drawing/2014/main" id="{CD2A28DD-E6D2-5667-A188-ECC863DB7BC6}"/>
              </a:ext>
            </a:extLst>
          </p:cNvPr>
          <p:cNvSpPr/>
          <p:nvPr/>
        </p:nvSpPr>
        <p:spPr>
          <a:xfrm>
            <a:off x="7718590" y="5613271"/>
            <a:ext cx="4281157" cy="910820"/>
          </a:xfrm>
          <a:prstGeom prst="round2DiagRect">
            <a:avLst/>
          </a:prstGeom>
          <a:solidFill>
            <a:srgbClr val="222222"/>
          </a:solidFill>
          <a:ln>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solidFill>
                    <a:prstClr val="white"/>
                  </a:solidFill>
                </a:ln>
                <a:solidFill>
                  <a:srgbClr val="FFFFFF"/>
                </a:solidFill>
                <a:effectLst/>
                <a:uLnTx/>
                <a:uFillTx/>
                <a:latin typeface="Times New Roman" panose="02020603050405020304" pitchFamily="18" charset="0"/>
                <a:ea typeface="+mn-ea"/>
                <a:cs typeface="Times New Roman" panose="02020603050405020304" pitchFamily="18" charset="0"/>
              </a:rPr>
              <a:t>Renee Henson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solidFill>
                    <a:prstClr val="white"/>
                  </a:solidFill>
                </a:ln>
                <a:solidFill>
                  <a:srgbClr val="FFFFFF"/>
                </a:solidFill>
                <a:effectLst/>
                <a:uLnTx/>
                <a:uFillTx/>
                <a:latin typeface="Times New Roman" panose="02020603050405020304" pitchFamily="18" charset="0"/>
                <a:ea typeface="+mn-ea"/>
                <a:cs typeface="Times New Roman" panose="02020603050405020304" pitchFamily="18" charset="0"/>
              </a:rPr>
              <a:t>University of Missouri School of Law</a:t>
            </a:r>
          </a:p>
        </p:txBody>
      </p:sp>
    </p:spTree>
    <p:extLst>
      <p:ext uri="{BB962C8B-B14F-4D97-AF65-F5344CB8AC3E}">
        <p14:creationId xmlns:p14="http://schemas.microsoft.com/office/powerpoint/2010/main" val="25758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82B3C76B-CD42-8886-B489-749BDAB98403}"/>
            </a:ext>
          </a:extLst>
        </p:cNvPr>
        <p:cNvGrpSpPr/>
        <p:nvPr/>
      </p:nvGrpSpPr>
      <p:grpSpPr>
        <a:xfrm>
          <a:off x="0" y="0"/>
          <a:ext cx="0" cy="0"/>
          <a:chOff x="0" y="0"/>
          <a:chExt cx="0" cy="0"/>
        </a:xfrm>
      </p:grpSpPr>
      <p:pic>
        <p:nvPicPr>
          <p:cNvPr id="147"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49" name="Group 148">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50" name="Group 149">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2"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63"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4"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5"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6"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7"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8"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9"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0"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1"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2"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3"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74"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5"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6"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7"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8"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79"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0"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1"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2"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3"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4"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5"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6"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7"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8"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151" name="Group 150">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2"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3"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4"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5"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6"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7"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8"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9"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0"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1"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grpSp>
      </p:grpSp>
      <p:sp useBgFill="1">
        <p:nvSpPr>
          <p:cNvPr id="190" name="Rectangle 189">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93"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94"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5"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6"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7"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8"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9"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0"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1"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2"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3"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4"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05"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9"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10"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1"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2"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3"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4"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5"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6"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7"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8"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9"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3CA55EE4-A05C-1C2A-7C24-F30C07F7AF53}"/>
              </a:ext>
            </a:extLst>
          </p:cNvPr>
          <p:cNvSpPr>
            <a:spLocks noGrp="1"/>
          </p:cNvSpPr>
          <p:nvPr>
            <p:ph type="title"/>
          </p:nvPr>
        </p:nvSpPr>
        <p:spPr>
          <a:xfrm>
            <a:off x="431800" y="1082673"/>
            <a:ext cx="3992838" cy="4708528"/>
          </a:xfrm>
        </p:spPr>
        <p:txBody>
          <a:bodyPr vert="horz" lIns="91440" tIns="45720" rIns="91440" bIns="45720" rtlCol="0" anchor="ctr">
            <a:normAutofit/>
          </a:bodyPr>
          <a:lstStyle/>
          <a:p>
            <a:pPr marL="0" marR="0" algn="r"/>
            <a:r>
              <a:rPr lang="en-US" sz="3700" b="1" cap="none" dirty="0">
                <a:solidFill>
                  <a:schemeClr val="bg1"/>
                </a:solidFill>
                <a:latin typeface="Times New Roman" panose="02020603050405020304" pitchFamily="18" charset="0"/>
                <a:cs typeface="Times New Roman" panose="02020603050405020304" pitchFamily="18" charset="0"/>
              </a:rPr>
              <a:t>Study #3: </a:t>
            </a:r>
            <a:br>
              <a:rPr lang="en-US" sz="3700" b="1" cap="none" dirty="0">
                <a:solidFill>
                  <a:schemeClr val="bg1"/>
                </a:solidFill>
                <a:latin typeface="Times New Roman" panose="02020603050405020304" pitchFamily="18" charset="0"/>
                <a:cs typeface="Times New Roman" panose="02020603050405020304" pitchFamily="18" charset="0"/>
              </a:rPr>
            </a:br>
            <a:r>
              <a:rPr lang="en-US" sz="3700" b="1" cap="none" dirty="0">
                <a:solidFill>
                  <a:schemeClr val="bg1"/>
                </a:solidFill>
                <a:latin typeface="Times New Roman" panose="02020603050405020304" pitchFamily="18" charset="0"/>
                <a:cs typeface="Times New Roman" panose="02020603050405020304" pitchFamily="18" charset="0"/>
              </a:rPr>
              <a:t>Law Flow – Collecting and Simulating Lawyers’ Thought Processes*</a:t>
            </a:r>
            <a:br>
              <a:rPr lang="en-US" sz="3700" b="1" cap="none" dirty="0">
                <a:solidFill>
                  <a:schemeClr val="bg1"/>
                </a:solidFill>
                <a:latin typeface="Times New Roman" panose="02020603050405020304" pitchFamily="18" charset="0"/>
                <a:cs typeface="Times New Roman" panose="02020603050405020304" pitchFamily="18" charset="0"/>
              </a:rPr>
            </a:br>
            <a:endParaRPr lang="en-US" sz="3700" b="1" cap="none" dirty="0">
              <a:solidFill>
                <a:schemeClr val="bg1"/>
              </a:solidFill>
              <a:latin typeface="Times New Roman" panose="02020603050405020304" pitchFamily="18" charset="0"/>
              <a:cs typeface="Times New Roman" panose="02020603050405020304" pitchFamily="18" charset="0"/>
            </a:endParaRPr>
          </a:p>
        </p:txBody>
      </p:sp>
      <p:cxnSp>
        <p:nvCxnSpPr>
          <p:cNvPr id="221" name="Straight Connector 220">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74DA219-3646-AD02-C346-FAE1AD721E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99288" y="512763"/>
            <a:ext cx="6889475" cy="4708528"/>
          </a:xfrm>
        </p:spPr>
        <p:txBody>
          <a:bodyPr>
            <a:noAutofit/>
          </a:bodyPr>
          <a:lstStyle/>
          <a:p>
            <a:pPr marL="0" indent="0">
              <a:lnSpc>
                <a:spcPct val="100000"/>
              </a:lnSpc>
              <a:spcBef>
                <a:spcPts val="30"/>
              </a:spcBef>
              <a:spcAft>
                <a:spcPts val="30"/>
              </a:spcAft>
              <a:buNone/>
            </a:pPr>
            <a:r>
              <a:rPr lang="en-US" sz="2000" b="1" i="1" dirty="0">
                <a:solidFill>
                  <a:schemeClr val="bg1"/>
                </a:solidFill>
                <a:latin typeface="Times New Roman" panose="02020603050405020304" pitchFamily="18" charset="0"/>
                <a:cs typeface="Times New Roman" panose="02020603050405020304" pitchFamily="18" charset="0"/>
              </a:rPr>
              <a:t>Study Overview:</a:t>
            </a:r>
          </a:p>
          <a:p>
            <a:pPr>
              <a:lnSpc>
                <a:spcPct val="100000"/>
              </a:lnSpc>
              <a:spcBef>
                <a:spcPts val="30"/>
              </a:spcBef>
              <a:spcAft>
                <a:spcPts val="30"/>
              </a:spcAft>
            </a:pPr>
            <a:r>
              <a:rPr lang="en-US" sz="2000" dirty="0">
                <a:solidFill>
                  <a:schemeClr val="bg1"/>
                </a:solidFill>
                <a:latin typeface="Times New Roman" panose="02020603050405020304" pitchFamily="18" charset="0"/>
                <a:cs typeface="Times New Roman" panose="02020603050405020304" pitchFamily="18" charset="0"/>
              </a:rPr>
              <a:t>Researchers analyzed workflows and cognitive strategies of upper-level law students performing legal analyses in simulated scenarios.</a:t>
            </a:r>
          </a:p>
          <a:p>
            <a:pPr marL="0" indent="0">
              <a:lnSpc>
                <a:spcPct val="100000"/>
              </a:lnSpc>
              <a:spcBef>
                <a:spcPts val="30"/>
              </a:spcBef>
              <a:spcAft>
                <a:spcPts val="30"/>
              </a:spcAft>
              <a:buNone/>
            </a:pPr>
            <a:r>
              <a:rPr lang="en-US" sz="2000" b="1" i="1" dirty="0">
                <a:solidFill>
                  <a:schemeClr val="bg1"/>
                </a:solidFill>
                <a:latin typeface="Times New Roman" panose="02020603050405020304" pitchFamily="18" charset="0"/>
                <a:cs typeface="Times New Roman" panose="02020603050405020304" pitchFamily="18" charset="0"/>
              </a:rPr>
              <a:t>Key Observations:</a:t>
            </a:r>
          </a:p>
          <a:p>
            <a:pPr marL="285750" lvl="1" indent="-285750">
              <a:lnSpc>
                <a:spcPct val="100000"/>
              </a:lnSpc>
              <a:spcBef>
                <a:spcPts val="30"/>
              </a:spcBef>
              <a:spcAft>
                <a:spcPts val="30"/>
              </a:spcAft>
            </a:pPr>
            <a:r>
              <a:rPr lang="en-US" dirty="0">
                <a:solidFill>
                  <a:schemeClr val="bg1"/>
                </a:solidFill>
                <a:latin typeface="Times New Roman" panose="02020603050405020304" pitchFamily="18" charset="0"/>
                <a:cs typeface="Times New Roman" panose="02020603050405020304" pitchFamily="18" charset="0"/>
              </a:rPr>
              <a:t>Students frequently engaged in dynamic, recursive, and exploratory reasoning.</a:t>
            </a:r>
          </a:p>
          <a:p>
            <a:pPr marL="285750" lvl="2" indent="-285750">
              <a:lnSpc>
                <a:spcPct val="100000"/>
              </a:lnSpc>
              <a:spcBef>
                <a:spcPts val="30"/>
              </a:spcBef>
              <a:spcAft>
                <a:spcPts val="30"/>
              </a:spcAft>
            </a:pPr>
            <a:r>
              <a:rPr lang="en-US" sz="2000" dirty="0">
                <a:solidFill>
                  <a:schemeClr val="bg1"/>
                </a:solidFill>
                <a:latin typeface="Times New Roman" panose="02020603050405020304" pitchFamily="18" charset="0"/>
                <a:cs typeface="Times New Roman" panose="02020603050405020304" pitchFamily="18" charset="0"/>
              </a:rPr>
              <a:t>Repeatedly revisited facts, statutes, Restatements, and case law, reflecting non-linear reasoning patterns.</a:t>
            </a:r>
          </a:p>
          <a:p>
            <a:pPr marL="0" indent="0">
              <a:lnSpc>
                <a:spcPct val="100000"/>
              </a:lnSpc>
              <a:spcBef>
                <a:spcPts val="30"/>
              </a:spcBef>
              <a:spcAft>
                <a:spcPts val="30"/>
              </a:spcAft>
              <a:buNone/>
            </a:pPr>
            <a:r>
              <a:rPr lang="en-US" sz="2000" b="1" i="1" dirty="0">
                <a:solidFill>
                  <a:schemeClr val="bg1"/>
                </a:solidFill>
                <a:latin typeface="Times New Roman" panose="02020603050405020304" pitchFamily="18" charset="0"/>
                <a:cs typeface="Times New Roman" panose="02020603050405020304" pitchFamily="18" charset="0"/>
              </a:rPr>
              <a:t>Risks of Structured AI Outputs:</a:t>
            </a:r>
          </a:p>
          <a:p>
            <a:pPr marL="285750" lvl="1" indent="-285750">
              <a:lnSpc>
                <a:spcPct val="100000"/>
              </a:lnSpc>
              <a:spcBef>
                <a:spcPts val="30"/>
              </a:spcBef>
              <a:spcAft>
                <a:spcPts val="30"/>
              </a:spcAft>
            </a:pPr>
            <a:r>
              <a:rPr lang="en-US" dirty="0">
                <a:solidFill>
                  <a:schemeClr val="bg1"/>
                </a:solidFill>
                <a:latin typeface="Times New Roman" panose="02020603050405020304" pitchFamily="18" charset="0"/>
                <a:cs typeface="Times New Roman" panose="02020603050405020304" pitchFamily="18" charset="0"/>
              </a:rPr>
              <a:t>Typical AI workflows are linear and structured, potentially bypassing critical, exploratory reasoning processes.</a:t>
            </a:r>
          </a:p>
          <a:p>
            <a:pPr marL="285750" lvl="1" indent="-285750">
              <a:lnSpc>
                <a:spcPct val="100000"/>
              </a:lnSpc>
              <a:spcBef>
                <a:spcPts val="30"/>
              </a:spcBef>
              <a:spcAft>
                <a:spcPts val="30"/>
              </a:spcAft>
            </a:pPr>
            <a:r>
              <a:rPr lang="en-US" dirty="0">
                <a:solidFill>
                  <a:schemeClr val="bg1"/>
                </a:solidFill>
                <a:latin typeface="Times New Roman" panose="02020603050405020304" pitchFamily="18" charset="0"/>
                <a:cs typeface="Times New Roman" panose="02020603050405020304" pitchFamily="18" charset="0"/>
              </a:rPr>
              <a:t>AI-generated outputs might impair lawyers’ ability to fully develop, refine, or explain complex legal analyses.</a:t>
            </a:r>
          </a:p>
          <a:p>
            <a:pPr marL="0" indent="0">
              <a:lnSpc>
                <a:spcPct val="100000"/>
              </a:lnSpc>
              <a:spcBef>
                <a:spcPts val="30"/>
              </a:spcBef>
              <a:spcAft>
                <a:spcPts val="30"/>
              </a:spcAft>
              <a:buNone/>
            </a:pPr>
            <a:r>
              <a:rPr lang="en-US" sz="2000" b="1" i="1" dirty="0">
                <a:solidFill>
                  <a:schemeClr val="bg1"/>
                </a:solidFill>
                <a:latin typeface="Times New Roman" panose="02020603050405020304" pitchFamily="18" charset="0"/>
                <a:cs typeface="Times New Roman" panose="02020603050405020304" pitchFamily="18" charset="0"/>
              </a:rPr>
              <a:t>Implications for Practice:</a:t>
            </a:r>
          </a:p>
          <a:p>
            <a:pPr marL="285750" lvl="1" indent="-285750">
              <a:lnSpc>
                <a:spcPct val="100000"/>
              </a:lnSpc>
              <a:spcBef>
                <a:spcPts val="30"/>
              </a:spcBef>
              <a:spcAft>
                <a:spcPts val="30"/>
              </a:spcAft>
            </a:pPr>
            <a:r>
              <a:rPr lang="en-US" dirty="0">
                <a:solidFill>
                  <a:schemeClr val="bg1"/>
                </a:solidFill>
                <a:latin typeface="Times New Roman" panose="02020603050405020304" pitchFamily="18" charset="0"/>
                <a:cs typeface="Times New Roman" panose="02020603050405020304" pitchFamily="18" charset="0"/>
              </a:rPr>
              <a:t>AI tools significantly boost productivity on average.</a:t>
            </a:r>
          </a:p>
          <a:p>
            <a:pPr marL="285750" lvl="1" indent="-285750">
              <a:lnSpc>
                <a:spcPct val="100000"/>
              </a:lnSpc>
              <a:spcBef>
                <a:spcPts val="30"/>
              </a:spcBef>
              <a:spcAft>
                <a:spcPts val="30"/>
              </a:spcAft>
            </a:pPr>
            <a:r>
              <a:rPr lang="en-US" dirty="0">
                <a:solidFill>
                  <a:schemeClr val="bg1"/>
                </a:solidFill>
                <a:latin typeface="Times New Roman" panose="02020603050405020304" pitchFamily="18" charset="0"/>
                <a:cs typeface="Times New Roman" panose="02020603050405020304" pitchFamily="18" charset="0"/>
              </a:rPr>
              <a:t>But structured AI may unintentionally lead junior lawyers to skip essential analytical steps, creating risks that are hard to identify and correct.</a:t>
            </a:r>
          </a:p>
          <a:p>
            <a:pPr marL="0" indent="0">
              <a:lnSpc>
                <a:spcPct val="110000"/>
              </a:lnSpc>
              <a:spcBef>
                <a:spcPts val="30"/>
              </a:spcBef>
              <a:spcAft>
                <a:spcPts val="30"/>
              </a:spcAft>
              <a:buNone/>
            </a:pPr>
            <a:endParaRPr lang="en-US" sz="2000" b="1" dirty="0">
              <a:solidFill>
                <a:schemeClr val="bg1"/>
              </a:solidFill>
              <a:latin typeface="Times New Roman" panose="02020603050405020304" pitchFamily="18" charset="0"/>
              <a:cs typeface="Times New Roman" panose="02020603050405020304" pitchFamily="18" charset="0"/>
            </a:endParaRPr>
          </a:p>
        </p:txBody>
      </p:sp>
      <p:grpSp>
        <p:nvGrpSpPr>
          <p:cNvPr id="223" name="Group 222">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224"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5"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6"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7"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8"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9"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0"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1"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2"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3"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sp>
        <p:nvSpPr>
          <p:cNvPr id="3" name="TextBox 2">
            <a:extLst>
              <a:ext uri="{FF2B5EF4-FFF2-40B4-BE49-F238E27FC236}">
                <a16:creationId xmlns:a16="http://schemas.microsoft.com/office/drawing/2014/main" id="{2A6E0896-A30F-3D18-BEBF-E594994FE0E9}"/>
              </a:ext>
            </a:extLst>
          </p:cNvPr>
          <p:cNvSpPr txBox="1"/>
          <p:nvPr/>
        </p:nvSpPr>
        <p:spPr>
          <a:xfrm>
            <a:off x="1026952" y="6436778"/>
            <a:ext cx="3957169" cy="415498"/>
          </a:xfrm>
          <a:prstGeom prst="rect">
            <a:avLst/>
          </a:prstGeom>
          <a:noFill/>
        </p:spPr>
        <p:txBody>
          <a:bodyPr wrap="square" rtlCol="0">
            <a:spAutoFit/>
          </a:bodyPr>
          <a:lstStyle/>
          <a:p>
            <a:pPr algn="just"/>
            <a:r>
              <a:rPr lang="en-US" sz="1050" i="1" dirty="0">
                <a:solidFill>
                  <a:schemeClr val="bg1"/>
                </a:solidFill>
                <a:latin typeface="Times New Roman" panose="02020603050405020304" pitchFamily="18" charset="0"/>
                <a:cs typeface="Times New Roman" panose="02020603050405020304" pitchFamily="18" charset="0"/>
              </a:rPr>
              <a:t>* Debarati Das and Khanh Chi Le and Ritik Sachin Parkar and Karin De Langis and Brendan Madson, et al. (forthcoming)</a:t>
            </a:r>
          </a:p>
        </p:txBody>
      </p:sp>
    </p:spTree>
    <p:extLst>
      <p:ext uri="{BB962C8B-B14F-4D97-AF65-F5344CB8AC3E}">
        <p14:creationId xmlns:p14="http://schemas.microsoft.com/office/powerpoint/2010/main" val="4356364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157C922C-0408-65DD-F114-F8ED6639FC8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4F2FE52-CEDD-0C8D-57B2-AF296E1F9F58}"/>
              </a:ext>
            </a:extLst>
          </p:cNvPr>
          <p:cNvSpPr>
            <a:spLocks noGrp="1"/>
          </p:cNvSpPr>
          <p:nvPr>
            <p:ph type="title"/>
          </p:nvPr>
        </p:nvSpPr>
        <p:spPr>
          <a:xfrm>
            <a:off x="1227763" y="228101"/>
            <a:ext cx="9905998" cy="1478570"/>
          </a:xfrm>
        </p:spPr>
        <p:txBody>
          <a:bodyPr/>
          <a:lstStyle/>
          <a:p>
            <a:r>
              <a:rPr lang="en-US" altLang="en-US" sz="3600" b="1" cap="none" dirty="0">
                <a:solidFill>
                  <a:srgbClr val="171717"/>
                </a:solidFill>
                <a:latin typeface="Times New Roman" panose="02020603050405020304" pitchFamily="18" charset="0"/>
                <a:cs typeface="Times New Roman" panose="02020603050405020304" pitchFamily="18" charset="0"/>
              </a:rPr>
              <a:t>How Lawyers Should Use AI</a:t>
            </a:r>
            <a:br>
              <a:rPr lang="en-US" altLang="en-US" sz="3600" cap="none" dirty="0">
                <a:solidFill>
                  <a:srgbClr val="171717"/>
                </a:solidFill>
                <a:latin typeface="Times New Roman" panose="02020603050405020304" pitchFamily="18" charset="0"/>
                <a:cs typeface="Times New Roman" panose="02020603050405020304" pitchFamily="18" charset="0"/>
              </a:rPr>
            </a:br>
            <a:endParaRPr lang="en-US" cap="none" dirty="0"/>
          </a:p>
        </p:txBody>
      </p:sp>
      <p:sp>
        <p:nvSpPr>
          <p:cNvPr id="4" name="Content Placeholder 3">
            <a:extLst>
              <a:ext uri="{FF2B5EF4-FFF2-40B4-BE49-F238E27FC236}">
                <a16:creationId xmlns:a16="http://schemas.microsoft.com/office/drawing/2014/main" id="{46B6F836-3F5B-C763-4CBF-A33606AE537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45742" y="967386"/>
            <a:ext cx="10240766" cy="3541714"/>
          </a:xfrm>
        </p:spPr>
        <p:txBody>
          <a:bodyPr>
            <a:noAutofit/>
          </a:bodyPr>
          <a:lstStyle/>
          <a:p>
            <a:pPr marL="0" indent="0" eaLnBrk="0" fontAlgn="base" hangingPunct="0">
              <a:lnSpc>
                <a:spcPct val="100000"/>
              </a:lnSpc>
              <a:spcBef>
                <a:spcPct val="0"/>
              </a:spcBef>
              <a:spcAft>
                <a:spcPct val="0"/>
              </a:spcAft>
              <a:buSzTx/>
              <a:buNone/>
            </a:pPr>
            <a:r>
              <a:rPr lang="en-US" altLang="en-US" b="1" i="1" dirty="0">
                <a:solidFill>
                  <a:schemeClr val="bg1"/>
                </a:solidFill>
                <a:latin typeface="Times New Roman" panose="02020603050405020304" pitchFamily="18" charset="0"/>
                <a:cs typeface="Times New Roman" panose="02020603050405020304" pitchFamily="18" charset="0"/>
              </a:rPr>
              <a:t>Generally:</a:t>
            </a:r>
            <a:endParaRPr lang="en-US" altLang="en-US" dirty="0">
              <a:solidFill>
                <a:schemeClr val="bg1"/>
              </a:solidFill>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Use AI when you can confidently assess, adapt, explain, and build on its outputs without relying solely on AI’s reasoning.</a:t>
            </a:r>
          </a:p>
          <a:p>
            <a:pPr marL="0" indent="0" eaLnBrk="0" fontAlgn="base" hangingPunct="0">
              <a:lnSpc>
                <a:spcPct val="100000"/>
              </a:lnSpc>
              <a:spcBef>
                <a:spcPct val="0"/>
              </a:spcBef>
              <a:spcAft>
                <a:spcPct val="0"/>
              </a:spcAft>
              <a:buSzTx/>
              <a:buNone/>
            </a:pPr>
            <a:r>
              <a:rPr lang="en-US" altLang="en-US" b="1" i="1" dirty="0">
                <a:solidFill>
                  <a:schemeClr val="bg1"/>
                </a:solidFill>
                <a:latin typeface="Times New Roman" panose="02020603050405020304" pitchFamily="18" charset="0"/>
                <a:cs typeface="Times New Roman" panose="02020603050405020304" pitchFamily="18" charset="0"/>
              </a:rPr>
              <a:t>Recommended Uses (Yes):</a:t>
            </a:r>
            <a:endParaRPr lang="en-US" altLang="en-US" i="1" dirty="0">
              <a:solidFill>
                <a:schemeClr val="bg1"/>
              </a:solidFill>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Improving or simplifying text you have already written.</a:t>
            </a: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Quickly locating specific items or information within a document.</a:t>
            </a: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Suggesting clauses or identifying ambiguities in known contexts.</a:t>
            </a: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Summarizing legal concepts or areas you already understand.</a:t>
            </a: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Adapting known templates to new facts or contexts.</a:t>
            </a:r>
          </a:p>
          <a:p>
            <a:pPr marL="0" indent="0" eaLnBrk="0" fontAlgn="base" hangingPunct="0">
              <a:lnSpc>
                <a:spcPct val="100000"/>
              </a:lnSpc>
              <a:spcBef>
                <a:spcPct val="0"/>
              </a:spcBef>
              <a:spcAft>
                <a:spcPct val="0"/>
              </a:spcAft>
              <a:buSzTx/>
              <a:buNone/>
            </a:pPr>
            <a:r>
              <a:rPr lang="en-US" altLang="en-US" b="1" i="1" dirty="0">
                <a:solidFill>
                  <a:schemeClr val="bg1"/>
                </a:solidFill>
                <a:latin typeface="Times New Roman" panose="02020603050405020304" pitchFamily="18" charset="0"/>
                <a:cs typeface="Times New Roman" panose="02020603050405020304" pitchFamily="18" charset="0"/>
              </a:rPr>
              <a:t>Discouraged Uses (Probably Not):</a:t>
            </a:r>
            <a:endParaRPr lang="en-US" altLang="en-US" i="1" dirty="0">
              <a:solidFill>
                <a:schemeClr val="bg1"/>
              </a:solidFill>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Drafting entirely novel legal arguments.</a:t>
            </a: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Addressing complex or unfamiliar legal issues independently.</a:t>
            </a:r>
          </a:p>
          <a:p>
            <a:pPr lvl="1" eaLnBrk="0" fontAlgn="base" hangingPunct="0">
              <a:lnSpc>
                <a:spcPct val="100000"/>
              </a:lnSpc>
              <a:spcBef>
                <a:spcPct val="0"/>
              </a:spcBef>
              <a:spcAft>
                <a:spcPct val="0"/>
              </a:spcAft>
              <a:buSzTx/>
            </a:pPr>
            <a:r>
              <a:rPr lang="en-US" altLang="en-US" sz="2400" dirty="0">
                <a:solidFill>
                  <a:schemeClr val="bg1"/>
                </a:solidFill>
                <a:latin typeface="Times New Roman" panose="02020603050405020304" pitchFamily="18" charset="0"/>
                <a:cs typeface="Times New Roman" panose="02020603050405020304" pitchFamily="18" charset="0"/>
              </a:rPr>
              <a:t>Explaining or summarizing cases and documents you have not fully understood or reviewed (unless as an initial step only).</a:t>
            </a:r>
          </a:p>
          <a:p>
            <a:pPr eaLnBrk="0" fontAlgn="base" hangingPunct="0">
              <a:lnSpc>
                <a:spcPct val="100000"/>
              </a:lnSpc>
              <a:spcBef>
                <a:spcPct val="0"/>
              </a:spcBef>
              <a:spcAft>
                <a:spcPct val="0"/>
              </a:spcAft>
              <a:buSzTx/>
            </a:pPr>
            <a:endParaRPr lang="en-US" altLang="en-US" dirty="0">
              <a:solidFill>
                <a:schemeClr val="bg1"/>
              </a:solidFill>
              <a:latin typeface="Times New Roman" panose="02020603050405020304" pitchFamily="18" charset="0"/>
              <a:cs typeface="Times New Roman" panose="02020603050405020304" pitchFamily="18" charset="0"/>
            </a:endParaRPr>
          </a:p>
          <a:p>
            <a:pPr>
              <a:lnSpc>
                <a:spcPct val="110000"/>
              </a:lnSpc>
              <a:spcBef>
                <a:spcPts val="30"/>
              </a:spcBef>
              <a:spcAft>
                <a:spcPts val="30"/>
              </a:spcAft>
            </a:pP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6668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A1366-1F81-9288-2A6A-BAC9F516CC8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2F591DC-A68A-11D2-AEDF-F4844B3C1756}"/>
              </a:ext>
            </a:extLst>
          </p:cNvPr>
          <p:cNvSpPr>
            <a:spLocks noGrp="1"/>
          </p:cNvSpPr>
          <p:nvPr>
            <p:ph type="title"/>
          </p:nvPr>
        </p:nvSpPr>
        <p:spPr>
          <a:xfrm>
            <a:off x="1235468" y="-37038"/>
            <a:ext cx="9905998" cy="110670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How to Use AI in Legal Practice</a:t>
            </a:r>
            <a:endParaRPr kumimoji="0" lang="en-US" altLang="en-US"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F6DDE222-C055-398F-DBAA-FCC6C6429F66}"/>
              </a:ext>
            </a:extLst>
          </p:cNvPr>
          <p:cNvSpPr>
            <a:spLocks noGrp="1" noChangeArrowheads="1"/>
          </p:cNvSpPr>
          <p:nvPr>
            <p:ph idx="1"/>
          </p:nvPr>
        </p:nvSpPr>
        <p:spPr bwMode="auto">
          <a:xfrm>
            <a:off x="1235468" y="714112"/>
            <a:ext cx="10128244"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2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Getting Started:</a:t>
            </a:r>
            <a:endParaRPr kumimoji="0" lang="en-US" altLang="en-US" sz="22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No technical or specialized expertise is required to responsibly use AI.</a:t>
            </a: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Success depends on asking clear, precise questions.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2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Basic Guidelines:</a:t>
            </a:r>
            <a:endParaRPr kumimoji="0" lang="en-US" altLang="en-US" sz="22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Ask specific</a:t>
            </a:r>
            <a:r>
              <a:rPr lang="en-US" altLang="en-US" sz="2200" dirty="0">
                <a:solidFill>
                  <a:schemeClr val="bg1"/>
                </a:solidFill>
                <a:latin typeface="Times New Roman" panose="02020603050405020304" pitchFamily="18" charset="0"/>
                <a:cs typeface="Times New Roman" panose="02020603050405020304" pitchFamily="18" charset="0"/>
              </a:rPr>
              <a:t> and </a:t>
            </a: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detailed questions, providing all relevant context.</a:t>
            </a: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Include explicit examples of the output you seek.</a:t>
            </a: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Share templates or previous work as examples of your desired format.</a:t>
            </a: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Continuously refine your prompts through iterative dialogue with AI.</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2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Potential Pitfalls to Avoid:</a:t>
            </a:r>
            <a:endParaRPr kumimoji="0" lang="en-US" altLang="en-US" sz="22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AI’s tendency to provide overly agreeable responses.</a:t>
            </a: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Superficial or incomplete analyses.</a:t>
            </a: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Incorrect or outdated information (“hallucinations</a:t>
            </a:r>
            <a:r>
              <a:rPr lang="en-US" altLang="en-US" sz="2200" dirty="0">
                <a:solidFill>
                  <a:schemeClr val="bg1"/>
                </a:solidFill>
                <a:latin typeface="Times New Roman" panose="02020603050405020304" pitchFamily="18" charset="0"/>
                <a:cs typeface="Times New Roman" panose="02020603050405020304" pitchFamily="18" charset="0"/>
              </a:rPr>
              <a:t>”</a:t>
            </a: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AI writing that may be excessively lengthy or verbose.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2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Continued Practice is Crucial:</a:t>
            </a:r>
            <a:endParaRPr kumimoji="0" lang="en-US" altLang="en-US" sz="22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AI technology rapidly evolves; current tools are already significantly improved compared to those available even a few months ago.</a:t>
            </a:r>
          </a:p>
          <a:p>
            <a:pPr lvl="1" eaLnBrk="0" fontAlgn="base" hangingPunct="0">
              <a:lnSpc>
                <a:spcPct val="100000"/>
              </a:lnSpc>
              <a:spcBef>
                <a:spcPct val="0"/>
              </a:spcBef>
              <a:spcAft>
                <a:spcPct val="0"/>
              </a:spcAft>
              <a:buSzTx/>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Regular engagement and experimentation with new AI tools is essential to fully leverage their growing capabilities.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0616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B67F-37D0-F1AA-2B18-73684448145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17D9C1A-40E6-FA69-519B-4A496C49557B}"/>
              </a:ext>
            </a:extLst>
          </p:cNvPr>
          <p:cNvSpPr>
            <a:spLocks noGrp="1"/>
          </p:cNvSpPr>
          <p:nvPr>
            <p:ph type="title"/>
          </p:nvPr>
        </p:nvSpPr>
        <p:spPr>
          <a:xfrm>
            <a:off x="878443" y="-113015"/>
            <a:ext cx="9905998" cy="1106708"/>
          </a:xfrm>
        </p:spPr>
        <p:txBody>
          <a:bodyPr>
            <a:normAutofit/>
          </a:bodyPr>
          <a:lstStyle/>
          <a:p>
            <a:pPr eaLnBrk="0" fontAlgn="base" hangingPunct="0">
              <a:lnSpc>
                <a:spcPct val="100000"/>
              </a:lnSpc>
              <a:spcAft>
                <a:spcPct val="0"/>
              </a:spcAft>
            </a:pPr>
            <a:r>
              <a:rPr kumimoji="0" lang="en-US" altLang="en-US" sz="3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Using AI Ethically in Legal Practice</a:t>
            </a:r>
            <a:endParaRPr kumimoji="0" lang="en-US" altLang="en-US"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18E91CF0-F238-390F-740B-4010954775BA}"/>
              </a:ext>
            </a:extLst>
          </p:cNvPr>
          <p:cNvSpPr>
            <a:spLocks noGrp="1" noChangeArrowheads="1"/>
          </p:cNvSpPr>
          <p:nvPr>
            <p:ph idx="1"/>
          </p:nvPr>
        </p:nvSpPr>
        <p:spPr bwMode="auto">
          <a:xfrm>
            <a:off x="1037692" y="667358"/>
            <a:ext cx="10762037"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SzTx/>
              <a:buNone/>
            </a:pPr>
            <a:r>
              <a:rPr kumimoji="0" lang="en-US" altLang="en-US" sz="19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Model Rule 1.1 (Competence):</a:t>
            </a:r>
            <a:endPar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lang="en-US" sz="1900" dirty="0">
                <a:solidFill>
                  <a:schemeClr val="bg1"/>
                </a:solidFill>
                <a:latin typeface="Times New Roman" panose="02020603050405020304" pitchFamily="18" charset="0"/>
                <a:ea typeface="Aptos" panose="020B0004020202020204" pitchFamily="34" charset="0"/>
              </a:rPr>
              <a:t>O</a:t>
            </a:r>
            <a:r>
              <a:rPr lang="en-US" sz="1900" dirty="0">
                <a:solidFill>
                  <a:schemeClr val="bg1"/>
                </a:solidFill>
                <a:effectLst/>
                <a:latin typeface="Times New Roman" panose="02020603050405020304" pitchFamily="18" charset="0"/>
                <a:ea typeface="Aptos" panose="020B0004020202020204" pitchFamily="34" charset="0"/>
              </a:rPr>
              <a:t>bligates lawyers to provide competent representation to clients. Lawyers must exercise the “legal knowledge, skill, thoroughness and preparation reasonably necessary for the representation.” Additionally, “[t]o maintain the requisite knowledge and skill, a lawyer should keep abreast of changes in the law and its practice, including the benefits and risks associated with relevant technology.” (</a:t>
            </a:r>
            <a:r>
              <a:rPr lang="en-US" sz="1900" dirty="0" err="1">
                <a:solidFill>
                  <a:schemeClr val="bg1"/>
                </a:solidFill>
                <a:effectLst/>
                <a:latin typeface="Times New Roman" panose="02020603050405020304" pitchFamily="18" charset="0"/>
                <a:ea typeface="Aptos" panose="020B0004020202020204" pitchFamily="34" charset="0"/>
              </a:rPr>
              <a:t>Cmt</a:t>
            </a:r>
            <a:r>
              <a:rPr lang="en-US" sz="1900" dirty="0">
                <a:solidFill>
                  <a:schemeClr val="bg1"/>
                </a:solidFill>
                <a:effectLst/>
                <a:latin typeface="Times New Roman" panose="02020603050405020304" pitchFamily="18" charset="0"/>
                <a:ea typeface="Aptos" panose="020B0004020202020204" pitchFamily="34" charset="0"/>
              </a:rPr>
              <a:t>. 8).</a:t>
            </a:r>
          </a:p>
          <a:p>
            <a:pPr lvl="1" eaLnBrk="0" fontAlgn="base" hangingPunct="0">
              <a:lnSpc>
                <a:spcPct val="100000"/>
              </a:lnSpc>
              <a:spcBef>
                <a:spcPct val="0"/>
              </a:spcBef>
              <a:spcAft>
                <a:spcPct val="0"/>
              </a:spcAft>
              <a:buSzTx/>
            </a:pPr>
            <a:r>
              <a:rPr kumimoji="0" lang="en-US" altLang="en-US" sz="1900" b="1" i="1"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ABA Formal Opinion 512:</a:t>
            </a:r>
            <a:endParaRPr kumimoji="0" lang="en-US" altLang="en-US" sz="19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2" eaLnBrk="0" fontAlgn="base" hangingPunct="0">
              <a:lnSpc>
                <a:spcPct val="100000"/>
              </a:lnSpc>
              <a:spcBef>
                <a:spcPct val="0"/>
              </a:spcBef>
              <a:spcAft>
                <a:spcPct val="0"/>
              </a:spcAft>
              <a:buSzTx/>
            </a:pPr>
            <a:r>
              <a:rPr kumimoji="0" lang="en-US" altLang="en-US" sz="19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Lawyers must provide competent representation, understanding benefits and risks of AI tools used.</a:t>
            </a:r>
          </a:p>
          <a:p>
            <a:pPr lvl="2" eaLnBrk="0" fontAlgn="base" hangingPunct="0">
              <a:lnSpc>
                <a:spcPct val="100000"/>
              </a:lnSpc>
              <a:spcBef>
                <a:spcPct val="0"/>
              </a:spcBef>
              <a:spcAft>
                <a:spcPct val="0"/>
              </a:spcAft>
              <a:buSzTx/>
            </a:pPr>
            <a:r>
              <a:rPr kumimoji="0" lang="en-US" altLang="en-US" sz="19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Lawyers must reasonably understand capabilities and limitations of generative AI tools used or consult experts.</a:t>
            </a:r>
          </a:p>
          <a:p>
            <a:pPr lvl="1" eaLnBrk="0" fontAlgn="base" hangingPunct="0">
              <a:lnSpc>
                <a:spcPct val="100000"/>
              </a:lnSpc>
              <a:spcBef>
                <a:spcPct val="0"/>
              </a:spcBef>
              <a:spcAft>
                <a:spcPct val="0"/>
              </a:spcAft>
              <a:buSzTx/>
            </a:pPr>
            <a:r>
              <a:rPr kumimoji="0" lang="en-US" altLang="en-US" sz="19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ABA Task Force on Law and AI:</a:t>
            </a:r>
          </a:p>
          <a:p>
            <a:pPr lvl="2" eaLnBrk="0" fontAlgn="base" hangingPunct="0">
              <a:lnSpc>
                <a:spcPct val="100000"/>
              </a:lnSpc>
              <a:spcBef>
                <a:spcPct val="0"/>
              </a:spcBef>
              <a:spcAft>
                <a:spcPct val="0"/>
              </a:spcAft>
              <a:buSzTx/>
            </a:pPr>
            <a:r>
              <a:rPr kumimoji="0" lang="en-US" altLang="en-US" sz="19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Lawyers bear responsibility for confirming accuracy of AI-generated citations (hallucinations).</a:t>
            </a:r>
          </a:p>
          <a:p>
            <a:pPr marL="0" indent="0" eaLnBrk="0" fontAlgn="base" hangingPunct="0">
              <a:lnSpc>
                <a:spcPct val="100000"/>
              </a:lnSpc>
              <a:spcBef>
                <a:spcPct val="0"/>
              </a:spcBef>
              <a:spcAft>
                <a:spcPct val="0"/>
              </a:spcAft>
              <a:buSzTx/>
              <a:buNone/>
            </a:pPr>
            <a:r>
              <a:rPr kumimoji="0" lang="en-US" altLang="en-US" sz="19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Model Rules 5.1 &amp; 5.3 (Supervision and Management):</a:t>
            </a:r>
            <a:endPar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lang="en-US" sz="1900" dirty="0">
                <a:solidFill>
                  <a:schemeClr val="bg1"/>
                </a:solidFill>
                <a:effectLst/>
                <a:latin typeface="Times New Roman" panose="02020603050405020304" pitchFamily="18" charset="0"/>
                <a:ea typeface="Aptos" panose="020B0004020202020204" pitchFamily="34" charset="0"/>
              </a:rPr>
              <a:t>Address the ethical duties of lawyers charged with managerial and supervisory responsibilities and set forth those lawyers’ responsibilities with regard to the firm, subordinate lawyers, and nonlawyers.</a:t>
            </a:r>
            <a:endPar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kumimoji="0" lang="en-US" altLang="en-US" sz="19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ABA Formal Opinion 512:</a:t>
            </a:r>
            <a:endParaRPr kumimoji="0" lang="en-US" altLang="en-US" sz="19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2" eaLnBrk="0" fontAlgn="base" hangingPunct="0">
              <a:lnSpc>
                <a:spcPct val="100000"/>
              </a:lnSpc>
              <a:spcBef>
                <a:spcPct val="0"/>
              </a:spcBef>
              <a:spcAft>
                <a:spcPct val="0"/>
              </a:spcAft>
              <a:buSzTx/>
            </a:pPr>
            <a:r>
              <a:rPr kumimoji="0" lang="en-US" altLang="en-US" sz="19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Supervising lawyers must make reasonable efforts to ensure that the firm’s lawyers and nonlawyers comply with their professional obligations when using AI tools.</a:t>
            </a:r>
          </a:p>
          <a:p>
            <a:pPr lvl="2" eaLnBrk="0" fontAlgn="base" hangingPunct="0">
              <a:lnSpc>
                <a:spcPct val="100000"/>
              </a:lnSpc>
              <a:spcBef>
                <a:spcPct val="0"/>
              </a:spcBef>
              <a:spcAft>
                <a:spcPct val="0"/>
              </a:spcAft>
              <a:buSzTx/>
            </a:pPr>
            <a:r>
              <a:rPr kumimoji="0" lang="en-US" altLang="en-US" sz="19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Implement clear firm policies for AI use.</a:t>
            </a:r>
          </a:p>
          <a:p>
            <a:pPr lvl="2" eaLnBrk="0" fontAlgn="base" hangingPunct="0">
              <a:lnSpc>
                <a:spcPct val="100000"/>
              </a:lnSpc>
              <a:spcBef>
                <a:spcPct val="0"/>
              </a:spcBef>
              <a:spcAft>
                <a:spcPct val="0"/>
              </a:spcAft>
              <a:buSzTx/>
            </a:pPr>
            <a:r>
              <a:rPr kumimoji="0" lang="en-US" altLang="en-US" sz="19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Ensure adequate training on ethical and practical AI use and associated risks.</a:t>
            </a:r>
          </a:p>
        </p:txBody>
      </p:sp>
    </p:spTree>
    <p:extLst>
      <p:ext uri="{BB962C8B-B14F-4D97-AF65-F5344CB8AC3E}">
        <p14:creationId xmlns:p14="http://schemas.microsoft.com/office/powerpoint/2010/main" val="2543884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ABFD-BF60-1F11-CE63-AE9148D23F6D}"/>
              </a:ext>
            </a:extLst>
          </p:cNvPr>
          <p:cNvSpPr>
            <a:spLocks noGrp="1"/>
          </p:cNvSpPr>
          <p:nvPr>
            <p:ph type="title"/>
          </p:nvPr>
        </p:nvSpPr>
        <p:spPr>
          <a:xfrm>
            <a:off x="1098113" y="41098"/>
            <a:ext cx="10180708" cy="1478570"/>
          </a:xfrm>
        </p:spPr>
        <p:txBody>
          <a:bodyPr/>
          <a:lstStyle/>
          <a:p>
            <a:r>
              <a:rPr kumimoji="0" lang="en-US" altLang="en-US" sz="3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Using AI Ethically in Legal Practice</a:t>
            </a:r>
            <a:endParaRPr lang="en-US" dirty="0"/>
          </a:p>
        </p:txBody>
      </p:sp>
      <p:sp>
        <p:nvSpPr>
          <p:cNvPr id="4" name="Rectangle 1">
            <a:extLst>
              <a:ext uri="{FF2B5EF4-FFF2-40B4-BE49-F238E27FC236}">
                <a16:creationId xmlns:a16="http://schemas.microsoft.com/office/drawing/2014/main" id="{435ACF9F-7B28-7588-F2BD-FDC8F2B8AC8B}"/>
              </a:ext>
            </a:extLst>
          </p:cNvPr>
          <p:cNvSpPr>
            <a:spLocks noGrp="1" noChangeArrowheads="1"/>
          </p:cNvSpPr>
          <p:nvPr>
            <p:ph idx="1"/>
          </p:nvPr>
        </p:nvSpPr>
        <p:spPr bwMode="auto">
          <a:xfrm>
            <a:off x="1190579" y="1090726"/>
            <a:ext cx="1048991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Model Rule 1.6 (Confidentiality):</a:t>
            </a:r>
            <a:endParaRPr kumimoji="0" lang="en-US" altLang="en-US"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Lawyers must maintain confidentiality of all client-related information unless:</a:t>
            </a:r>
          </a:p>
          <a:p>
            <a:pPr lvl="2" eaLnBrk="0" fontAlgn="base" hangingPunct="0">
              <a:lnSpc>
                <a:spcPct val="100000"/>
              </a:lnSpc>
              <a:spcBef>
                <a:spcPct val="0"/>
              </a:spcBef>
              <a:spcAft>
                <a:spcPct val="0"/>
              </a:spcAft>
              <a:buSzTx/>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client gives informed consent;</a:t>
            </a:r>
          </a:p>
          <a:p>
            <a:pPr lvl="2" eaLnBrk="0" fontAlgn="base" hangingPunct="0">
              <a:lnSpc>
                <a:spcPct val="100000"/>
              </a:lnSpc>
              <a:spcBef>
                <a:spcPct val="0"/>
              </a:spcBef>
              <a:spcAft>
                <a:spcPct val="0"/>
              </a:spcAft>
              <a:buSzTx/>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Disclosure is impliedly authorized for representation; or</a:t>
            </a:r>
          </a:p>
          <a:p>
            <a:pPr lvl="2" eaLnBrk="0" fontAlgn="base" hangingPunct="0">
              <a:lnSpc>
                <a:spcPct val="100000"/>
              </a:lnSpc>
              <a:spcBef>
                <a:spcPct val="0"/>
              </a:spcBef>
              <a:spcAft>
                <a:spcPct val="0"/>
              </a:spcAft>
              <a:buSzTx/>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An exception explicitly allows disclosure.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ABA Formal Opinion 512:</a:t>
            </a:r>
            <a:endParaRPr kumimoji="0" lang="en-US" altLang="en-US"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Lawyers must carefully evaluate risks before inputting client information into generative AI tools, considering:</a:t>
            </a:r>
          </a:p>
          <a:p>
            <a:pPr lvl="2" eaLnBrk="0" fontAlgn="base" hangingPunct="0">
              <a:lnSpc>
                <a:spcPct val="100000"/>
              </a:lnSpc>
              <a:spcBef>
                <a:spcPct val="0"/>
              </a:spcBef>
              <a:spcAft>
                <a:spcPct val="0"/>
              </a:spcAft>
              <a:buSzTx/>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Risk of disclosure or access by unauthorized individuals (both externally and within the firm).</a:t>
            </a:r>
          </a:p>
          <a:p>
            <a:pPr lvl="2" eaLnBrk="0" fontAlgn="base" hangingPunct="0">
              <a:lnSpc>
                <a:spcPct val="100000"/>
              </a:lnSpc>
              <a:spcBef>
                <a:spcPct val="0"/>
              </a:spcBef>
              <a:spcAft>
                <a:spcPct val="0"/>
              </a:spcAft>
              <a:buSzTx/>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differences among generative AI tools regarding data protection.</a:t>
            </a:r>
          </a:p>
          <a:p>
            <a:pPr lvl="2" eaLnBrk="0" fontAlgn="base" hangingPunct="0">
              <a:lnSpc>
                <a:spcPct val="100000"/>
              </a:lnSpc>
              <a:spcBef>
                <a:spcPct val="0"/>
              </a:spcBef>
              <a:spcAft>
                <a:spcPct val="0"/>
              </a:spcAft>
              <a:buSzTx/>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evaluation must be tailored to specific clients, matters, tasks, and AI tools.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Recommended Firm Practices:</a:t>
            </a:r>
            <a:endParaRPr kumimoji="0" lang="en-US" altLang="en-US"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SzTx/>
            </a:pPr>
            <a:r>
              <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Develop clear, thoughtful procedures for appropriate AI usage.</a:t>
            </a:r>
          </a:p>
          <a:p>
            <a:pPr lvl="1" eaLnBrk="0" fontAlgn="base" hangingPunct="0">
              <a:lnSpc>
                <a:spcPct val="100000"/>
              </a:lnSpc>
              <a:spcBef>
                <a:spcPct val="0"/>
              </a:spcBef>
              <a:spcAft>
                <a:spcPct val="0"/>
              </a:spcAft>
              <a:buSzTx/>
            </a:pPr>
            <a:r>
              <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Explicitly avoid inputting confidential information into open-source platforms.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14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25C981-20E8-7133-0D2B-5D2793455BF9}"/>
              </a:ext>
            </a:extLst>
          </p:cNvPr>
          <p:cNvSpPr>
            <a:spLocks noGrp="1"/>
          </p:cNvSpPr>
          <p:nvPr>
            <p:ph type="ctrTitle"/>
          </p:nvPr>
        </p:nvSpPr>
        <p:spPr>
          <a:xfrm>
            <a:off x="0" y="63985"/>
            <a:ext cx="10085295" cy="1244861"/>
          </a:xfrm>
        </p:spPr>
        <p:txBody>
          <a:bodyPr vert="horz" wrap="square" lIns="0" tIns="0" rIns="0" bIns="0" rtlCol="0" anchor="ctr" anchorCtr="0">
            <a:normAutofit/>
          </a:bodyPr>
          <a:lstStyle/>
          <a:p>
            <a:pPr>
              <a:lnSpc>
                <a:spcPct val="100000"/>
              </a:lnSpc>
            </a:pPr>
            <a:r>
              <a:rPr lang="en-US" sz="4800" cap="none" dirty="0">
                <a:solidFill>
                  <a:schemeClr val="bg1"/>
                </a:solidFill>
                <a:latin typeface="Times New Roman" panose="02020603050405020304" pitchFamily="18" charset="0"/>
                <a:cs typeface="Times New Roman" panose="02020603050405020304" pitchFamily="18" charset="0"/>
              </a:rPr>
              <a:t>Other Resources</a:t>
            </a:r>
          </a:p>
        </p:txBody>
      </p:sp>
      <p:sp>
        <p:nvSpPr>
          <p:cNvPr id="3" name="TextBox 2">
            <a:extLst>
              <a:ext uri="{FF2B5EF4-FFF2-40B4-BE49-F238E27FC236}">
                <a16:creationId xmlns:a16="http://schemas.microsoft.com/office/drawing/2014/main" id="{7F0A8FAD-AF6F-3564-C0C6-9B1F1BFA9B38}"/>
              </a:ext>
            </a:extLst>
          </p:cNvPr>
          <p:cNvSpPr txBox="1"/>
          <p:nvPr/>
        </p:nvSpPr>
        <p:spPr>
          <a:xfrm>
            <a:off x="315678" y="1348800"/>
            <a:ext cx="10721788" cy="4832092"/>
          </a:xfrm>
          <a:prstGeom prst="rect">
            <a:avLst/>
          </a:prstGeom>
          <a:noFill/>
        </p:spPr>
        <p:txBody>
          <a:bodyPr wrap="square">
            <a:spAutoFit/>
          </a:bodyPr>
          <a:lstStyle/>
          <a:p>
            <a:pPr marL="800100" lvl="1" indent="-342900">
              <a:buFont typeface="Arial" panose="020B0604020202020204" pitchFamily="34" charset="0"/>
              <a:buChar char="•"/>
            </a:pPr>
            <a:r>
              <a:rPr lang="en-US" sz="22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Office of Legal Ethics Counsel and Advisory Committee of the Supreme Court of Missouri, Informal Opinion 2024-11 (MO).</a:t>
            </a:r>
          </a:p>
          <a:p>
            <a:pPr marL="800100" lvl="1" indent="-342900">
              <a:buFont typeface="Arial" panose="020B0604020202020204" pitchFamily="34" charset="0"/>
              <a:buChar char="•"/>
            </a:pPr>
            <a:r>
              <a:rPr lang="en-US" sz="22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Clay County, Local Rule 3.3.1  (MO).</a:t>
            </a:r>
          </a:p>
          <a:p>
            <a:pPr marL="800100" lvl="1" indent="-342900">
              <a:buFont typeface="Arial" panose="020B0604020202020204" pitchFamily="34" charset="0"/>
              <a:buChar char="•"/>
            </a:pPr>
            <a:r>
              <a:rPr lang="en-US" sz="22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U.S. District Court for the Eastern District of Missouri Order (self-represented parties and attorneys acknowledge they will be held responsible for AI generated content).  </a:t>
            </a:r>
          </a:p>
          <a:p>
            <a:pPr marL="800100" lvl="1" indent="-342900">
              <a:buFont typeface="Arial" panose="020B0604020202020204" pitchFamily="34" charset="0"/>
              <a:buChar char="•"/>
            </a:pPr>
            <a:r>
              <a:rPr lang="en-US" sz="22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U.S. District Court for the Eastern District of Missouri Order, Magistrate Judge Joseph S. Dueker (self-represented parties and attorneys acknowledge they will be held responsible for AI generated content).</a:t>
            </a:r>
          </a:p>
          <a:p>
            <a:pPr marL="800100" lvl="1" indent="-342900">
              <a:buFont typeface="Arial" panose="020B0604020202020204" pitchFamily="34" charset="0"/>
              <a:buChar char="•"/>
            </a:pPr>
            <a:r>
              <a:rPr lang="en-US" sz="22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Johnson County, Local Rule 3.7 (KS).</a:t>
            </a:r>
          </a:p>
          <a:p>
            <a:pPr marL="800100" lvl="1" indent="-342900">
              <a:buFont typeface="Arial" panose="020B0604020202020204" pitchFamily="34" charset="0"/>
              <a:buChar char="•"/>
            </a:pPr>
            <a:r>
              <a:rPr lang="en-US" sz="22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Shawnee County, District Court Rule 3.125 (KS).</a:t>
            </a:r>
          </a:p>
          <a:p>
            <a:pPr marL="800100" lvl="1" indent="-342900">
              <a:buFont typeface="Arial" panose="020B0604020202020204" pitchFamily="34" charset="0"/>
              <a:buChar char="•"/>
            </a:pPr>
            <a:r>
              <a:rPr lang="en-US" sz="22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Ethical Implications of Technology in Your Law Practice: Understanding the Rules of Professional Conduct Can Prevent Potential Problems, 76 Journal of The Missouri Bar 20 (2020).</a:t>
            </a:r>
          </a:p>
          <a:p>
            <a:pPr marL="800100" lvl="1" indent="-342900">
              <a:buFont typeface="Arial" panose="020B0604020202020204" pitchFamily="34" charset="0"/>
              <a:buChar char="•"/>
            </a:pPr>
            <a:r>
              <a:rPr lang="en-US" sz="2200"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Generative AI for the Legal Profession, Berkeley Law and more.</a:t>
            </a:r>
          </a:p>
        </p:txBody>
      </p:sp>
    </p:spTree>
    <p:extLst>
      <p:ext uri="{BB962C8B-B14F-4D97-AF65-F5344CB8AC3E}">
        <p14:creationId xmlns:p14="http://schemas.microsoft.com/office/powerpoint/2010/main" val="399546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33D8814B-489F-3CC4-A0F2-B0AB4243D46D}"/>
            </a:ext>
          </a:extLst>
        </p:cNvPr>
        <p:cNvGrpSpPr/>
        <p:nvPr/>
      </p:nvGrpSpPr>
      <p:grpSpPr>
        <a:xfrm>
          <a:off x="0" y="0"/>
          <a:ext cx="0" cy="0"/>
          <a:chOff x="0" y="0"/>
          <a:chExt cx="0" cy="0"/>
        </a:xfrm>
      </p:grpSpPr>
      <p:pic>
        <p:nvPicPr>
          <p:cNvPr id="372" name="Picture 2">
            <a:extLst>
              <a:ext uri="{FF2B5EF4-FFF2-40B4-BE49-F238E27FC236}">
                <a16:creationId xmlns:a16="http://schemas.microsoft.com/office/drawing/2014/main" id="{70CDC12C-675D-26C0-0BCF-C18851BFC9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a14="http://schemas.microsoft.com/office/drawing/2010/main" xmlns="">
                <a:solidFill>
                  <a:srgbClr val="FFFFFF"/>
                </a:solidFill>
              </a14:hiddenFill>
            </a:ext>
          </a:extLst>
        </p:spPr>
      </p:pic>
      <p:grpSp>
        <p:nvGrpSpPr>
          <p:cNvPr id="374" name="Group 373">
            <a:extLst>
              <a:ext uri="{FF2B5EF4-FFF2-40B4-BE49-F238E27FC236}">
                <a16:creationId xmlns:a16="http://schemas.microsoft.com/office/drawing/2014/main" id="{170380A8-88BB-AD74-21F5-1C98A208B6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375" name="Group 374">
              <a:extLst>
                <a:ext uri="{FF2B5EF4-FFF2-40B4-BE49-F238E27FC236}">
                  <a16:creationId xmlns:a16="http://schemas.microsoft.com/office/drawing/2014/main" id="{D35F49BF-BF8F-457C-BB83-CFDBE239408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87" name="Rectangle 5">
                <a:extLst>
                  <a:ext uri="{FF2B5EF4-FFF2-40B4-BE49-F238E27FC236}">
                    <a16:creationId xmlns:a16="http://schemas.microsoft.com/office/drawing/2014/main" id="{3A5048D6-4361-21BA-9800-B370663276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8" name="Freeform 6">
                <a:extLst>
                  <a:ext uri="{FF2B5EF4-FFF2-40B4-BE49-F238E27FC236}">
                    <a16:creationId xmlns:a16="http://schemas.microsoft.com/office/drawing/2014/main" id="{CAAC7008-EBD1-42B8-7AC0-F40E3F5FF6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9" name="Freeform 7">
                <a:extLst>
                  <a:ext uri="{FF2B5EF4-FFF2-40B4-BE49-F238E27FC236}">
                    <a16:creationId xmlns:a16="http://schemas.microsoft.com/office/drawing/2014/main" id="{32F3C0AD-B2E5-95C9-F9A0-C036D37F30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0" name="Freeform 8">
                <a:extLst>
                  <a:ext uri="{FF2B5EF4-FFF2-40B4-BE49-F238E27FC236}">
                    <a16:creationId xmlns:a16="http://schemas.microsoft.com/office/drawing/2014/main" id="{2C73EBE0-2F5F-92AC-451D-DDF344FFE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1" name="Freeform 9">
                <a:extLst>
                  <a:ext uri="{FF2B5EF4-FFF2-40B4-BE49-F238E27FC236}">
                    <a16:creationId xmlns:a16="http://schemas.microsoft.com/office/drawing/2014/main" id="{599C5E22-C55C-B27F-A0D8-D2DCDCEC43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2" name="Freeform 10">
                <a:extLst>
                  <a:ext uri="{FF2B5EF4-FFF2-40B4-BE49-F238E27FC236}">
                    <a16:creationId xmlns:a16="http://schemas.microsoft.com/office/drawing/2014/main" id="{58E71824-12B3-B689-B679-7D1EBB7B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3" name="Freeform 11">
                <a:extLst>
                  <a:ext uri="{FF2B5EF4-FFF2-40B4-BE49-F238E27FC236}">
                    <a16:creationId xmlns:a16="http://schemas.microsoft.com/office/drawing/2014/main" id="{5DD22A43-08D8-67BF-12DA-ABA18F2E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4" name="Freeform 12">
                <a:extLst>
                  <a:ext uri="{FF2B5EF4-FFF2-40B4-BE49-F238E27FC236}">
                    <a16:creationId xmlns:a16="http://schemas.microsoft.com/office/drawing/2014/main" id="{6B03C8D7-A3C4-0A9F-AE7C-1F4777D114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5" name="Freeform 13">
                <a:extLst>
                  <a:ext uri="{FF2B5EF4-FFF2-40B4-BE49-F238E27FC236}">
                    <a16:creationId xmlns:a16="http://schemas.microsoft.com/office/drawing/2014/main" id="{C141014F-19D9-7A12-BAE7-AEEEC1F2F6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6" name="Freeform 14">
                <a:extLst>
                  <a:ext uri="{FF2B5EF4-FFF2-40B4-BE49-F238E27FC236}">
                    <a16:creationId xmlns:a16="http://schemas.microsoft.com/office/drawing/2014/main" id="{2E7D2C9B-E053-9023-6EBE-4AB7DBF64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7" name="Freeform 15">
                <a:extLst>
                  <a:ext uri="{FF2B5EF4-FFF2-40B4-BE49-F238E27FC236}">
                    <a16:creationId xmlns:a16="http://schemas.microsoft.com/office/drawing/2014/main" id="{18F7BCA6-6B22-1E82-7AF3-D64B81A12C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8" name="Line 16">
                <a:extLst>
                  <a:ext uri="{FF2B5EF4-FFF2-40B4-BE49-F238E27FC236}">
                    <a16:creationId xmlns:a16="http://schemas.microsoft.com/office/drawing/2014/main" id="{4FC0192D-33C8-7193-FAFB-C5D37288774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99" name="Freeform 17">
                <a:extLst>
                  <a:ext uri="{FF2B5EF4-FFF2-40B4-BE49-F238E27FC236}">
                    <a16:creationId xmlns:a16="http://schemas.microsoft.com/office/drawing/2014/main" id="{45B5BCA8-BE0E-B7C3-2617-E16523939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0" name="Freeform 18">
                <a:extLst>
                  <a:ext uri="{FF2B5EF4-FFF2-40B4-BE49-F238E27FC236}">
                    <a16:creationId xmlns:a16="http://schemas.microsoft.com/office/drawing/2014/main" id="{2784D141-6665-8C47-3E7C-A15E2DE97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1" name="Freeform 19">
                <a:extLst>
                  <a:ext uri="{FF2B5EF4-FFF2-40B4-BE49-F238E27FC236}">
                    <a16:creationId xmlns:a16="http://schemas.microsoft.com/office/drawing/2014/main" id="{B6D58805-D20C-6FF1-8322-4DF55A1BC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2" name="Freeform 20">
                <a:extLst>
                  <a:ext uri="{FF2B5EF4-FFF2-40B4-BE49-F238E27FC236}">
                    <a16:creationId xmlns:a16="http://schemas.microsoft.com/office/drawing/2014/main" id="{682011A0-B88A-3F42-C968-17E2A2424F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3" name="Rectangle 21">
                <a:extLst>
                  <a:ext uri="{FF2B5EF4-FFF2-40B4-BE49-F238E27FC236}">
                    <a16:creationId xmlns:a16="http://schemas.microsoft.com/office/drawing/2014/main" id="{9FEF6244-54F2-8853-462E-DE4FB3E301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4" name="Freeform 22">
                <a:extLst>
                  <a:ext uri="{FF2B5EF4-FFF2-40B4-BE49-F238E27FC236}">
                    <a16:creationId xmlns:a16="http://schemas.microsoft.com/office/drawing/2014/main" id="{A30CA645-240D-2C34-27E6-9FF8F192F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5" name="Freeform 23">
                <a:extLst>
                  <a:ext uri="{FF2B5EF4-FFF2-40B4-BE49-F238E27FC236}">
                    <a16:creationId xmlns:a16="http://schemas.microsoft.com/office/drawing/2014/main" id="{61C2AADF-2AC8-890E-2A40-996A8A386D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6" name="Freeform 24">
                <a:extLst>
                  <a:ext uri="{FF2B5EF4-FFF2-40B4-BE49-F238E27FC236}">
                    <a16:creationId xmlns:a16="http://schemas.microsoft.com/office/drawing/2014/main" id="{42860EB7-A5BA-AF18-1201-4F2523D6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7" name="Freeform 25">
                <a:extLst>
                  <a:ext uri="{FF2B5EF4-FFF2-40B4-BE49-F238E27FC236}">
                    <a16:creationId xmlns:a16="http://schemas.microsoft.com/office/drawing/2014/main" id="{87F34568-9AC2-C1E9-E82C-3CD1552287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8" name="Freeform 26">
                <a:extLst>
                  <a:ext uri="{FF2B5EF4-FFF2-40B4-BE49-F238E27FC236}">
                    <a16:creationId xmlns:a16="http://schemas.microsoft.com/office/drawing/2014/main" id="{E1D70A28-3F65-2E94-80EB-C224114CB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09" name="Freeform 27">
                <a:extLst>
                  <a:ext uri="{FF2B5EF4-FFF2-40B4-BE49-F238E27FC236}">
                    <a16:creationId xmlns:a16="http://schemas.microsoft.com/office/drawing/2014/main" id="{CDBDEC0C-CF1B-4A4D-06F2-A9AFF8613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10" name="Freeform 28">
                <a:extLst>
                  <a:ext uri="{FF2B5EF4-FFF2-40B4-BE49-F238E27FC236}">
                    <a16:creationId xmlns:a16="http://schemas.microsoft.com/office/drawing/2014/main" id="{93F9BA8B-B640-6F03-FE32-4ED8C41825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11" name="Freeform 29">
                <a:extLst>
                  <a:ext uri="{FF2B5EF4-FFF2-40B4-BE49-F238E27FC236}">
                    <a16:creationId xmlns:a16="http://schemas.microsoft.com/office/drawing/2014/main" id="{CE54B537-6FA6-F5AA-C626-E4638591D7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12" name="Freeform 30">
                <a:extLst>
                  <a:ext uri="{FF2B5EF4-FFF2-40B4-BE49-F238E27FC236}">
                    <a16:creationId xmlns:a16="http://schemas.microsoft.com/office/drawing/2014/main" id="{98C3108A-C932-C3C4-B236-15BA4839C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13" name="Freeform 31">
                <a:extLst>
                  <a:ext uri="{FF2B5EF4-FFF2-40B4-BE49-F238E27FC236}">
                    <a16:creationId xmlns:a16="http://schemas.microsoft.com/office/drawing/2014/main" id="{194254D9-AF49-FA1A-364E-5AAD0FC2DF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grpSp>
          <p:nvGrpSpPr>
            <p:cNvPr id="376" name="Group 375">
              <a:extLst>
                <a:ext uri="{FF2B5EF4-FFF2-40B4-BE49-F238E27FC236}">
                  <a16:creationId xmlns:a16="http://schemas.microsoft.com/office/drawing/2014/main" id="{7E9462C1-F318-3822-FDF9-38B957E1F2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77" name="Freeform 32">
                <a:extLst>
                  <a:ext uri="{FF2B5EF4-FFF2-40B4-BE49-F238E27FC236}">
                    <a16:creationId xmlns:a16="http://schemas.microsoft.com/office/drawing/2014/main" id="{E54070FC-A5D1-F8A6-467B-D422BCFD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78" name="Freeform 33">
                <a:extLst>
                  <a:ext uri="{FF2B5EF4-FFF2-40B4-BE49-F238E27FC236}">
                    <a16:creationId xmlns:a16="http://schemas.microsoft.com/office/drawing/2014/main" id="{00225144-BFE6-EF8B-9D24-B84731E8B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79" name="Freeform 34">
                <a:extLst>
                  <a:ext uri="{FF2B5EF4-FFF2-40B4-BE49-F238E27FC236}">
                    <a16:creationId xmlns:a16="http://schemas.microsoft.com/office/drawing/2014/main" id="{342DAC13-A938-5E01-30AB-433702BCCA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0" name="Freeform 35">
                <a:extLst>
                  <a:ext uri="{FF2B5EF4-FFF2-40B4-BE49-F238E27FC236}">
                    <a16:creationId xmlns:a16="http://schemas.microsoft.com/office/drawing/2014/main" id="{AC8767C0-C92C-FF3C-1E34-13862D075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1" name="Freeform 36">
                <a:extLst>
                  <a:ext uri="{FF2B5EF4-FFF2-40B4-BE49-F238E27FC236}">
                    <a16:creationId xmlns:a16="http://schemas.microsoft.com/office/drawing/2014/main" id="{12BB0797-A1CF-7439-BB5F-E434D8D458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2" name="Freeform 37">
                <a:extLst>
                  <a:ext uri="{FF2B5EF4-FFF2-40B4-BE49-F238E27FC236}">
                    <a16:creationId xmlns:a16="http://schemas.microsoft.com/office/drawing/2014/main" id="{F03FF749-BA75-8FBE-6BE9-B78DF8F14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3" name="Freeform 38">
                <a:extLst>
                  <a:ext uri="{FF2B5EF4-FFF2-40B4-BE49-F238E27FC236}">
                    <a16:creationId xmlns:a16="http://schemas.microsoft.com/office/drawing/2014/main" id="{8E3049E6-2C45-71A1-2FC4-FD6FCA750E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4" name="Freeform 39">
                <a:extLst>
                  <a:ext uri="{FF2B5EF4-FFF2-40B4-BE49-F238E27FC236}">
                    <a16:creationId xmlns:a16="http://schemas.microsoft.com/office/drawing/2014/main" id="{8FB1AADD-ECC4-5B88-AE51-99D3D9A2A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5" name="Freeform 40">
                <a:extLst>
                  <a:ext uri="{FF2B5EF4-FFF2-40B4-BE49-F238E27FC236}">
                    <a16:creationId xmlns:a16="http://schemas.microsoft.com/office/drawing/2014/main" id="{B33B6117-A242-6491-6E69-825B6841E6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386" name="Rectangle 41">
                <a:extLst>
                  <a:ext uri="{FF2B5EF4-FFF2-40B4-BE49-F238E27FC236}">
                    <a16:creationId xmlns:a16="http://schemas.microsoft.com/office/drawing/2014/main" id="{6575098A-1453-4689-AB6D-477F28CDB99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grpSp>
      <p:sp useBgFill="1">
        <p:nvSpPr>
          <p:cNvPr id="415" name="Rectangle 414">
            <a:extLst>
              <a:ext uri="{FF2B5EF4-FFF2-40B4-BE49-F238E27FC236}">
                <a16:creationId xmlns:a16="http://schemas.microsoft.com/office/drawing/2014/main" id="{DB8259AA-E12D-E317-D8E2-9D11065B4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17" name="Picture 2">
            <a:extLst>
              <a:ext uri="{FF2B5EF4-FFF2-40B4-BE49-F238E27FC236}">
                <a16:creationId xmlns:a16="http://schemas.microsoft.com/office/drawing/2014/main" id="{081A50AC-49B1-50A3-36EE-10A7CE8D59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grpSp>
        <p:nvGrpSpPr>
          <p:cNvPr id="419" name="Group 418">
            <a:extLst>
              <a:ext uri="{FF2B5EF4-FFF2-40B4-BE49-F238E27FC236}">
                <a16:creationId xmlns:a16="http://schemas.microsoft.com/office/drawing/2014/main" id="{41F2A92D-F9A7-4C54-21D1-203605019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420" name="Rectangle 5">
              <a:extLst>
                <a:ext uri="{FF2B5EF4-FFF2-40B4-BE49-F238E27FC236}">
                  <a16:creationId xmlns:a16="http://schemas.microsoft.com/office/drawing/2014/main" id="{46672D15-E9C2-3454-91C6-0A9301DC03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1" name="Freeform 6">
              <a:extLst>
                <a:ext uri="{FF2B5EF4-FFF2-40B4-BE49-F238E27FC236}">
                  <a16:creationId xmlns:a16="http://schemas.microsoft.com/office/drawing/2014/main" id="{E14D2A00-CF23-DE49-0E33-2ED07A708C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2" name="Freeform 7">
              <a:extLst>
                <a:ext uri="{FF2B5EF4-FFF2-40B4-BE49-F238E27FC236}">
                  <a16:creationId xmlns:a16="http://schemas.microsoft.com/office/drawing/2014/main" id="{ADEC73E3-D6E3-735F-2F1A-73A9A7F5E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3" name="Freeform 8">
              <a:extLst>
                <a:ext uri="{FF2B5EF4-FFF2-40B4-BE49-F238E27FC236}">
                  <a16:creationId xmlns:a16="http://schemas.microsoft.com/office/drawing/2014/main" id="{97570C4F-2B87-CDE3-4E9B-47241F2D6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4" name="Freeform 9">
              <a:extLst>
                <a:ext uri="{FF2B5EF4-FFF2-40B4-BE49-F238E27FC236}">
                  <a16:creationId xmlns:a16="http://schemas.microsoft.com/office/drawing/2014/main" id="{FEA9B466-4C43-ECB9-D326-08BC53EC83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5" name="Freeform 10">
              <a:extLst>
                <a:ext uri="{FF2B5EF4-FFF2-40B4-BE49-F238E27FC236}">
                  <a16:creationId xmlns:a16="http://schemas.microsoft.com/office/drawing/2014/main" id="{99DA71BF-CD55-2DC1-25B5-5AC4A21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6" name="Freeform 11">
              <a:extLst>
                <a:ext uri="{FF2B5EF4-FFF2-40B4-BE49-F238E27FC236}">
                  <a16:creationId xmlns:a16="http://schemas.microsoft.com/office/drawing/2014/main" id="{CC923484-B07F-40EA-BB14-BA566F17E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7" name="Freeform 12">
              <a:extLst>
                <a:ext uri="{FF2B5EF4-FFF2-40B4-BE49-F238E27FC236}">
                  <a16:creationId xmlns:a16="http://schemas.microsoft.com/office/drawing/2014/main" id="{2043E207-1D44-332A-EEC6-CE380642CC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8" name="Freeform 13">
              <a:extLst>
                <a:ext uri="{FF2B5EF4-FFF2-40B4-BE49-F238E27FC236}">
                  <a16:creationId xmlns:a16="http://schemas.microsoft.com/office/drawing/2014/main" id="{8DF2FB59-DAE6-D38A-7910-52F5CA3E1D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29" name="Freeform 14">
              <a:extLst>
                <a:ext uri="{FF2B5EF4-FFF2-40B4-BE49-F238E27FC236}">
                  <a16:creationId xmlns:a16="http://schemas.microsoft.com/office/drawing/2014/main" id="{1BA5B264-E181-FE2B-5CD7-7CC66F646B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0" name="Freeform 15">
              <a:extLst>
                <a:ext uri="{FF2B5EF4-FFF2-40B4-BE49-F238E27FC236}">
                  <a16:creationId xmlns:a16="http://schemas.microsoft.com/office/drawing/2014/main" id="{425F5891-FCBA-A26B-BD8B-8E6A26CBC1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1" name="Line 16">
              <a:extLst>
                <a:ext uri="{FF2B5EF4-FFF2-40B4-BE49-F238E27FC236}">
                  <a16:creationId xmlns:a16="http://schemas.microsoft.com/office/drawing/2014/main" id="{7116221C-182C-F96D-077D-946E037C938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2" name="Freeform 17">
              <a:extLst>
                <a:ext uri="{FF2B5EF4-FFF2-40B4-BE49-F238E27FC236}">
                  <a16:creationId xmlns:a16="http://schemas.microsoft.com/office/drawing/2014/main" id="{B941E028-49E8-B6BE-0AB4-C94027E4B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3" name="Freeform 18">
              <a:extLst>
                <a:ext uri="{FF2B5EF4-FFF2-40B4-BE49-F238E27FC236}">
                  <a16:creationId xmlns:a16="http://schemas.microsoft.com/office/drawing/2014/main" id="{F00B7845-7623-2F25-3A98-15ADB47C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4" name="Freeform 19">
              <a:extLst>
                <a:ext uri="{FF2B5EF4-FFF2-40B4-BE49-F238E27FC236}">
                  <a16:creationId xmlns:a16="http://schemas.microsoft.com/office/drawing/2014/main" id="{25D735E7-2485-C67D-F96C-27E60EF46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5" name="Freeform 20">
              <a:extLst>
                <a:ext uri="{FF2B5EF4-FFF2-40B4-BE49-F238E27FC236}">
                  <a16:creationId xmlns:a16="http://schemas.microsoft.com/office/drawing/2014/main" id="{FE8A1AC8-8B7B-2357-845A-DD4E5A7EFF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6" name="Rectangle 21">
              <a:extLst>
                <a:ext uri="{FF2B5EF4-FFF2-40B4-BE49-F238E27FC236}">
                  <a16:creationId xmlns:a16="http://schemas.microsoft.com/office/drawing/2014/main" id="{B0D7F799-235E-4992-7D4A-73E3DB3FF5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7" name="Freeform 22">
              <a:extLst>
                <a:ext uri="{FF2B5EF4-FFF2-40B4-BE49-F238E27FC236}">
                  <a16:creationId xmlns:a16="http://schemas.microsoft.com/office/drawing/2014/main" id="{DDF6DB5A-F9ED-2940-2D1E-01B8309C3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8" name="Freeform 23">
              <a:extLst>
                <a:ext uri="{FF2B5EF4-FFF2-40B4-BE49-F238E27FC236}">
                  <a16:creationId xmlns:a16="http://schemas.microsoft.com/office/drawing/2014/main" id="{843C4BB8-7B19-B5E2-0B5A-420DE48BB4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39" name="Freeform 24">
              <a:extLst>
                <a:ext uri="{FF2B5EF4-FFF2-40B4-BE49-F238E27FC236}">
                  <a16:creationId xmlns:a16="http://schemas.microsoft.com/office/drawing/2014/main" id="{2D855C37-D030-279F-BF05-78DEB7F26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40" name="Freeform 25">
              <a:extLst>
                <a:ext uri="{FF2B5EF4-FFF2-40B4-BE49-F238E27FC236}">
                  <a16:creationId xmlns:a16="http://schemas.microsoft.com/office/drawing/2014/main" id="{6C65445A-2CED-B1E7-E413-FC263A86B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41" name="Freeform 26">
              <a:extLst>
                <a:ext uri="{FF2B5EF4-FFF2-40B4-BE49-F238E27FC236}">
                  <a16:creationId xmlns:a16="http://schemas.microsoft.com/office/drawing/2014/main" id="{7E508F83-B65A-EDB3-5658-2274C4455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42" name="Freeform 27">
              <a:extLst>
                <a:ext uri="{FF2B5EF4-FFF2-40B4-BE49-F238E27FC236}">
                  <a16:creationId xmlns:a16="http://schemas.microsoft.com/office/drawing/2014/main" id="{7032DF2F-065D-3E32-D7DD-5D25B17CD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43" name="Freeform 28">
              <a:extLst>
                <a:ext uri="{FF2B5EF4-FFF2-40B4-BE49-F238E27FC236}">
                  <a16:creationId xmlns:a16="http://schemas.microsoft.com/office/drawing/2014/main" id="{EDF7D52D-5C35-6796-2B5D-91F52D783F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44" name="Freeform 29">
              <a:extLst>
                <a:ext uri="{FF2B5EF4-FFF2-40B4-BE49-F238E27FC236}">
                  <a16:creationId xmlns:a16="http://schemas.microsoft.com/office/drawing/2014/main" id="{97FD3781-B83A-C615-7F47-0506BFEC83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45" name="Freeform 30">
              <a:extLst>
                <a:ext uri="{FF2B5EF4-FFF2-40B4-BE49-F238E27FC236}">
                  <a16:creationId xmlns:a16="http://schemas.microsoft.com/office/drawing/2014/main" id="{777FC8EA-5447-3AFC-4717-66E850E67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46" name="Freeform 31">
              <a:extLst>
                <a:ext uri="{FF2B5EF4-FFF2-40B4-BE49-F238E27FC236}">
                  <a16:creationId xmlns:a16="http://schemas.microsoft.com/office/drawing/2014/main" id="{D0C79D1D-19C9-5F95-B88D-B99E2E8CE3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sp>
        <p:nvSpPr>
          <p:cNvPr id="2" name="Title 1">
            <a:extLst>
              <a:ext uri="{FF2B5EF4-FFF2-40B4-BE49-F238E27FC236}">
                <a16:creationId xmlns:a16="http://schemas.microsoft.com/office/drawing/2014/main" id="{A743FEFE-D484-3C1F-CE41-5AB583AC0E76}"/>
              </a:ext>
            </a:extLst>
          </p:cNvPr>
          <p:cNvSpPr>
            <a:spLocks noGrp="1"/>
          </p:cNvSpPr>
          <p:nvPr>
            <p:ph type="title"/>
          </p:nvPr>
        </p:nvSpPr>
        <p:spPr>
          <a:xfrm>
            <a:off x="6204744" y="1222108"/>
            <a:ext cx="5425280" cy="4498448"/>
          </a:xfrm>
        </p:spPr>
        <p:txBody>
          <a:bodyPr vert="horz" lIns="91440" tIns="45720" rIns="91440" bIns="45720" rtlCol="0" anchor="ctr">
            <a:normAutofit fontScale="90000"/>
          </a:bodyPr>
          <a:lstStyle/>
          <a:p>
            <a:pPr marL="0" marR="0" algn="ctr"/>
            <a:br>
              <a:rPr lang="en-US" sz="8800" b="1" i="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8800" b="1" i="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br>
              <a:rPr lang="en-US" sz="8800" b="1" i="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8800" b="1" i="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8800" i="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0" name="Title 1">
            <a:extLst>
              <a:ext uri="{FF2B5EF4-FFF2-40B4-BE49-F238E27FC236}">
                <a16:creationId xmlns:a16="http://schemas.microsoft.com/office/drawing/2014/main" id="{794B5105-FB90-1CE3-EA8D-C7AC599F8513}"/>
              </a:ext>
            </a:extLst>
          </p:cNvPr>
          <p:cNvSpPr txBox="1">
            <a:spLocks/>
          </p:cNvSpPr>
          <p:nvPr/>
        </p:nvSpPr>
        <p:spPr>
          <a:xfrm>
            <a:off x="-1452449" y="1991064"/>
            <a:ext cx="9840911" cy="38004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457200" marR="0" lvl="0" indent="-228600" algn="just" defTabSz="914400" rtl="0" eaLnBrk="1" fontAlgn="auto" latinLnBrk="0" hangingPunct="1">
              <a:lnSpc>
                <a:spcPct val="110000"/>
              </a:lnSpc>
              <a:spcBef>
                <a:spcPct val="0"/>
              </a:spcBef>
              <a:spcAft>
                <a:spcPts val="600"/>
              </a:spcAft>
              <a:buClrTx/>
              <a:buSzPct val="125000"/>
              <a:buFont typeface="Arial" panose="020B0604020202020204" pitchFamily="34" charset="0"/>
              <a:buChar char="•"/>
              <a:tabLst/>
              <a:defRPr/>
            </a:pPr>
            <a:endParaRPr kumimoji="0" lang="en-US" sz="3300" b="1" i="1" u="none" strike="noStrike" kern="1200" cap="all"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pSp>
        <p:nvGrpSpPr>
          <p:cNvPr id="448" name="Group 447">
            <a:extLst>
              <a:ext uri="{FF2B5EF4-FFF2-40B4-BE49-F238E27FC236}">
                <a16:creationId xmlns:a16="http://schemas.microsoft.com/office/drawing/2014/main" id="{EE3C0612-0064-871A-9BD7-163BE144E0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49" name="Freeform 32">
              <a:extLst>
                <a:ext uri="{FF2B5EF4-FFF2-40B4-BE49-F238E27FC236}">
                  <a16:creationId xmlns:a16="http://schemas.microsoft.com/office/drawing/2014/main" id="{5C2EAB6A-3B76-4EC0-6B3E-7ADF301A5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0" name="Freeform 33">
              <a:extLst>
                <a:ext uri="{FF2B5EF4-FFF2-40B4-BE49-F238E27FC236}">
                  <a16:creationId xmlns:a16="http://schemas.microsoft.com/office/drawing/2014/main" id="{245BB9CB-8498-E54E-E472-34BCFA88B3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1" name="Freeform 34">
              <a:extLst>
                <a:ext uri="{FF2B5EF4-FFF2-40B4-BE49-F238E27FC236}">
                  <a16:creationId xmlns:a16="http://schemas.microsoft.com/office/drawing/2014/main" id="{EB5E05E1-B5CD-DF76-6E03-91775C83FD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2" name="Freeform 35">
              <a:extLst>
                <a:ext uri="{FF2B5EF4-FFF2-40B4-BE49-F238E27FC236}">
                  <a16:creationId xmlns:a16="http://schemas.microsoft.com/office/drawing/2014/main" id="{B4F1CD64-6172-EFCA-404C-18A6B9137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3" name="Freeform 36">
              <a:extLst>
                <a:ext uri="{FF2B5EF4-FFF2-40B4-BE49-F238E27FC236}">
                  <a16:creationId xmlns:a16="http://schemas.microsoft.com/office/drawing/2014/main" id="{AA71DD73-EF1E-D85D-308A-0F6FF17EAC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4" name="Freeform 37">
              <a:extLst>
                <a:ext uri="{FF2B5EF4-FFF2-40B4-BE49-F238E27FC236}">
                  <a16:creationId xmlns:a16="http://schemas.microsoft.com/office/drawing/2014/main" id="{B6F7560D-9EBD-1513-E166-7EDBB87C4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5" name="Freeform 38">
              <a:extLst>
                <a:ext uri="{FF2B5EF4-FFF2-40B4-BE49-F238E27FC236}">
                  <a16:creationId xmlns:a16="http://schemas.microsoft.com/office/drawing/2014/main" id="{E915AEB4-DEEE-A050-71D6-51B0A6D30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6" name="Freeform 39">
              <a:extLst>
                <a:ext uri="{FF2B5EF4-FFF2-40B4-BE49-F238E27FC236}">
                  <a16:creationId xmlns:a16="http://schemas.microsoft.com/office/drawing/2014/main" id="{65B72765-7444-EAC3-62BF-0D393A182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7" name="Freeform 40">
              <a:extLst>
                <a:ext uri="{FF2B5EF4-FFF2-40B4-BE49-F238E27FC236}">
                  <a16:creationId xmlns:a16="http://schemas.microsoft.com/office/drawing/2014/main" id="{941157D2-39BE-0E46-1812-47F760D7F5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458" name="Rectangle 41">
              <a:extLst>
                <a:ext uri="{FF2B5EF4-FFF2-40B4-BE49-F238E27FC236}">
                  <a16:creationId xmlns:a16="http://schemas.microsoft.com/office/drawing/2014/main" id="{3D4BAB42-F3C8-372E-D39F-19235E04D75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pic>
        <p:nvPicPr>
          <p:cNvPr id="1026" name="Picture 2" descr="Generated image">
            <a:extLst>
              <a:ext uri="{FF2B5EF4-FFF2-40B4-BE49-F238E27FC236}">
                <a16:creationId xmlns:a16="http://schemas.microsoft.com/office/drawing/2014/main" id="{DCCB1BE3-3374-6100-6A6E-5F3E96A95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404" y="-14287"/>
            <a:ext cx="67436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85210"/>
      </p:ext>
    </p:extLst>
  </p:cSld>
  <p:clrMapOvr>
    <a:overrideClrMapping bg1="lt1" tx1="dk1" bg2="lt2" tx2="dk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5BF337C0-A000-E890-6B83-E24E14FDC2EF}"/>
            </a:ext>
          </a:extLst>
        </p:cNvPr>
        <p:cNvGrpSpPr/>
        <p:nvPr/>
      </p:nvGrpSpPr>
      <p:grpSpPr>
        <a:xfrm>
          <a:off x="0" y="0"/>
          <a:ext cx="0" cy="0"/>
          <a:chOff x="0" y="0"/>
          <a:chExt cx="0" cy="0"/>
        </a:xfrm>
      </p:grpSpPr>
      <p:pic>
        <p:nvPicPr>
          <p:cNvPr id="12297" name="Picture 2">
            <a:extLst>
              <a:ext uri="{FF2B5EF4-FFF2-40B4-BE49-F238E27FC236}">
                <a16:creationId xmlns:a16="http://schemas.microsoft.com/office/drawing/2014/main" id="{8BBDCE63-026B-382F-C32B-5FF6531BB6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299" name="Group 12298">
            <a:extLst>
              <a:ext uri="{FF2B5EF4-FFF2-40B4-BE49-F238E27FC236}">
                <a16:creationId xmlns:a16="http://schemas.microsoft.com/office/drawing/2014/main" id="{165698EC-78DE-8AF0-1AFC-6774A0215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300" name="Group 12299">
              <a:extLst>
                <a:ext uri="{FF2B5EF4-FFF2-40B4-BE49-F238E27FC236}">
                  <a16:creationId xmlns:a16="http://schemas.microsoft.com/office/drawing/2014/main" id="{EDA88108-9FF7-A019-68A3-47F07358BC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312" name="Rectangle 5">
                <a:extLst>
                  <a:ext uri="{FF2B5EF4-FFF2-40B4-BE49-F238E27FC236}">
                    <a16:creationId xmlns:a16="http://schemas.microsoft.com/office/drawing/2014/main" id="{80671293-6E9F-58B9-B167-58ADA56F76A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3" name="Freeform 6">
                <a:extLst>
                  <a:ext uri="{FF2B5EF4-FFF2-40B4-BE49-F238E27FC236}">
                    <a16:creationId xmlns:a16="http://schemas.microsoft.com/office/drawing/2014/main" id="{99543D80-5A72-B08C-394A-914FCF7D05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4" name="Freeform 7">
                <a:extLst>
                  <a:ext uri="{FF2B5EF4-FFF2-40B4-BE49-F238E27FC236}">
                    <a16:creationId xmlns:a16="http://schemas.microsoft.com/office/drawing/2014/main" id="{60026BAA-FE57-9133-8714-E0CCEDA50B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5" name="Freeform 8">
                <a:extLst>
                  <a:ext uri="{FF2B5EF4-FFF2-40B4-BE49-F238E27FC236}">
                    <a16:creationId xmlns:a16="http://schemas.microsoft.com/office/drawing/2014/main" id="{670FC32A-639B-4D20-DC57-172E385C4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6" name="Freeform 9">
                <a:extLst>
                  <a:ext uri="{FF2B5EF4-FFF2-40B4-BE49-F238E27FC236}">
                    <a16:creationId xmlns:a16="http://schemas.microsoft.com/office/drawing/2014/main" id="{DECE0C6F-385A-2633-5E91-AF1487EAF5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7" name="Freeform 10">
                <a:extLst>
                  <a:ext uri="{FF2B5EF4-FFF2-40B4-BE49-F238E27FC236}">
                    <a16:creationId xmlns:a16="http://schemas.microsoft.com/office/drawing/2014/main" id="{D54D0221-01F2-1F11-4CBB-1F0789160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8" name="Freeform 11">
                <a:extLst>
                  <a:ext uri="{FF2B5EF4-FFF2-40B4-BE49-F238E27FC236}">
                    <a16:creationId xmlns:a16="http://schemas.microsoft.com/office/drawing/2014/main" id="{267E7736-540A-A7B9-03E9-90EF661FB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9" name="Freeform 12">
                <a:extLst>
                  <a:ext uri="{FF2B5EF4-FFF2-40B4-BE49-F238E27FC236}">
                    <a16:creationId xmlns:a16="http://schemas.microsoft.com/office/drawing/2014/main" id="{648C0B9A-B3DD-7A3E-4FDD-937E1D20CF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0" name="Freeform 13">
                <a:extLst>
                  <a:ext uri="{FF2B5EF4-FFF2-40B4-BE49-F238E27FC236}">
                    <a16:creationId xmlns:a16="http://schemas.microsoft.com/office/drawing/2014/main" id="{E8A169D6-B668-D316-1BBF-DA6FB7EDDF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1" name="Freeform 14">
                <a:extLst>
                  <a:ext uri="{FF2B5EF4-FFF2-40B4-BE49-F238E27FC236}">
                    <a16:creationId xmlns:a16="http://schemas.microsoft.com/office/drawing/2014/main" id="{93F68D76-A8E8-F42D-54C1-0D4FC91C6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2" name="Freeform 15">
                <a:extLst>
                  <a:ext uri="{FF2B5EF4-FFF2-40B4-BE49-F238E27FC236}">
                    <a16:creationId xmlns:a16="http://schemas.microsoft.com/office/drawing/2014/main" id="{01E61A0F-6552-DB05-C95F-F1B94BD8A6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3" name="Line 16">
                <a:extLst>
                  <a:ext uri="{FF2B5EF4-FFF2-40B4-BE49-F238E27FC236}">
                    <a16:creationId xmlns:a16="http://schemas.microsoft.com/office/drawing/2014/main" id="{952C51B7-06C9-D236-C7DE-A96CECA2D61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4" name="Freeform 17">
                <a:extLst>
                  <a:ext uri="{FF2B5EF4-FFF2-40B4-BE49-F238E27FC236}">
                    <a16:creationId xmlns:a16="http://schemas.microsoft.com/office/drawing/2014/main" id="{7CEBF316-F97A-70BB-140E-204ECFDA6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5" name="Freeform 18">
                <a:extLst>
                  <a:ext uri="{FF2B5EF4-FFF2-40B4-BE49-F238E27FC236}">
                    <a16:creationId xmlns:a16="http://schemas.microsoft.com/office/drawing/2014/main" id="{E58EC850-183C-6461-B2A6-29E77264A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6" name="Freeform 19">
                <a:extLst>
                  <a:ext uri="{FF2B5EF4-FFF2-40B4-BE49-F238E27FC236}">
                    <a16:creationId xmlns:a16="http://schemas.microsoft.com/office/drawing/2014/main" id="{6A9608A5-AAA4-E1D7-9510-75D370F12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7" name="Freeform 20">
                <a:extLst>
                  <a:ext uri="{FF2B5EF4-FFF2-40B4-BE49-F238E27FC236}">
                    <a16:creationId xmlns:a16="http://schemas.microsoft.com/office/drawing/2014/main" id="{D0B93F8A-6F0E-9177-60E6-488FC43D27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8" name="Rectangle 21">
                <a:extLst>
                  <a:ext uri="{FF2B5EF4-FFF2-40B4-BE49-F238E27FC236}">
                    <a16:creationId xmlns:a16="http://schemas.microsoft.com/office/drawing/2014/main" id="{21C68737-61DB-E4AA-ACA4-11DADB2973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29" name="Freeform 22">
                <a:extLst>
                  <a:ext uri="{FF2B5EF4-FFF2-40B4-BE49-F238E27FC236}">
                    <a16:creationId xmlns:a16="http://schemas.microsoft.com/office/drawing/2014/main" id="{47C6C6E0-608C-BA01-9FA4-117F35A2BF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0" name="Freeform 23">
                <a:extLst>
                  <a:ext uri="{FF2B5EF4-FFF2-40B4-BE49-F238E27FC236}">
                    <a16:creationId xmlns:a16="http://schemas.microsoft.com/office/drawing/2014/main" id="{9EA5999E-2DFA-250E-D74E-C909501FF5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1" name="Freeform 24">
                <a:extLst>
                  <a:ext uri="{FF2B5EF4-FFF2-40B4-BE49-F238E27FC236}">
                    <a16:creationId xmlns:a16="http://schemas.microsoft.com/office/drawing/2014/main" id="{A7819217-3E2F-0BBB-D105-AD60EDB11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2" name="Freeform 25">
                <a:extLst>
                  <a:ext uri="{FF2B5EF4-FFF2-40B4-BE49-F238E27FC236}">
                    <a16:creationId xmlns:a16="http://schemas.microsoft.com/office/drawing/2014/main" id="{13EA9A40-43F5-BA34-0F11-230779E7AC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3" name="Freeform 26">
                <a:extLst>
                  <a:ext uri="{FF2B5EF4-FFF2-40B4-BE49-F238E27FC236}">
                    <a16:creationId xmlns:a16="http://schemas.microsoft.com/office/drawing/2014/main" id="{3CF2AEB4-CE1D-23A4-088E-32E8C7ECB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4" name="Freeform 27">
                <a:extLst>
                  <a:ext uri="{FF2B5EF4-FFF2-40B4-BE49-F238E27FC236}">
                    <a16:creationId xmlns:a16="http://schemas.microsoft.com/office/drawing/2014/main" id="{6BD8800E-6254-C2CA-8998-14C36315C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5" name="Freeform 28">
                <a:extLst>
                  <a:ext uri="{FF2B5EF4-FFF2-40B4-BE49-F238E27FC236}">
                    <a16:creationId xmlns:a16="http://schemas.microsoft.com/office/drawing/2014/main" id="{E704B181-2B7B-166A-7B3D-97E2B7101B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6" name="Freeform 29">
                <a:extLst>
                  <a:ext uri="{FF2B5EF4-FFF2-40B4-BE49-F238E27FC236}">
                    <a16:creationId xmlns:a16="http://schemas.microsoft.com/office/drawing/2014/main" id="{E9245E06-D263-C9E1-53E2-5668BE6A19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7" name="Freeform 30">
                <a:extLst>
                  <a:ext uri="{FF2B5EF4-FFF2-40B4-BE49-F238E27FC236}">
                    <a16:creationId xmlns:a16="http://schemas.microsoft.com/office/drawing/2014/main" id="{219CAEE1-9AC3-907F-1625-85E0F5331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38" name="Freeform 31">
                <a:extLst>
                  <a:ext uri="{FF2B5EF4-FFF2-40B4-BE49-F238E27FC236}">
                    <a16:creationId xmlns:a16="http://schemas.microsoft.com/office/drawing/2014/main" id="{9BA7EF18-F1D2-AEB4-AFF7-5749D916F7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12301" name="Group 12300">
              <a:extLst>
                <a:ext uri="{FF2B5EF4-FFF2-40B4-BE49-F238E27FC236}">
                  <a16:creationId xmlns:a16="http://schemas.microsoft.com/office/drawing/2014/main" id="{43361108-9A68-7C04-ECDB-314EDEB4E3D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302" name="Freeform 32">
                <a:extLst>
                  <a:ext uri="{FF2B5EF4-FFF2-40B4-BE49-F238E27FC236}">
                    <a16:creationId xmlns:a16="http://schemas.microsoft.com/office/drawing/2014/main" id="{CF99C813-E288-FBDC-1F28-5CE11C5199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03" name="Freeform 33">
                <a:extLst>
                  <a:ext uri="{FF2B5EF4-FFF2-40B4-BE49-F238E27FC236}">
                    <a16:creationId xmlns:a16="http://schemas.microsoft.com/office/drawing/2014/main" id="{05DABB3C-EB56-25C9-7970-3A596321C1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04" name="Freeform 34">
                <a:extLst>
                  <a:ext uri="{FF2B5EF4-FFF2-40B4-BE49-F238E27FC236}">
                    <a16:creationId xmlns:a16="http://schemas.microsoft.com/office/drawing/2014/main" id="{E14EF7C1-74A9-C267-098C-DA1DE791C7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05" name="Freeform 35">
                <a:extLst>
                  <a:ext uri="{FF2B5EF4-FFF2-40B4-BE49-F238E27FC236}">
                    <a16:creationId xmlns:a16="http://schemas.microsoft.com/office/drawing/2014/main" id="{2F8C9CCF-159E-A211-2412-F779CD8DE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06" name="Freeform 36">
                <a:extLst>
                  <a:ext uri="{FF2B5EF4-FFF2-40B4-BE49-F238E27FC236}">
                    <a16:creationId xmlns:a16="http://schemas.microsoft.com/office/drawing/2014/main" id="{DDC6FE9F-A226-70D5-AE49-19F738D7D8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07" name="Freeform 37">
                <a:extLst>
                  <a:ext uri="{FF2B5EF4-FFF2-40B4-BE49-F238E27FC236}">
                    <a16:creationId xmlns:a16="http://schemas.microsoft.com/office/drawing/2014/main" id="{BE9F13A5-4890-FF05-19C5-624E5CABB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08" name="Freeform 38">
                <a:extLst>
                  <a:ext uri="{FF2B5EF4-FFF2-40B4-BE49-F238E27FC236}">
                    <a16:creationId xmlns:a16="http://schemas.microsoft.com/office/drawing/2014/main" id="{C8CF4372-EE44-991D-7A6F-229AD2712B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09" name="Freeform 39">
                <a:extLst>
                  <a:ext uri="{FF2B5EF4-FFF2-40B4-BE49-F238E27FC236}">
                    <a16:creationId xmlns:a16="http://schemas.microsoft.com/office/drawing/2014/main" id="{E134B4AC-406F-EA76-6D88-7944FDA06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0" name="Freeform 40">
                <a:extLst>
                  <a:ext uri="{FF2B5EF4-FFF2-40B4-BE49-F238E27FC236}">
                    <a16:creationId xmlns:a16="http://schemas.microsoft.com/office/drawing/2014/main" id="{4E5D0DE6-E6B3-57E1-B877-ABB2D74D65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11" name="Rectangle 41">
                <a:extLst>
                  <a:ext uri="{FF2B5EF4-FFF2-40B4-BE49-F238E27FC236}">
                    <a16:creationId xmlns:a16="http://schemas.microsoft.com/office/drawing/2014/main" id="{ABC6C11B-C469-97B1-4FBF-4EAA7338CC7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sp useBgFill="1">
        <p:nvSpPr>
          <p:cNvPr id="12340" name="Rectangle 12339">
            <a:extLst>
              <a:ext uri="{FF2B5EF4-FFF2-40B4-BE49-F238E27FC236}">
                <a16:creationId xmlns:a16="http://schemas.microsoft.com/office/drawing/2014/main" id="{55543B4C-AF4C-C8ED-846D-A4B063FC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2342" name="Picture 2">
            <a:extLst>
              <a:ext uri="{FF2B5EF4-FFF2-40B4-BE49-F238E27FC236}">
                <a16:creationId xmlns:a16="http://schemas.microsoft.com/office/drawing/2014/main" id="{9E1DF8AB-AC63-D923-E2C1-8F099D5C8F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F7930C72-F316-41D6-AC86-29ECDBDCA244}"/>
              </a:ext>
            </a:extLst>
          </p:cNvPr>
          <p:cNvSpPr>
            <a:spLocks noGrp="1"/>
          </p:cNvSpPr>
          <p:nvPr>
            <p:ph type="title"/>
          </p:nvPr>
        </p:nvSpPr>
        <p:spPr>
          <a:xfrm>
            <a:off x="999780" y="0"/>
            <a:ext cx="10286999" cy="1223911"/>
          </a:xfrm>
        </p:spPr>
        <p:txBody>
          <a:bodyPr vert="horz" lIns="91440" tIns="45720" rIns="91440" bIns="45720" rtlCol="0" anchor="ctr">
            <a:normAutofit/>
          </a:bodyPr>
          <a:lstStyle/>
          <a:p>
            <a:pPr marL="0" marR="0"/>
            <a:br>
              <a:rPr lang="en-US" sz="3200" b="1" cap="none" dirty="0">
                <a:solidFill>
                  <a:schemeClr val="bg1"/>
                </a:solidFill>
                <a:latin typeface="Times New Roman" panose="02020603050405020304" pitchFamily="18" charset="0"/>
                <a:cs typeface="Times New Roman" panose="02020603050405020304" pitchFamily="18" charset="0"/>
              </a:rPr>
            </a:br>
            <a:endParaRPr lang="en-US" sz="3200" b="1" cap="none" dirty="0">
              <a:solidFill>
                <a:schemeClr val="bg1"/>
              </a:solidFill>
              <a:latin typeface="Times New Roman" panose="02020603050405020304" pitchFamily="18" charset="0"/>
              <a:cs typeface="Times New Roman" panose="02020603050405020304" pitchFamily="18" charset="0"/>
            </a:endParaRPr>
          </a:p>
        </p:txBody>
      </p:sp>
      <p:grpSp>
        <p:nvGrpSpPr>
          <p:cNvPr id="12344" name="Group 12343">
            <a:extLst>
              <a:ext uri="{FF2B5EF4-FFF2-40B4-BE49-F238E27FC236}">
                <a16:creationId xmlns:a16="http://schemas.microsoft.com/office/drawing/2014/main" id="{095B983D-4458-F9ED-6D4E-34C7318726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345" name="Rectangle 5">
              <a:extLst>
                <a:ext uri="{FF2B5EF4-FFF2-40B4-BE49-F238E27FC236}">
                  <a16:creationId xmlns:a16="http://schemas.microsoft.com/office/drawing/2014/main" id="{0E28B135-6442-D1F1-E568-3D79F5C679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46" name="Freeform 6">
              <a:extLst>
                <a:ext uri="{FF2B5EF4-FFF2-40B4-BE49-F238E27FC236}">
                  <a16:creationId xmlns:a16="http://schemas.microsoft.com/office/drawing/2014/main" id="{3D2C5BA4-BEC9-B14C-0F44-B1A0B070A1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47" name="Freeform 7">
              <a:extLst>
                <a:ext uri="{FF2B5EF4-FFF2-40B4-BE49-F238E27FC236}">
                  <a16:creationId xmlns:a16="http://schemas.microsoft.com/office/drawing/2014/main" id="{CC7083E3-65B0-27AE-D2B1-18A98016A5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48" name="Freeform 8">
              <a:extLst>
                <a:ext uri="{FF2B5EF4-FFF2-40B4-BE49-F238E27FC236}">
                  <a16:creationId xmlns:a16="http://schemas.microsoft.com/office/drawing/2014/main" id="{E901579A-96E1-3075-7947-A95B3AD187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49" name="Freeform 9">
              <a:extLst>
                <a:ext uri="{FF2B5EF4-FFF2-40B4-BE49-F238E27FC236}">
                  <a16:creationId xmlns:a16="http://schemas.microsoft.com/office/drawing/2014/main" id="{96A98564-8412-6900-F14E-D44C9F6F88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0" name="Freeform 10">
              <a:extLst>
                <a:ext uri="{FF2B5EF4-FFF2-40B4-BE49-F238E27FC236}">
                  <a16:creationId xmlns:a16="http://schemas.microsoft.com/office/drawing/2014/main" id="{DA330066-F045-9BF2-BE4E-DA745D9DE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1" name="Freeform 11">
              <a:extLst>
                <a:ext uri="{FF2B5EF4-FFF2-40B4-BE49-F238E27FC236}">
                  <a16:creationId xmlns:a16="http://schemas.microsoft.com/office/drawing/2014/main" id="{C2E2B966-ED75-3831-128E-B494C9A67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2" name="Freeform 12">
              <a:extLst>
                <a:ext uri="{FF2B5EF4-FFF2-40B4-BE49-F238E27FC236}">
                  <a16:creationId xmlns:a16="http://schemas.microsoft.com/office/drawing/2014/main" id="{614208DA-B579-D7D3-68E3-84A0E5DCD4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3" name="Freeform 13">
              <a:extLst>
                <a:ext uri="{FF2B5EF4-FFF2-40B4-BE49-F238E27FC236}">
                  <a16:creationId xmlns:a16="http://schemas.microsoft.com/office/drawing/2014/main" id="{6A9B98BA-5E91-2197-5D31-5A8325D6B1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4" name="Freeform 14">
              <a:extLst>
                <a:ext uri="{FF2B5EF4-FFF2-40B4-BE49-F238E27FC236}">
                  <a16:creationId xmlns:a16="http://schemas.microsoft.com/office/drawing/2014/main" id="{1FAAA4F8-7EEE-A0D2-5900-4A8E9CF54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5" name="Freeform 15">
              <a:extLst>
                <a:ext uri="{FF2B5EF4-FFF2-40B4-BE49-F238E27FC236}">
                  <a16:creationId xmlns:a16="http://schemas.microsoft.com/office/drawing/2014/main" id="{6F49FD26-503D-7680-AC90-B9563FEDA4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6" name="Line 16">
              <a:extLst>
                <a:ext uri="{FF2B5EF4-FFF2-40B4-BE49-F238E27FC236}">
                  <a16:creationId xmlns:a16="http://schemas.microsoft.com/office/drawing/2014/main" id="{2B4C3586-EE7F-9041-1D1F-44E72942BFE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7" name="Freeform 17">
              <a:extLst>
                <a:ext uri="{FF2B5EF4-FFF2-40B4-BE49-F238E27FC236}">
                  <a16:creationId xmlns:a16="http://schemas.microsoft.com/office/drawing/2014/main" id="{6B67E047-8311-5D81-3E0B-89B46361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8" name="Freeform 18">
              <a:extLst>
                <a:ext uri="{FF2B5EF4-FFF2-40B4-BE49-F238E27FC236}">
                  <a16:creationId xmlns:a16="http://schemas.microsoft.com/office/drawing/2014/main" id="{93EC065F-69DF-1658-EFD9-ED0CDD427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59" name="Freeform 19">
              <a:extLst>
                <a:ext uri="{FF2B5EF4-FFF2-40B4-BE49-F238E27FC236}">
                  <a16:creationId xmlns:a16="http://schemas.microsoft.com/office/drawing/2014/main" id="{637E601A-7F6D-EAFA-FCF9-0C406C3BA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0" name="Freeform 20">
              <a:extLst>
                <a:ext uri="{FF2B5EF4-FFF2-40B4-BE49-F238E27FC236}">
                  <a16:creationId xmlns:a16="http://schemas.microsoft.com/office/drawing/2014/main" id="{5C8E5BFB-79A0-B473-0D65-6FCF5DEDE7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1" name="Rectangle 21">
              <a:extLst>
                <a:ext uri="{FF2B5EF4-FFF2-40B4-BE49-F238E27FC236}">
                  <a16:creationId xmlns:a16="http://schemas.microsoft.com/office/drawing/2014/main" id="{A66BFD8B-1CF6-58A3-5641-892E667614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2" name="Freeform 22">
              <a:extLst>
                <a:ext uri="{FF2B5EF4-FFF2-40B4-BE49-F238E27FC236}">
                  <a16:creationId xmlns:a16="http://schemas.microsoft.com/office/drawing/2014/main" id="{A17B95D8-B1B0-58B1-F48F-9D8E7D0D3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3" name="Freeform 23">
              <a:extLst>
                <a:ext uri="{FF2B5EF4-FFF2-40B4-BE49-F238E27FC236}">
                  <a16:creationId xmlns:a16="http://schemas.microsoft.com/office/drawing/2014/main" id="{5FBE8C66-57AB-2109-805C-1AC65100C5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4" name="Freeform 24">
              <a:extLst>
                <a:ext uri="{FF2B5EF4-FFF2-40B4-BE49-F238E27FC236}">
                  <a16:creationId xmlns:a16="http://schemas.microsoft.com/office/drawing/2014/main" id="{89ED24EF-4D1A-D802-3B01-7B9D3A252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5" name="Freeform 25">
              <a:extLst>
                <a:ext uri="{FF2B5EF4-FFF2-40B4-BE49-F238E27FC236}">
                  <a16:creationId xmlns:a16="http://schemas.microsoft.com/office/drawing/2014/main" id="{65C97C22-E47A-06FA-16CA-364C5B11A4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6" name="Freeform 26">
              <a:extLst>
                <a:ext uri="{FF2B5EF4-FFF2-40B4-BE49-F238E27FC236}">
                  <a16:creationId xmlns:a16="http://schemas.microsoft.com/office/drawing/2014/main" id="{3F5643CA-D1EA-8126-9C4B-B514CF052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7" name="Freeform 27">
              <a:extLst>
                <a:ext uri="{FF2B5EF4-FFF2-40B4-BE49-F238E27FC236}">
                  <a16:creationId xmlns:a16="http://schemas.microsoft.com/office/drawing/2014/main" id="{9502232C-1EEF-91E8-64E7-329CC1B86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8" name="Freeform 28">
              <a:extLst>
                <a:ext uri="{FF2B5EF4-FFF2-40B4-BE49-F238E27FC236}">
                  <a16:creationId xmlns:a16="http://schemas.microsoft.com/office/drawing/2014/main" id="{88A23B04-CB24-A654-FA81-5D1F014929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69" name="Freeform 29">
              <a:extLst>
                <a:ext uri="{FF2B5EF4-FFF2-40B4-BE49-F238E27FC236}">
                  <a16:creationId xmlns:a16="http://schemas.microsoft.com/office/drawing/2014/main" id="{3E92C18C-4B5E-31C7-B967-D07D6785E6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70" name="Freeform 30">
              <a:extLst>
                <a:ext uri="{FF2B5EF4-FFF2-40B4-BE49-F238E27FC236}">
                  <a16:creationId xmlns:a16="http://schemas.microsoft.com/office/drawing/2014/main" id="{55F98C9B-4C46-772F-9846-4B1522E41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371" name="Freeform 31">
              <a:extLst>
                <a:ext uri="{FF2B5EF4-FFF2-40B4-BE49-F238E27FC236}">
                  <a16:creationId xmlns:a16="http://schemas.microsoft.com/office/drawing/2014/main" id="{E8DEE8C2-6CB7-5544-D767-F5711EBE0C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5" name="Picture 4">
            <a:extLst>
              <a:ext uri="{FF2B5EF4-FFF2-40B4-BE49-F238E27FC236}">
                <a16:creationId xmlns:a16="http://schemas.microsoft.com/office/drawing/2014/main" id="{FAA0D8B9-BE89-E96E-0E5F-714280B481D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84969" y="1296613"/>
            <a:ext cx="6508834" cy="472971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4907A9B-C3A5-73F3-9F09-DBB7787626F2}"/>
              </a:ext>
            </a:extLst>
          </p:cNvPr>
          <p:cNvPicPr>
            <a:picLocks noChangeAspect="1"/>
          </p:cNvPicPr>
          <p:nvPr/>
        </p:nvPicPr>
        <p:blipFill>
          <a:blip r:embed="rId7"/>
          <a:srcRect l="225" t="12" r="886" b="14947"/>
          <a:stretch/>
        </p:blipFill>
        <p:spPr>
          <a:xfrm>
            <a:off x="7343517" y="728989"/>
            <a:ext cx="4322339" cy="3132472"/>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F0DA5127-B26B-8C01-146C-452A89722532}"/>
              </a:ext>
            </a:extLst>
          </p:cNvPr>
          <p:cNvPicPr>
            <a:picLocks noChangeAspect="1"/>
          </p:cNvPicPr>
          <p:nvPr/>
        </p:nvPicPr>
        <p:blipFill>
          <a:blip r:embed="rId8"/>
          <a:stretch>
            <a:fillRect/>
          </a:stretch>
        </p:blipFill>
        <p:spPr>
          <a:xfrm>
            <a:off x="7634939" y="3932934"/>
            <a:ext cx="3634724" cy="2853593"/>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151DBE8-A507-9F2E-B684-1A7074DB4719}"/>
              </a:ext>
            </a:extLst>
          </p:cNvPr>
          <p:cNvPicPr>
            <a:picLocks noChangeAspect="1"/>
          </p:cNvPicPr>
          <p:nvPr/>
        </p:nvPicPr>
        <p:blipFill>
          <a:blip r:embed="rId9"/>
          <a:stretch>
            <a:fillRect/>
          </a:stretch>
        </p:blipFill>
        <p:spPr>
          <a:xfrm>
            <a:off x="-64813" y="97633"/>
            <a:ext cx="12416183" cy="705179"/>
          </a:xfrm>
          <a:prstGeom prst="rect">
            <a:avLst/>
          </a:prstGeom>
        </p:spPr>
      </p:pic>
    </p:spTree>
    <p:extLst>
      <p:ext uri="{BB962C8B-B14F-4D97-AF65-F5344CB8AC3E}">
        <p14:creationId xmlns:p14="http://schemas.microsoft.com/office/powerpoint/2010/main" val="21409485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297"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299" name="Group 12298">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300" name="Group 12299">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312"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2313"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14"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15"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16"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17"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18"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19"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20"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21"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22"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23"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2324"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25"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26"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27"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28"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2329"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0"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1"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2"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3"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4"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5"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6"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7"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38"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2301" name="Group 12300">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302"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03"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04"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05"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06"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07"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08"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09"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10"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11"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sp useBgFill="1">
        <p:nvSpPr>
          <p:cNvPr id="12340" name="Rectangle 1233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34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34C5792B-540B-BB65-99E5-AF1DC3BAE153}"/>
              </a:ext>
            </a:extLst>
          </p:cNvPr>
          <p:cNvSpPr>
            <a:spLocks noGrp="1"/>
          </p:cNvSpPr>
          <p:nvPr>
            <p:ph type="title"/>
          </p:nvPr>
        </p:nvSpPr>
        <p:spPr>
          <a:xfrm>
            <a:off x="1270477" y="-264622"/>
            <a:ext cx="4459286" cy="1478570"/>
          </a:xfrm>
        </p:spPr>
        <p:txBody>
          <a:bodyPr vert="horz" lIns="91440" tIns="45720" rIns="91440" bIns="45720" rtlCol="0" anchor="ctr">
            <a:normAutofit/>
          </a:bodyPr>
          <a:lstStyle/>
          <a:p>
            <a:pPr marL="0" marR="0"/>
            <a:r>
              <a:rPr lang="en-US" sz="3200" b="1" cap="none" dirty="0">
                <a:solidFill>
                  <a:schemeClr val="bg1"/>
                </a:solidFill>
                <a:latin typeface="Times New Roman" panose="02020603050405020304" pitchFamily="18" charset="0"/>
                <a:cs typeface="Times New Roman" panose="02020603050405020304" pitchFamily="18" charset="0"/>
              </a:rPr>
              <a:t>Rapid Growth in AI Use</a:t>
            </a:r>
          </a:p>
        </p:txBody>
      </p:sp>
      <p:sp>
        <p:nvSpPr>
          <p:cNvPr id="7" name="TextBox 6">
            <a:extLst>
              <a:ext uri="{FF2B5EF4-FFF2-40B4-BE49-F238E27FC236}">
                <a16:creationId xmlns:a16="http://schemas.microsoft.com/office/drawing/2014/main" id="{D9BC1E0D-2C28-4FBD-317A-8DCA38C1A196}"/>
              </a:ext>
            </a:extLst>
          </p:cNvPr>
          <p:cNvSpPr txBox="1"/>
          <p:nvPr/>
        </p:nvSpPr>
        <p:spPr>
          <a:xfrm>
            <a:off x="1327627" y="777082"/>
            <a:ext cx="4459287" cy="3965046"/>
          </a:xfrm>
          <a:prstGeom prst="rect">
            <a:avLst/>
          </a:prstGeom>
        </p:spPr>
        <p:txBody>
          <a:bodyPr vert="horz" lIns="91440" tIns="45720" rIns="91440" bIns="45720" rtlCol="0">
            <a:noAutofit/>
          </a:bodyPr>
          <a:lstStyle/>
          <a:p>
            <a:pPr indent="-228600">
              <a:lnSpc>
                <a:spcPct val="110000"/>
              </a:lnSpc>
              <a:buSzPct val="125000"/>
              <a:buFont typeface="Arial" panose="020B0604020202020204" pitchFamily="34" charset="0"/>
              <a:buChar char="•"/>
            </a:pPr>
            <a:r>
              <a:rPr lang="en-US" b="1" i="1" dirty="0">
                <a:solidFill>
                  <a:schemeClr val="bg1"/>
                </a:solidFill>
                <a:latin typeface="Times New Roman" panose="02020603050405020304" pitchFamily="18" charset="0"/>
                <a:cs typeface="Times New Roman" panose="02020603050405020304" pitchFamily="18" charset="0"/>
              </a:rPr>
              <a:t>AI Use Among the General Public:</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Top use shifted from generating ideas (2024) to AI therapy/companionship (2025).</a:t>
            </a:r>
          </a:p>
          <a:p>
            <a:pPr indent="-228600">
              <a:lnSpc>
                <a:spcPct val="110000"/>
              </a:lnSpc>
              <a:buSzPct val="125000"/>
              <a:buFont typeface="Arial" panose="020B0604020202020204" pitchFamily="34" charset="0"/>
              <a:buChar char="•"/>
            </a:pPr>
            <a:r>
              <a:rPr lang="en-US" b="1" i="1" dirty="0">
                <a:solidFill>
                  <a:schemeClr val="bg1"/>
                </a:solidFill>
                <a:latin typeface="Times New Roman" panose="02020603050405020304" pitchFamily="18" charset="0"/>
                <a:cs typeface="Times New Roman" panose="02020603050405020304" pitchFamily="18" charset="0"/>
              </a:rPr>
              <a:t>AI Market Size:</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$244 billion in 2025 (31% increase from 2024).</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Projected to reach $1 trillion by 2031.</a:t>
            </a:r>
          </a:p>
          <a:p>
            <a:pPr indent="-228600">
              <a:lnSpc>
                <a:spcPct val="110000"/>
              </a:lnSpc>
              <a:buSzPct val="125000"/>
              <a:buFont typeface="Arial" panose="020B0604020202020204" pitchFamily="34" charset="0"/>
              <a:buChar char="•"/>
            </a:pPr>
            <a:r>
              <a:rPr lang="en-US" b="1" i="1" dirty="0">
                <a:solidFill>
                  <a:schemeClr val="bg1"/>
                </a:solidFill>
                <a:latin typeface="Times New Roman" panose="02020603050405020304" pitchFamily="18" charset="0"/>
                <a:cs typeface="Times New Roman" panose="02020603050405020304" pitchFamily="18" charset="0"/>
              </a:rPr>
              <a:t>AI Adoption Statistics</a:t>
            </a:r>
            <a:r>
              <a:rPr lang="en-US" i="1" dirty="0">
                <a:solidFill>
                  <a:schemeClr val="bg1"/>
                </a:solidFill>
                <a:latin typeface="Times New Roman" panose="02020603050405020304" pitchFamily="18" charset="0"/>
                <a:cs typeface="Times New Roman" panose="02020603050405020304" pitchFamily="18" charset="0"/>
              </a:rPr>
              <a:t>:</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66% of people surveyed say they use AI daily or regularly.</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378 million AI tool users in 2025.</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Organizational use grew from 55% (2024) to 78% (2025).</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92% of students use generative AI. </a:t>
            </a:r>
          </a:p>
          <a:p>
            <a:pPr indent="-228600">
              <a:lnSpc>
                <a:spcPct val="110000"/>
              </a:lnSpc>
              <a:buSzPct val="125000"/>
              <a:buFont typeface="Arial" panose="020B0604020202020204" pitchFamily="34" charset="0"/>
              <a:buChar char="•"/>
            </a:pPr>
            <a:r>
              <a:rPr lang="en-US" b="1" i="1" dirty="0">
                <a:solidFill>
                  <a:schemeClr val="bg1"/>
                </a:solidFill>
                <a:latin typeface="Times New Roman" panose="02020603050405020304" pitchFamily="18" charset="0"/>
                <a:cs typeface="Times New Roman" panose="02020603050405020304" pitchFamily="18" charset="0"/>
              </a:rPr>
              <a:t>Perception and Trust:</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76% of experts say the benefits outweigh the risks.</a:t>
            </a:r>
          </a:p>
          <a:p>
            <a:pPr marL="742950" lvl="1" indent="-228600">
              <a:lnSpc>
                <a:spcPct val="110000"/>
              </a:lnSpc>
              <a:buSzPct val="1250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Only 46% of general public trust AI.</a:t>
            </a:r>
          </a:p>
        </p:txBody>
      </p:sp>
      <p:pic>
        <p:nvPicPr>
          <p:cNvPr id="12292" name="Picture 4" descr="Top 10 Gen AI Use Cases. The top 10 gen AI use cases in 2025 indicate a shift from technical to emotional applications, and in particular, growth in areas such as therapy, personal productivity, and personal development. They are Therapy/companionship, organizing my life, finding purpose, Enhanced learning, Generating code (for pros), Generating ideas, Fun and nonsense, Improving code (for pros), Creativity, and Healthier living. Source: Filtered.com">
            <a:extLst>
              <a:ext uri="{FF2B5EF4-FFF2-40B4-BE49-F238E27FC236}">
                <a16:creationId xmlns:a16="http://schemas.microsoft.com/office/drawing/2014/main" id="{F14210D0-DC4C-DFE2-222E-D565F1BBC6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736" b="3681"/>
          <a:stretch/>
        </p:blipFill>
        <p:spPr bwMode="auto">
          <a:xfrm>
            <a:off x="6939537" y="618518"/>
            <a:ext cx="3769205"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344" name="Group 1234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34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234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4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4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4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235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5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236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6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7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37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3" name="TextBox 2">
            <a:extLst>
              <a:ext uri="{FF2B5EF4-FFF2-40B4-BE49-F238E27FC236}">
                <a16:creationId xmlns:a16="http://schemas.microsoft.com/office/drawing/2014/main" id="{B520DDFB-27F8-DAD7-7B3F-A466635859E1}"/>
              </a:ext>
            </a:extLst>
          </p:cNvPr>
          <p:cNvSpPr txBox="1"/>
          <p:nvPr/>
        </p:nvSpPr>
        <p:spPr>
          <a:xfrm>
            <a:off x="6864354" y="5992640"/>
            <a:ext cx="2788090" cy="261610"/>
          </a:xfrm>
          <a:prstGeom prst="rect">
            <a:avLst/>
          </a:prstGeom>
          <a:noFill/>
        </p:spPr>
        <p:txBody>
          <a:bodyPr wrap="square" rtlCol="0">
            <a:spAutoFit/>
          </a:bodyPr>
          <a:lstStyle/>
          <a:p>
            <a:r>
              <a:rPr lang="en-US" sz="1100" b="1" dirty="0">
                <a:solidFill>
                  <a:schemeClr val="bg1"/>
                </a:solidFill>
                <a:latin typeface="Times New Roman" panose="02020603050405020304" pitchFamily="18" charset="0"/>
                <a:cs typeface="Times New Roman" panose="02020603050405020304" pitchFamily="18" charset="0"/>
              </a:rPr>
              <a:t>* </a:t>
            </a:r>
            <a:r>
              <a:rPr lang="en-US" sz="1100" b="1" i="1" dirty="0">
                <a:solidFill>
                  <a:schemeClr val="bg1"/>
                </a:solidFill>
                <a:latin typeface="Times New Roman" panose="02020603050405020304" pitchFamily="18" charset="0"/>
                <a:cs typeface="Times New Roman" panose="02020603050405020304" pitchFamily="18" charset="0"/>
              </a:rPr>
              <a:t>Harvard Business Review Study</a:t>
            </a:r>
          </a:p>
        </p:txBody>
      </p:sp>
    </p:spTree>
    <p:extLst>
      <p:ext uri="{BB962C8B-B14F-4D97-AF65-F5344CB8AC3E}">
        <p14:creationId xmlns:p14="http://schemas.microsoft.com/office/powerpoint/2010/main" val="39202342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A57EFFA1-A53F-C96F-1A54-7CCCA953A6E3}"/>
            </a:ext>
          </a:extLst>
        </p:cNvPr>
        <p:cNvGrpSpPr/>
        <p:nvPr/>
      </p:nvGrpSpPr>
      <p:grpSpPr>
        <a:xfrm>
          <a:off x="0" y="0"/>
          <a:ext cx="0" cy="0"/>
          <a:chOff x="0" y="0"/>
          <a:chExt cx="0" cy="0"/>
        </a:xfrm>
      </p:grpSpPr>
      <p:pic>
        <p:nvPicPr>
          <p:cNvPr id="56" name="Picture 2">
            <a:extLst>
              <a:ext uri="{FF2B5EF4-FFF2-40B4-BE49-F238E27FC236}">
                <a16:creationId xmlns:a16="http://schemas.microsoft.com/office/drawing/2014/main" id="{B96EB756-F6E6-0601-F536-EE301921A2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a14="http://schemas.microsoft.com/office/drawing/2010/main" xmlns="">
                <a:solidFill>
                  <a:srgbClr val="FFFFFF"/>
                </a:solidFill>
              </a14:hiddenFill>
            </a:ext>
          </a:extLst>
        </p:spPr>
      </p:pic>
      <p:grpSp>
        <p:nvGrpSpPr>
          <p:cNvPr id="58" name="Group 57">
            <a:extLst>
              <a:ext uri="{FF2B5EF4-FFF2-40B4-BE49-F238E27FC236}">
                <a16:creationId xmlns:a16="http://schemas.microsoft.com/office/drawing/2014/main" id="{058B08B7-E425-FF7D-164B-8DEDD51327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59" name="Group 58">
              <a:extLst>
                <a:ext uri="{FF2B5EF4-FFF2-40B4-BE49-F238E27FC236}">
                  <a16:creationId xmlns:a16="http://schemas.microsoft.com/office/drawing/2014/main" id="{7EA66003-EBE9-DC3A-4AE2-F75DF57A3C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1" name="Rectangle 5">
                <a:extLst>
                  <a:ext uri="{FF2B5EF4-FFF2-40B4-BE49-F238E27FC236}">
                    <a16:creationId xmlns:a16="http://schemas.microsoft.com/office/drawing/2014/main" id="{2D2AC88B-4207-80D9-3745-9267C2553B8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2" name="Freeform 6">
                <a:extLst>
                  <a:ext uri="{FF2B5EF4-FFF2-40B4-BE49-F238E27FC236}">
                    <a16:creationId xmlns:a16="http://schemas.microsoft.com/office/drawing/2014/main" id="{A2E3F4EF-1EB9-206E-434E-FE44DC9FE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3" name="Freeform 7">
                <a:extLst>
                  <a:ext uri="{FF2B5EF4-FFF2-40B4-BE49-F238E27FC236}">
                    <a16:creationId xmlns:a16="http://schemas.microsoft.com/office/drawing/2014/main" id="{276AD1C1-E01A-B91F-AE04-08A3463B03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4" name="Freeform 8">
                <a:extLst>
                  <a:ext uri="{FF2B5EF4-FFF2-40B4-BE49-F238E27FC236}">
                    <a16:creationId xmlns:a16="http://schemas.microsoft.com/office/drawing/2014/main" id="{22C6C171-6F8E-9FAF-4C2A-1BAA12C9F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5" name="Freeform 9">
                <a:extLst>
                  <a:ext uri="{FF2B5EF4-FFF2-40B4-BE49-F238E27FC236}">
                    <a16:creationId xmlns:a16="http://schemas.microsoft.com/office/drawing/2014/main" id="{3163C67B-A472-4B81-C2CD-846396C948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6" name="Freeform 10">
                <a:extLst>
                  <a:ext uri="{FF2B5EF4-FFF2-40B4-BE49-F238E27FC236}">
                    <a16:creationId xmlns:a16="http://schemas.microsoft.com/office/drawing/2014/main" id="{861FEF97-8CD6-A55C-710D-E27576E9A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7" name="Freeform 11">
                <a:extLst>
                  <a:ext uri="{FF2B5EF4-FFF2-40B4-BE49-F238E27FC236}">
                    <a16:creationId xmlns:a16="http://schemas.microsoft.com/office/drawing/2014/main" id="{0B320CDF-A5A1-587F-87DC-8303133D7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8" name="Freeform 12">
                <a:extLst>
                  <a:ext uri="{FF2B5EF4-FFF2-40B4-BE49-F238E27FC236}">
                    <a16:creationId xmlns:a16="http://schemas.microsoft.com/office/drawing/2014/main" id="{BE572FEA-41F4-B80E-4671-B9F19B736A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9" name="Freeform 13">
                <a:extLst>
                  <a:ext uri="{FF2B5EF4-FFF2-40B4-BE49-F238E27FC236}">
                    <a16:creationId xmlns:a16="http://schemas.microsoft.com/office/drawing/2014/main" id="{D29CCDE4-7CF7-271E-8948-BCBD85B076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0" name="Freeform 14">
                <a:extLst>
                  <a:ext uri="{FF2B5EF4-FFF2-40B4-BE49-F238E27FC236}">
                    <a16:creationId xmlns:a16="http://schemas.microsoft.com/office/drawing/2014/main" id="{25BE3311-FA89-5C97-4E91-CC7E1D581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1" name="Freeform 15">
                <a:extLst>
                  <a:ext uri="{FF2B5EF4-FFF2-40B4-BE49-F238E27FC236}">
                    <a16:creationId xmlns:a16="http://schemas.microsoft.com/office/drawing/2014/main" id="{52AD0A2E-CCF2-FCE5-2C79-E94496D972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2" name="Line 16">
                <a:extLst>
                  <a:ext uri="{FF2B5EF4-FFF2-40B4-BE49-F238E27FC236}">
                    <a16:creationId xmlns:a16="http://schemas.microsoft.com/office/drawing/2014/main" id="{F46895F0-4C66-5678-6637-1432612B113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3" name="Freeform 17">
                <a:extLst>
                  <a:ext uri="{FF2B5EF4-FFF2-40B4-BE49-F238E27FC236}">
                    <a16:creationId xmlns:a16="http://schemas.microsoft.com/office/drawing/2014/main" id="{57F8E9E7-0D6A-FA35-17EA-5D37E992A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4" name="Freeform 18">
                <a:extLst>
                  <a:ext uri="{FF2B5EF4-FFF2-40B4-BE49-F238E27FC236}">
                    <a16:creationId xmlns:a16="http://schemas.microsoft.com/office/drawing/2014/main" id="{D9B8CAE0-8FCE-93F0-34BB-598C727852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5" name="Freeform 19">
                <a:extLst>
                  <a:ext uri="{FF2B5EF4-FFF2-40B4-BE49-F238E27FC236}">
                    <a16:creationId xmlns:a16="http://schemas.microsoft.com/office/drawing/2014/main" id="{DCF4288B-B3DD-1902-378C-05F437529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6" name="Freeform 20">
                <a:extLst>
                  <a:ext uri="{FF2B5EF4-FFF2-40B4-BE49-F238E27FC236}">
                    <a16:creationId xmlns:a16="http://schemas.microsoft.com/office/drawing/2014/main" id="{E41B4B26-8459-7D56-990A-6BC880DD6D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7" name="Rectangle 21">
                <a:extLst>
                  <a:ext uri="{FF2B5EF4-FFF2-40B4-BE49-F238E27FC236}">
                    <a16:creationId xmlns:a16="http://schemas.microsoft.com/office/drawing/2014/main" id="{3B562E60-9235-B735-3991-1E40B00625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8" name="Freeform 22">
                <a:extLst>
                  <a:ext uri="{FF2B5EF4-FFF2-40B4-BE49-F238E27FC236}">
                    <a16:creationId xmlns:a16="http://schemas.microsoft.com/office/drawing/2014/main" id="{B0757B66-AA3B-6CBE-A777-87B29B3CD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89" name="Freeform 23">
                <a:extLst>
                  <a:ext uri="{FF2B5EF4-FFF2-40B4-BE49-F238E27FC236}">
                    <a16:creationId xmlns:a16="http://schemas.microsoft.com/office/drawing/2014/main" id="{7698083B-2E9C-C3D4-9624-4649870C85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90" name="Freeform 24">
                <a:extLst>
                  <a:ext uri="{FF2B5EF4-FFF2-40B4-BE49-F238E27FC236}">
                    <a16:creationId xmlns:a16="http://schemas.microsoft.com/office/drawing/2014/main" id="{0EF2D063-1FCA-3258-A21A-752D22D27A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91" name="Freeform 25">
                <a:extLst>
                  <a:ext uri="{FF2B5EF4-FFF2-40B4-BE49-F238E27FC236}">
                    <a16:creationId xmlns:a16="http://schemas.microsoft.com/office/drawing/2014/main" id="{81641839-E3EE-C37B-EC45-2C3CBDE06E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92" name="Freeform 26">
                <a:extLst>
                  <a:ext uri="{FF2B5EF4-FFF2-40B4-BE49-F238E27FC236}">
                    <a16:creationId xmlns:a16="http://schemas.microsoft.com/office/drawing/2014/main" id="{228B5DEA-5076-DD68-036E-8F5CBBD05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93" name="Freeform 27">
                <a:extLst>
                  <a:ext uri="{FF2B5EF4-FFF2-40B4-BE49-F238E27FC236}">
                    <a16:creationId xmlns:a16="http://schemas.microsoft.com/office/drawing/2014/main" id="{1C5A0B75-CDF7-7D9C-3EB3-802BF4244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94" name="Freeform 28">
                <a:extLst>
                  <a:ext uri="{FF2B5EF4-FFF2-40B4-BE49-F238E27FC236}">
                    <a16:creationId xmlns:a16="http://schemas.microsoft.com/office/drawing/2014/main" id="{0BB19455-D02B-D538-53DE-9C7516D7D8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95" name="Freeform 29">
                <a:extLst>
                  <a:ext uri="{FF2B5EF4-FFF2-40B4-BE49-F238E27FC236}">
                    <a16:creationId xmlns:a16="http://schemas.microsoft.com/office/drawing/2014/main" id="{4D4C0055-2540-8CF3-1EAF-2255A07F3E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96" name="Freeform 30">
                <a:extLst>
                  <a:ext uri="{FF2B5EF4-FFF2-40B4-BE49-F238E27FC236}">
                    <a16:creationId xmlns:a16="http://schemas.microsoft.com/office/drawing/2014/main" id="{DFA432CE-7817-DF90-3AF3-FA0740A7A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97" name="Freeform 31">
                <a:extLst>
                  <a:ext uri="{FF2B5EF4-FFF2-40B4-BE49-F238E27FC236}">
                    <a16:creationId xmlns:a16="http://schemas.microsoft.com/office/drawing/2014/main" id="{5416EF92-C35D-DEA6-7933-58C1C0B4A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grpSp>
          <p:nvGrpSpPr>
            <p:cNvPr id="60" name="Group 59">
              <a:extLst>
                <a:ext uri="{FF2B5EF4-FFF2-40B4-BE49-F238E27FC236}">
                  <a16:creationId xmlns:a16="http://schemas.microsoft.com/office/drawing/2014/main" id="{7D5A5579-5B3E-019E-5359-EBFE04B758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1" name="Freeform 32">
                <a:extLst>
                  <a:ext uri="{FF2B5EF4-FFF2-40B4-BE49-F238E27FC236}">
                    <a16:creationId xmlns:a16="http://schemas.microsoft.com/office/drawing/2014/main" id="{3F0D7B33-2F66-687A-48AE-7ABF0B28C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2" name="Freeform 33">
                <a:extLst>
                  <a:ext uri="{FF2B5EF4-FFF2-40B4-BE49-F238E27FC236}">
                    <a16:creationId xmlns:a16="http://schemas.microsoft.com/office/drawing/2014/main" id="{6C0FA6AF-0FD4-D859-6756-9E3C0D9B57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3" name="Freeform 34">
                <a:extLst>
                  <a:ext uri="{FF2B5EF4-FFF2-40B4-BE49-F238E27FC236}">
                    <a16:creationId xmlns:a16="http://schemas.microsoft.com/office/drawing/2014/main" id="{9453F2C4-9626-2374-0757-FBAC92352F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4" name="Freeform 35">
                <a:extLst>
                  <a:ext uri="{FF2B5EF4-FFF2-40B4-BE49-F238E27FC236}">
                    <a16:creationId xmlns:a16="http://schemas.microsoft.com/office/drawing/2014/main" id="{9B0943FC-4DAB-B7D5-A8DA-4E2A94D88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5" name="Freeform 36">
                <a:extLst>
                  <a:ext uri="{FF2B5EF4-FFF2-40B4-BE49-F238E27FC236}">
                    <a16:creationId xmlns:a16="http://schemas.microsoft.com/office/drawing/2014/main" id="{067D860B-59FC-2F4A-568C-45C926C08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6" name="Freeform 37">
                <a:extLst>
                  <a:ext uri="{FF2B5EF4-FFF2-40B4-BE49-F238E27FC236}">
                    <a16:creationId xmlns:a16="http://schemas.microsoft.com/office/drawing/2014/main" id="{F6A9F255-526E-A808-EE77-466B87C85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7" name="Freeform 38">
                <a:extLst>
                  <a:ext uri="{FF2B5EF4-FFF2-40B4-BE49-F238E27FC236}">
                    <a16:creationId xmlns:a16="http://schemas.microsoft.com/office/drawing/2014/main" id="{2880CF3D-7B3B-DCD3-E17B-1B4916C1D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8" name="Freeform 39">
                <a:extLst>
                  <a:ext uri="{FF2B5EF4-FFF2-40B4-BE49-F238E27FC236}">
                    <a16:creationId xmlns:a16="http://schemas.microsoft.com/office/drawing/2014/main" id="{D5741929-0517-8ADD-1962-35BE41D1F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9" name="Freeform 40">
                <a:extLst>
                  <a:ext uri="{FF2B5EF4-FFF2-40B4-BE49-F238E27FC236}">
                    <a16:creationId xmlns:a16="http://schemas.microsoft.com/office/drawing/2014/main" id="{0F6F45A9-BC8F-0D92-6609-7CFF2CCDC4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70" name="Rectangle 41">
                <a:extLst>
                  <a:ext uri="{FF2B5EF4-FFF2-40B4-BE49-F238E27FC236}">
                    <a16:creationId xmlns:a16="http://schemas.microsoft.com/office/drawing/2014/main" id="{D418EC6E-811D-F468-6E5B-ECBC474D3B7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grpSp>
      <p:sp useBgFill="1">
        <p:nvSpPr>
          <p:cNvPr id="99" name="Rectangle 98">
            <a:extLst>
              <a:ext uri="{FF2B5EF4-FFF2-40B4-BE49-F238E27FC236}">
                <a16:creationId xmlns:a16="http://schemas.microsoft.com/office/drawing/2014/main" id="{FAE94D2A-D493-D54E-C6CD-96B128A2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1" name="Picture 2">
            <a:extLst>
              <a:ext uri="{FF2B5EF4-FFF2-40B4-BE49-F238E27FC236}">
                <a16:creationId xmlns:a16="http://schemas.microsoft.com/office/drawing/2014/main" id="{61913B4D-1D22-5012-DD66-DF68E21C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grpSp>
        <p:nvGrpSpPr>
          <p:cNvPr id="103" name="Group 102">
            <a:extLst>
              <a:ext uri="{FF2B5EF4-FFF2-40B4-BE49-F238E27FC236}">
                <a16:creationId xmlns:a16="http://schemas.microsoft.com/office/drawing/2014/main" id="{72E75296-F8A2-C47F-62C7-941DB143F8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04" name="Rectangle 5">
              <a:extLst>
                <a:ext uri="{FF2B5EF4-FFF2-40B4-BE49-F238E27FC236}">
                  <a16:creationId xmlns:a16="http://schemas.microsoft.com/office/drawing/2014/main" id="{1C8EF01C-7F20-6C48-60D6-FE73E359DA4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5" name="Freeform 6">
              <a:extLst>
                <a:ext uri="{FF2B5EF4-FFF2-40B4-BE49-F238E27FC236}">
                  <a16:creationId xmlns:a16="http://schemas.microsoft.com/office/drawing/2014/main" id="{AA960591-FF92-7B0B-635F-A824F9FD8B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6" name="Freeform 7">
              <a:extLst>
                <a:ext uri="{FF2B5EF4-FFF2-40B4-BE49-F238E27FC236}">
                  <a16:creationId xmlns:a16="http://schemas.microsoft.com/office/drawing/2014/main" id="{6FF69E9E-B3C3-F249-E3B0-B44B4BC9E2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7" name="Freeform 8">
              <a:extLst>
                <a:ext uri="{FF2B5EF4-FFF2-40B4-BE49-F238E27FC236}">
                  <a16:creationId xmlns:a16="http://schemas.microsoft.com/office/drawing/2014/main" id="{1C8937D8-8698-3FE5-B5BC-53BDCC676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8" name="Freeform 9">
              <a:extLst>
                <a:ext uri="{FF2B5EF4-FFF2-40B4-BE49-F238E27FC236}">
                  <a16:creationId xmlns:a16="http://schemas.microsoft.com/office/drawing/2014/main" id="{52CC80F5-1242-3648-F8E3-DEC2407F90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9" name="Freeform 10">
              <a:extLst>
                <a:ext uri="{FF2B5EF4-FFF2-40B4-BE49-F238E27FC236}">
                  <a16:creationId xmlns:a16="http://schemas.microsoft.com/office/drawing/2014/main" id="{455D29D5-0EA9-ED84-DF18-469C56442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0" name="Freeform 11">
              <a:extLst>
                <a:ext uri="{FF2B5EF4-FFF2-40B4-BE49-F238E27FC236}">
                  <a16:creationId xmlns:a16="http://schemas.microsoft.com/office/drawing/2014/main" id="{D55BD69E-F9C8-8698-0087-4A3F94982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1" name="Freeform 12">
              <a:extLst>
                <a:ext uri="{FF2B5EF4-FFF2-40B4-BE49-F238E27FC236}">
                  <a16:creationId xmlns:a16="http://schemas.microsoft.com/office/drawing/2014/main" id="{A806838C-341B-6321-AE22-081A86965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2" name="Freeform 13">
              <a:extLst>
                <a:ext uri="{FF2B5EF4-FFF2-40B4-BE49-F238E27FC236}">
                  <a16:creationId xmlns:a16="http://schemas.microsoft.com/office/drawing/2014/main" id="{A1C61C20-1AAE-641D-6925-2816832FE2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3" name="Freeform 14">
              <a:extLst>
                <a:ext uri="{FF2B5EF4-FFF2-40B4-BE49-F238E27FC236}">
                  <a16:creationId xmlns:a16="http://schemas.microsoft.com/office/drawing/2014/main" id="{6090ABB5-93FC-01FE-BCB2-0421DE4DF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4" name="Freeform 15">
              <a:extLst>
                <a:ext uri="{FF2B5EF4-FFF2-40B4-BE49-F238E27FC236}">
                  <a16:creationId xmlns:a16="http://schemas.microsoft.com/office/drawing/2014/main" id="{87963ADD-8A31-B44B-B76C-C00F82F1E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5" name="Line 16">
              <a:extLst>
                <a:ext uri="{FF2B5EF4-FFF2-40B4-BE49-F238E27FC236}">
                  <a16:creationId xmlns:a16="http://schemas.microsoft.com/office/drawing/2014/main" id="{8C4D03E9-5AEA-0164-49C7-731497B1A31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6" name="Freeform 17">
              <a:extLst>
                <a:ext uri="{FF2B5EF4-FFF2-40B4-BE49-F238E27FC236}">
                  <a16:creationId xmlns:a16="http://schemas.microsoft.com/office/drawing/2014/main" id="{7415B3B1-D49F-F9AE-DAA5-C9281D18D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7" name="Freeform 18">
              <a:extLst>
                <a:ext uri="{FF2B5EF4-FFF2-40B4-BE49-F238E27FC236}">
                  <a16:creationId xmlns:a16="http://schemas.microsoft.com/office/drawing/2014/main" id="{2ADA6DF7-3EE6-C414-F82A-D21336BCE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8" name="Freeform 19">
              <a:extLst>
                <a:ext uri="{FF2B5EF4-FFF2-40B4-BE49-F238E27FC236}">
                  <a16:creationId xmlns:a16="http://schemas.microsoft.com/office/drawing/2014/main" id="{C629374F-44D1-9F8D-23B4-8D30D505F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9" name="Freeform 20">
              <a:extLst>
                <a:ext uri="{FF2B5EF4-FFF2-40B4-BE49-F238E27FC236}">
                  <a16:creationId xmlns:a16="http://schemas.microsoft.com/office/drawing/2014/main" id="{89A9BBB3-047D-C8B7-EFCB-1B154FE3E3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0" name="Rectangle 21">
              <a:extLst>
                <a:ext uri="{FF2B5EF4-FFF2-40B4-BE49-F238E27FC236}">
                  <a16:creationId xmlns:a16="http://schemas.microsoft.com/office/drawing/2014/main" id="{DB26B221-E3D5-9CA2-EE48-9527935DC5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1" name="Freeform 22">
              <a:extLst>
                <a:ext uri="{FF2B5EF4-FFF2-40B4-BE49-F238E27FC236}">
                  <a16:creationId xmlns:a16="http://schemas.microsoft.com/office/drawing/2014/main" id="{E029010C-AAF2-5098-B080-01848C544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2" name="Freeform 23">
              <a:extLst>
                <a:ext uri="{FF2B5EF4-FFF2-40B4-BE49-F238E27FC236}">
                  <a16:creationId xmlns:a16="http://schemas.microsoft.com/office/drawing/2014/main" id="{18FEE3EB-AA55-AEB5-721A-A44AF3442A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3" name="Freeform 24">
              <a:extLst>
                <a:ext uri="{FF2B5EF4-FFF2-40B4-BE49-F238E27FC236}">
                  <a16:creationId xmlns:a16="http://schemas.microsoft.com/office/drawing/2014/main" id="{EE7E52A7-0214-6295-B466-FEE4C2F09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4" name="Freeform 25">
              <a:extLst>
                <a:ext uri="{FF2B5EF4-FFF2-40B4-BE49-F238E27FC236}">
                  <a16:creationId xmlns:a16="http://schemas.microsoft.com/office/drawing/2014/main" id="{15D53B89-5111-8DE9-6369-854D45CB26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5" name="Freeform 26">
              <a:extLst>
                <a:ext uri="{FF2B5EF4-FFF2-40B4-BE49-F238E27FC236}">
                  <a16:creationId xmlns:a16="http://schemas.microsoft.com/office/drawing/2014/main" id="{80D21F32-7D2C-EA3F-C950-7A2D6962B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6" name="Freeform 27">
              <a:extLst>
                <a:ext uri="{FF2B5EF4-FFF2-40B4-BE49-F238E27FC236}">
                  <a16:creationId xmlns:a16="http://schemas.microsoft.com/office/drawing/2014/main" id="{4FA14ADA-CC51-8995-582D-CCFDC65E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7" name="Freeform 28">
              <a:extLst>
                <a:ext uri="{FF2B5EF4-FFF2-40B4-BE49-F238E27FC236}">
                  <a16:creationId xmlns:a16="http://schemas.microsoft.com/office/drawing/2014/main" id="{456B1F1C-5C6E-A73D-B366-6563224375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8" name="Freeform 29">
              <a:extLst>
                <a:ext uri="{FF2B5EF4-FFF2-40B4-BE49-F238E27FC236}">
                  <a16:creationId xmlns:a16="http://schemas.microsoft.com/office/drawing/2014/main" id="{349B57B0-710C-E52A-4455-3761F2B06C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9" name="Freeform 30">
              <a:extLst>
                <a:ext uri="{FF2B5EF4-FFF2-40B4-BE49-F238E27FC236}">
                  <a16:creationId xmlns:a16="http://schemas.microsoft.com/office/drawing/2014/main" id="{D6628EBC-50A2-6210-7449-61707BBF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30" name="Freeform 31">
              <a:extLst>
                <a:ext uri="{FF2B5EF4-FFF2-40B4-BE49-F238E27FC236}">
                  <a16:creationId xmlns:a16="http://schemas.microsoft.com/office/drawing/2014/main" id="{ABC80EAC-3D12-26D4-2B7C-D50C70C795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sp>
        <p:nvSpPr>
          <p:cNvPr id="2" name="Title 1">
            <a:extLst>
              <a:ext uri="{FF2B5EF4-FFF2-40B4-BE49-F238E27FC236}">
                <a16:creationId xmlns:a16="http://schemas.microsoft.com/office/drawing/2014/main" id="{2CD8BD0E-80A2-0483-1ABB-263C946ECE89}"/>
              </a:ext>
            </a:extLst>
          </p:cNvPr>
          <p:cNvSpPr>
            <a:spLocks noGrp="1"/>
          </p:cNvSpPr>
          <p:nvPr>
            <p:ph type="title"/>
          </p:nvPr>
        </p:nvSpPr>
        <p:spPr>
          <a:xfrm>
            <a:off x="4571384" y="279599"/>
            <a:ext cx="7627761" cy="1104504"/>
          </a:xfrm>
        </p:spPr>
        <p:txBody>
          <a:bodyPr vert="horz" lIns="91440" tIns="45720" rIns="91440" bIns="45720" rtlCol="0" anchor="ctr">
            <a:normAutofit/>
          </a:bodyPr>
          <a:lstStyle/>
          <a:p>
            <a:pPr marL="0" marR="0"/>
            <a:r>
              <a:rPr lang="en-US" sz="3000" b="1" cap="none" dirty="0">
                <a:latin typeface="Times New Roman" panose="02020603050405020304" pitchFamily="18" charset="0"/>
                <a:cs typeface="Times New Roman" panose="02020603050405020304" pitchFamily="18" charset="0"/>
              </a:rPr>
              <a:t>How Lawyers and Judges Use AI</a:t>
            </a:r>
          </a:p>
        </p:txBody>
      </p:sp>
      <p:grpSp>
        <p:nvGrpSpPr>
          <p:cNvPr id="132" name="Group 131">
            <a:extLst>
              <a:ext uri="{FF2B5EF4-FFF2-40B4-BE49-F238E27FC236}">
                <a16:creationId xmlns:a16="http://schemas.microsoft.com/office/drawing/2014/main" id="{80E7331B-633C-46E0-323B-E251A9A120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133" name="Freeform 32">
              <a:extLst>
                <a:ext uri="{FF2B5EF4-FFF2-40B4-BE49-F238E27FC236}">
                  <a16:creationId xmlns:a16="http://schemas.microsoft.com/office/drawing/2014/main" id="{25544251-B5BF-D8A2-0CB7-426F6086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34" name="Freeform 33">
              <a:extLst>
                <a:ext uri="{FF2B5EF4-FFF2-40B4-BE49-F238E27FC236}">
                  <a16:creationId xmlns:a16="http://schemas.microsoft.com/office/drawing/2014/main" id="{E8A814F6-FD98-DB4B-489A-9688359560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35" name="Freeform 34">
              <a:extLst>
                <a:ext uri="{FF2B5EF4-FFF2-40B4-BE49-F238E27FC236}">
                  <a16:creationId xmlns:a16="http://schemas.microsoft.com/office/drawing/2014/main" id="{56ED5DF8-5D07-004D-CD1E-2C66E359FF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36" name="Freeform 35">
              <a:extLst>
                <a:ext uri="{FF2B5EF4-FFF2-40B4-BE49-F238E27FC236}">
                  <a16:creationId xmlns:a16="http://schemas.microsoft.com/office/drawing/2014/main" id="{BDE6FD75-E684-ABD0-113A-3B0A55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37" name="Freeform 36">
              <a:extLst>
                <a:ext uri="{FF2B5EF4-FFF2-40B4-BE49-F238E27FC236}">
                  <a16:creationId xmlns:a16="http://schemas.microsoft.com/office/drawing/2014/main" id="{50B7EADA-803A-184C-7D13-4593E53894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38" name="Freeform 37">
              <a:extLst>
                <a:ext uri="{FF2B5EF4-FFF2-40B4-BE49-F238E27FC236}">
                  <a16:creationId xmlns:a16="http://schemas.microsoft.com/office/drawing/2014/main" id="{8DFF4E48-CF24-6099-84A8-CD43F9B87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39" name="Freeform 38">
              <a:extLst>
                <a:ext uri="{FF2B5EF4-FFF2-40B4-BE49-F238E27FC236}">
                  <a16:creationId xmlns:a16="http://schemas.microsoft.com/office/drawing/2014/main" id="{EF71CC15-F6F5-2DCA-524C-EE93B5A693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40" name="Freeform 39">
              <a:extLst>
                <a:ext uri="{FF2B5EF4-FFF2-40B4-BE49-F238E27FC236}">
                  <a16:creationId xmlns:a16="http://schemas.microsoft.com/office/drawing/2014/main" id="{8EF7831D-58F4-F41C-1048-C03B2380F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41" name="Freeform 40">
              <a:extLst>
                <a:ext uri="{FF2B5EF4-FFF2-40B4-BE49-F238E27FC236}">
                  <a16:creationId xmlns:a16="http://schemas.microsoft.com/office/drawing/2014/main" id="{58476E43-13BE-162E-A1AC-9CCBFB116A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42" name="Rectangle 41">
              <a:extLst>
                <a:ext uri="{FF2B5EF4-FFF2-40B4-BE49-F238E27FC236}">
                  <a16:creationId xmlns:a16="http://schemas.microsoft.com/office/drawing/2014/main" id="{96ECB22E-97DC-0401-63FA-ECA95CBA0A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sp>
        <p:nvSpPr>
          <p:cNvPr id="9" name="Rectangle 1">
            <a:extLst>
              <a:ext uri="{FF2B5EF4-FFF2-40B4-BE49-F238E27FC236}">
                <a16:creationId xmlns:a16="http://schemas.microsoft.com/office/drawing/2014/main" id="{2EF222FB-1648-7E5F-3320-C3CFAD1006B5}"/>
              </a:ext>
            </a:extLst>
          </p:cNvPr>
          <p:cNvSpPr>
            <a:spLocks noChangeArrowheads="1"/>
          </p:cNvSpPr>
          <p:nvPr/>
        </p:nvSpPr>
        <p:spPr bwMode="auto">
          <a:xfrm>
            <a:off x="4935715" y="1074710"/>
            <a:ext cx="6310135"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spcBef>
                <a:spcPct val="0"/>
              </a:spcBef>
              <a:spcAft>
                <a:spcPct val="0"/>
              </a:spcAft>
              <a:buClrTx/>
              <a:buSzTx/>
              <a:tabLst/>
            </a:pPr>
            <a:r>
              <a:rPr kumimoji="0" lang="en-US" altLang="en-US" sz="2200" b="1" i="1"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Lawyers:</a:t>
            </a:r>
            <a:endParaRPr kumimoji="0" lang="en-US" altLang="en-US" sz="2200" b="0" i="1"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Most lawyers still </a:t>
            </a:r>
            <a:r>
              <a:rPr kumimoji="0" lang="en-US" altLang="en-US" sz="2200" b="1" i="0" u="sng"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do not</a:t>
            </a:r>
            <a:r>
              <a:rPr kumimoji="0" lang="en-US" altLang="en-US" sz="2200" i="0"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regularly use generative AI in legal practice.</a:t>
            </a:r>
          </a:p>
          <a:p>
            <a:pPr marL="742950" lvl="1" indent="-28575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Approximately </a:t>
            </a:r>
            <a:r>
              <a:rPr kumimoji="0" lang="en-US" altLang="en-US" sz="22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78% of law firms (as of 2025) do not deploy AI firm-wide.</a:t>
            </a:r>
          </a:p>
          <a:p>
            <a:pPr marL="742950" lvl="1" indent="-285750" eaLnBrk="0" fontAlgn="base" hangingPunct="0">
              <a:spcBef>
                <a:spcPct val="0"/>
              </a:spcBef>
              <a:spcAft>
                <a:spcPct val="0"/>
              </a:spcAft>
              <a:buFont typeface="Arial" panose="020B0604020202020204" pitchFamily="34" charset="0"/>
              <a:buChar char="•"/>
            </a:pPr>
            <a:r>
              <a:rPr kumimoji="0" lang="en-US" altLang="en-US" sz="220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Current AI adoption is limited primarily to:</a:t>
            </a:r>
          </a:p>
          <a:p>
            <a:pPr marL="1200150" lvl="2" indent="-285750" eaLnBrk="0" fontAlgn="base" hangingPunct="0">
              <a:spcBef>
                <a:spcPct val="0"/>
              </a:spcBef>
              <a:spcAft>
                <a:spcPct val="0"/>
              </a:spcAft>
              <a:buFont typeface="Arial" panose="020B0604020202020204" pitchFamily="34" charset="0"/>
              <a:buChar char="•"/>
            </a:pPr>
            <a:r>
              <a:rPr kumimoji="0" lang="en-US" altLang="en-US" sz="2200" i="1"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Routine correspondence (54%).</a:t>
            </a:r>
          </a:p>
          <a:p>
            <a:pPr marL="1200150" lvl="2" indent="-285750" eaLnBrk="0" fontAlgn="base" hangingPunct="0">
              <a:spcBef>
                <a:spcPct val="0"/>
              </a:spcBef>
              <a:spcAft>
                <a:spcPct val="0"/>
              </a:spcAft>
              <a:buFont typeface="Arial" panose="020B0604020202020204" pitchFamily="34" charset="0"/>
              <a:buChar char="•"/>
            </a:pPr>
            <a:r>
              <a:rPr kumimoji="0" lang="en-US" altLang="en-US" sz="2200" i="1"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Brainstorming (47%).</a:t>
            </a:r>
          </a:p>
          <a:p>
            <a:pPr marL="1200150" lvl="2" indent="-285750" eaLnBrk="0" fontAlgn="base" hangingPunct="0">
              <a:spcBef>
                <a:spcPct val="0"/>
              </a:spcBef>
              <a:spcAft>
                <a:spcPct val="0"/>
              </a:spcAft>
              <a:buFont typeface="Arial" panose="020B0604020202020204" pitchFamily="34" charset="0"/>
              <a:buChar char="•"/>
            </a:pPr>
            <a:r>
              <a:rPr kumimoji="0" lang="en-US" altLang="en-US" sz="2200" i="1"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General research (46%).</a:t>
            </a:r>
          </a:p>
          <a:p>
            <a:pPr marL="0" marR="0" lvl="0" indent="0" defTabSz="914400" rtl="0" eaLnBrk="0" fontAlgn="base" latinLnBrk="0" hangingPunct="0">
              <a:spcBef>
                <a:spcPct val="0"/>
              </a:spcBef>
              <a:spcAft>
                <a:spcPct val="0"/>
              </a:spcAft>
              <a:buClrTx/>
              <a:buSzTx/>
              <a:tabLst/>
            </a:pPr>
            <a:r>
              <a:rPr kumimoji="0" lang="en-US" altLang="en-US" sz="2200" b="1" i="1"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Judges:</a:t>
            </a:r>
          </a:p>
          <a:p>
            <a:pPr marL="742950" lvl="1" indent="-28575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U.S. judges rarely acknowledge using generative AI.</a:t>
            </a:r>
          </a:p>
          <a:p>
            <a:pPr marL="742950" lvl="1" indent="-28575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Judges in other countries (e.g., India, Dubai, Peru, Mexico, and the U.K.) have openly acknowledged using generative AI for drafting judicial opinions and orders.</a:t>
            </a:r>
          </a:p>
          <a:p>
            <a:pPr marL="0" marR="0" lvl="0" indent="0" algn="l" defTabSz="914400" rtl="0" eaLnBrk="0" fontAlgn="base" latinLnBrk="0" hangingPunct="0">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9859259-F553-80E1-6D37-2B99DB8A5DB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892" y="-4013"/>
            <a:ext cx="4572000" cy="6858000"/>
          </a:xfrm>
          <a:prstGeom prst="rect">
            <a:avLst/>
          </a:prstGeom>
        </p:spPr>
      </p:pic>
    </p:spTree>
    <p:extLst>
      <p:ext uri="{BB962C8B-B14F-4D97-AF65-F5344CB8AC3E}">
        <p14:creationId xmlns:p14="http://schemas.microsoft.com/office/powerpoint/2010/main" val="137055750"/>
      </p:ext>
    </p:extLst>
  </p:cSld>
  <p:clrMapOvr>
    <a:overrideClrMapping bg1="lt1" tx1="dk1" bg2="lt2" tx2="dk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59C622A4-1F24-B2E5-0DC9-4E39A6279364}"/>
            </a:ext>
          </a:extLst>
        </p:cNvPr>
        <p:cNvGrpSpPr/>
        <p:nvPr/>
      </p:nvGrpSpPr>
      <p:grpSpPr>
        <a:xfrm>
          <a:off x="0" y="0"/>
          <a:ext cx="0" cy="0"/>
          <a:chOff x="0" y="0"/>
          <a:chExt cx="0" cy="0"/>
        </a:xfrm>
      </p:grpSpPr>
      <p:pic>
        <p:nvPicPr>
          <p:cNvPr id="319"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321" name="Group 320">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322" name="Group 321">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34"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35"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6"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7"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8"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9"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0"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1"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2"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3"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4"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5"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46"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7"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8"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9"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0"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51"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2"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3"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4"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5"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6"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7"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8"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9"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0"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323" name="Group 322">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24"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5"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6"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7"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8"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9"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0"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1"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2"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3"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grpSp>
      </p:grpSp>
      <p:grpSp>
        <p:nvGrpSpPr>
          <p:cNvPr id="362" name="Group 361">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363" name="Rectangle 362">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4"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5F5FD03F-5E7F-94FF-EF32-EFF59EE43150}"/>
              </a:ext>
            </a:extLst>
          </p:cNvPr>
          <p:cNvSpPr>
            <a:spLocks noGrp="1"/>
          </p:cNvSpPr>
          <p:nvPr>
            <p:ph type="title"/>
          </p:nvPr>
        </p:nvSpPr>
        <p:spPr>
          <a:xfrm>
            <a:off x="4753811" y="-176516"/>
            <a:ext cx="7056948" cy="1478570"/>
          </a:xfrm>
        </p:spPr>
        <p:txBody>
          <a:bodyPr vert="horz" lIns="91440" tIns="45720" rIns="91440" bIns="45720" rtlCol="0" anchor="ctr">
            <a:normAutofit/>
          </a:bodyPr>
          <a:lstStyle/>
          <a:p>
            <a:pPr marL="0" marR="0"/>
            <a:r>
              <a:rPr lang="en-US" sz="3200" b="1" cap="none" dirty="0">
                <a:solidFill>
                  <a:schemeClr val="bg1"/>
                </a:solidFill>
                <a:latin typeface="Times New Roman" panose="02020603050405020304" pitchFamily="18" charset="0"/>
                <a:cs typeface="Times New Roman" panose="02020603050405020304" pitchFamily="18" charset="0"/>
              </a:rPr>
              <a:t>AI Adoption in Law Expected to Rise</a:t>
            </a:r>
          </a:p>
        </p:txBody>
      </p:sp>
      <p:pic>
        <p:nvPicPr>
          <p:cNvPr id="3" name="Picture 2" descr="A quill and inkwell with intricate designs, surrounded by parchment paper and a candle, in a vintage study setting">
            <a:extLst>
              <a:ext uri="{FF2B5EF4-FFF2-40B4-BE49-F238E27FC236}">
                <a16:creationId xmlns:a16="http://schemas.microsoft.com/office/drawing/2014/main" id="{CEE00D57-0A6E-18B8-2452-0BFEEE3D122F}"/>
              </a:ext>
            </a:extLst>
          </p:cNvPr>
          <p:cNvPicPr>
            <a:picLocks noChangeAspect="1"/>
          </p:cNvPicPr>
          <p:nvPr/>
        </p:nvPicPr>
        <p:blipFill>
          <a:blip r:embed="rId5"/>
          <a:srcRect l="21336" r="11070"/>
          <a:stretch>
            <a:fillRect/>
          </a:stretch>
        </p:blipFill>
        <p:spPr>
          <a:xfrm>
            <a:off x="-5597" y="10"/>
            <a:ext cx="4635583" cy="6857990"/>
          </a:xfrm>
          <a:prstGeom prst="rect">
            <a:avLst/>
          </a:prstGeom>
        </p:spPr>
      </p:pic>
      <p:grpSp>
        <p:nvGrpSpPr>
          <p:cNvPr id="366" name="Group 365">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367" name="Rectangle 366">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68"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9"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0" name="Rectangle 369">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71"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2"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3"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4"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5"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6"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7"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8"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9"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0"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1"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2"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3"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4"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5"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6"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7"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8"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9"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0"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1"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2"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3"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4"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5" name="Rectangle 394">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96"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7"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8"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9"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0"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1"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2"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3"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4"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5"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6"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7" name="Rectangle 406">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08"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9"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0"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1"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2"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3"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4"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5"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6"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7"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8"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9"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0"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5" name="Rectangle 2">
            <a:extLst>
              <a:ext uri="{FF2B5EF4-FFF2-40B4-BE49-F238E27FC236}">
                <a16:creationId xmlns:a16="http://schemas.microsoft.com/office/drawing/2014/main" id="{2CE701A8-310F-BEC3-2C84-BBE066D336C0}"/>
              </a:ext>
            </a:extLst>
          </p:cNvPr>
          <p:cNvSpPr>
            <a:spLocks noChangeArrowheads="1"/>
          </p:cNvSpPr>
          <p:nvPr/>
        </p:nvSpPr>
        <p:spPr bwMode="auto">
          <a:xfrm>
            <a:off x="4761793" y="942132"/>
            <a:ext cx="6563432" cy="37936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R="0" lvl="0" indent="-228600" algn="just" fontAlgn="base">
              <a:spcBef>
                <a:spcPts val="600"/>
              </a:spcBef>
              <a:spcAft>
                <a:spcPts val="600"/>
              </a:spcAft>
              <a:buClrTx/>
              <a:buSzPct val="125000"/>
              <a:buFont typeface="Arial" panose="020B0604020202020204" pitchFamily="34" charset="0"/>
              <a:buChar char="•"/>
              <a:tabLst/>
            </a:pPr>
            <a:r>
              <a:rPr kumimoji="0" lang="en-US" altLang="en-US" sz="19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AI is more broadly accepted by the public than by the legal community, but attorney adoption is likely to grow and significantly reshape legal work.</a:t>
            </a:r>
          </a:p>
          <a:p>
            <a:pPr marL="742950" lvl="1" indent="-228600" algn="just" fontAlgn="base">
              <a:spcBef>
                <a:spcPts val="600"/>
              </a:spcBef>
              <a:spcAft>
                <a:spcPts val="600"/>
              </a:spcAft>
              <a:buSzPct val="125000"/>
              <a:buFont typeface="Arial" panose="020B0604020202020204" pitchFamily="34" charset="0"/>
              <a:buChar char="•"/>
            </a:pPr>
            <a:r>
              <a:rPr kumimoji="0" lang="en-US" altLang="en-US" sz="19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Empirical studies show that lawyers using AI tools can achieve </a:t>
            </a:r>
            <a:r>
              <a:rPr lang="en-US" altLang="en-US" sz="1900" dirty="0">
                <a:solidFill>
                  <a:schemeClr val="bg1"/>
                </a:solidFill>
                <a:latin typeface="Times New Roman" panose="02020603050405020304" pitchFamily="18" charset="0"/>
                <a:cs typeface="Times New Roman" panose="02020603050405020304" pitchFamily="18" charset="0"/>
              </a:rPr>
              <a:t>10</a:t>
            </a:r>
            <a:r>
              <a:rPr kumimoji="0" lang="en-US" altLang="en-US" sz="19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%–28% higher quality scores when tested, 34%–140% greater productivity, and complete tasks 12%–</a:t>
            </a:r>
            <a:r>
              <a:rPr lang="en-US" altLang="en-US" sz="1900" dirty="0">
                <a:solidFill>
                  <a:schemeClr val="bg1"/>
                </a:solidFill>
                <a:latin typeface="Times New Roman" panose="02020603050405020304" pitchFamily="18" charset="0"/>
                <a:cs typeface="Times New Roman" panose="02020603050405020304" pitchFamily="18" charset="0"/>
              </a:rPr>
              <a:t>28</a:t>
            </a:r>
            <a:r>
              <a:rPr kumimoji="0" lang="en-US" altLang="en-US" sz="19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faster</a:t>
            </a:r>
            <a:r>
              <a:rPr kumimoji="0" lang="en-US" altLang="en-US" sz="19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r>
              <a:rPr lang="en-US" altLang="en-US" sz="1900" dirty="0">
                <a:solidFill>
                  <a:schemeClr val="bg1"/>
                </a:solidFill>
                <a:latin typeface="Times New Roman" panose="02020603050405020304" pitchFamily="18" charset="0"/>
                <a:cs typeface="Times New Roman" panose="02020603050405020304" pitchFamily="18" charset="0"/>
              </a:rPr>
              <a:t>*</a:t>
            </a:r>
            <a:endParaRPr kumimoji="0" lang="en-US" altLang="en-US" sz="19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R="0" lvl="0" indent="-228600" algn="just" fontAlgn="base">
              <a:spcBef>
                <a:spcPts val="600"/>
              </a:spcBef>
              <a:spcAft>
                <a:spcPts val="600"/>
              </a:spcAft>
              <a:buClrTx/>
              <a:buSzPct val="125000"/>
              <a:buFont typeface="Arial" panose="020B0604020202020204" pitchFamily="34" charset="0"/>
              <a:buChar char="•"/>
              <a:tabLst/>
            </a:pPr>
            <a:r>
              <a:rPr kumimoji="0" lang="en-US" altLang="en-US" sz="19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Many experts reject the idea that AI is a passing trend in law.</a:t>
            </a:r>
          </a:p>
          <a:p>
            <a:pPr marL="742950" lvl="1" indent="-228600" algn="just" fontAlgn="base">
              <a:spcBef>
                <a:spcPts val="600"/>
              </a:spcBef>
              <a:spcAft>
                <a:spcPts val="600"/>
              </a:spcAft>
              <a:buSzPct val="125000"/>
              <a:buFont typeface="Arial" panose="020B0604020202020204" pitchFamily="34" charset="0"/>
              <a:buChar char="•"/>
            </a:pPr>
            <a:r>
              <a:rPr kumimoji="0" lang="en-US" altLang="en-US" sz="1900" b="0" i="0"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a:t>
            </a:r>
            <a:r>
              <a:rPr kumimoji="0" lang="en-US" altLang="en-US" sz="1900" b="0"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ABA Formal Opinion 512 reinforces this point</a:t>
            </a:r>
            <a:r>
              <a:rPr kumimoji="0" lang="en-US" altLang="en-US" sz="19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a:p>
            <a:pPr marL="1200150" lvl="2" indent="-228600" algn="just" fontAlgn="base">
              <a:spcBef>
                <a:spcPts val="600"/>
              </a:spcBef>
              <a:spcAft>
                <a:spcPts val="600"/>
              </a:spcAft>
              <a:buSzPct val="125000"/>
              <a:buFont typeface="Arial" panose="020B0604020202020204" pitchFamily="34" charset="0"/>
              <a:buChar char="•"/>
            </a:pPr>
            <a:r>
              <a:rPr kumimoji="0" lang="en-US" altLang="en-US" sz="19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“As [generative] AI tools continue to develop and become more widely available, it is conceivable that lawyers will eventually </a:t>
            </a:r>
            <a:r>
              <a:rPr kumimoji="0" lang="en-US" altLang="en-US" sz="19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have </a:t>
            </a:r>
            <a:r>
              <a:rPr kumimoji="0" lang="en-US" altLang="en-US" sz="19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to use them to competently complete certain tasks for clients.”</a:t>
            </a:r>
          </a:p>
          <a:p>
            <a:pPr marR="0" lvl="0" indent="-228600" algn="just" fontAlgn="base">
              <a:spcBef>
                <a:spcPts val="600"/>
              </a:spcBef>
              <a:spcAft>
                <a:spcPts val="600"/>
              </a:spcAft>
              <a:buClrTx/>
              <a:buSzPct val="125000"/>
              <a:buFont typeface="Arial" panose="020B0604020202020204" pitchFamily="34" charset="0"/>
              <a:buChar char="•"/>
              <a:tabLst/>
            </a:pPr>
            <a:r>
              <a:rPr kumimoji="0" lang="en-US" altLang="en-US" sz="19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Chief Justice Roberts, in his 2023 End-of-Year Report, wrote:</a:t>
            </a:r>
          </a:p>
          <a:p>
            <a:pPr marL="742950" marR="0" lvl="1" indent="-228600" algn="just" fontAlgn="base">
              <a:spcBef>
                <a:spcPts val="600"/>
              </a:spcBef>
              <a:spcAft>
                <a:spcPts val="600"/>
              </a:spcAft>
              <a:buClrTx/>
              <a:buSzPct val="125000"/>
              <a:buFont typeface="Arial" panose="020B0604020202020204" pitchFamily="34" charset="0"/>
              <a:buChar char="•"/>
              <a:tabLst/>
            </a:pPr>
            <a:r>
              <a:rPr kumimoji="0" lang="en-US" altLang="en-US" sz="19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“Legal research may soon be unimaginable without [AI].”</a:t>
            </a:r>
          </a:p>
          <a:p>
            <a:pPr marR="0" lvl="0" algn="just" fontAlgn="base">
              <a:spcBef>
                <a:spcPts val="50"/>
              </a:spcBef>
              <a:spcAft>
                <a:spcPts val="50"/>
              </a:spcAft>
              <a:buClrTx/>
              <a:buSzPct val="125000"/>
              <a:tabLst/>
            </a:pPr>
            <a:endParaRPr kumimoji="0" lang="en-US" altLang="en-US" sz="1900" b="0" i="0" u="none" strike="noStrike" cap="none" normalizeH="0" baseline="0" dirty="0">
              <a:ln>
                <a:noFill/>
              </a:ln>
              <a:solidFill>
                <a:schemeClr val="bg1"/>
              </a:solidFill>
              <a:effectLst/>
            </a:endParaRPr>
          </a:p>
        </p:txBody>
      </p:sp>
      <p:sp>
        <p:nvSpPr>
          <p:cNvPr id="4" name="TextBox 3">
            <a:extLst>
              <a:ext uri="{FF2B5EF4-FFF2-40B4-BE49-F238E27FC236}">
                <a16:creationId xmlns:a16="http://schemas.microsoft.com/office/drawing/2014/main" id="{795FECE4-5064-456E-94D2-2BD067E95CC7}"/>
              </a:ext>
            </a:extLst>
          </p:cNvPr>
          <p:cNvSpPr txBox="1"/>
          <p:nvPr/>
        </p:nvSpPr>
        <p:spPr>
          <a:xfrm>
            <a:off x="10290657" y="6544433"/>
            <a:ext cx="3123343" cy="276999"/>
          </a:xfrm>
          <a:prstGeom prst="rect">
            <a:avLst/>
          </a:prstGeom>
          <a:noFill/>
        </p:spPr>
        <p:txBody>
          <a:bodyPr wrap="square" rtlCol="0">
            <a:spAutoFit/>
          </a:bodyPr>
          <a:lstStyle/>
          <a:p>
            <a:r>
              <a:rPr lang="en-US" sz="1200" b="1" i="1" dirty="0">
                <a:solidFill>
                  <a:schemeClr val="bg1"/>
                </a:solidFill>
                <a:latin typeface="Times New Roman" panose="02020603050405020304" pitchFamily="18" charset="0"/>
                <a:cs typeface="Times New Roman" panose="02020603050405020304" pitchFamily="18" charset="0"/>
              </a:rPr>
              <a:t>* Chat GPT </a:t>
            </a:r>
            <a:r>
              <a:rPr lang="en-US" sz="1200" b="1" i="1" dirty="0" err="1">
                <a:solidFill>
                  <a:schemeClr val="bg1"/>
                </a:solidFill>
                <a:latin typeface="Times New Roman" panose="02020603050405020304" pitchFamily="18" charset="0"/>
                <a:cs typeface="Times New Roman" panose="02020603050405020304" pitchFamily="18" charset="0"/>
              </a:rPr>
              <a:t>o1</a:t>
            </a:r>
            <a:r>
              <a:rPr lang="en-US" sz="1200" b="1" i="1" dirty="0">
                <a:solidFill>
                  <a:schemeClr val="bg1"/>
                </a:solidFill>
                <a:latin typeface="Times New Roman" panose="02020603050405020304" pitchFamily="18" charset="0"/>
                <a:cs typeface="Times New Roman" panose="02020603050405020304" pitchFamily="18" charset="0"/>
              </a:rPr>
              <a:t>-Preview</a:t>
            </a:r>
          </a:p>
        </p:txBody>
      </p:sp>
    </p:spTree>
    <p:extLst>
      <p:ext uri="{BB962C8B-B14F-4D97-AF65-F5344CB8AC3E}">
        <p14:creationId xmlns:p14="http://schemas.microsoft.com/office/powerpoint/2010/main" val="30341354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D0F44EB7-D25B-6FE0-9D85-23ED843F168B}"/>
            </a:ext>
          </a:extLst>
        </p:cNvPr>
        <p:cNvGrpSpPr/>
        <p:nvPr/>
      </p:nvGrpSpPr>
      <p:grpSpPr>
        <a:xfrm>
          <a:off x="0" y="0"/>
          <a:ext cx="0" cy="0"/>
          <a:chOff x="0" y="0"/>
          <a:chExt cx="0" cy="0"/>
        </a:xfrm>
      </p:grpSpPr>
      <p:pic>
        <p:nvPicPr>
          <p:cNvPr id="425"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427" name="Group 426">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428" name="Group 427">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440"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41"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2"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3"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4"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5"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6"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7"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8"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9"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0"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1"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452"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3"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4"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5"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6"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57"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8"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9"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0"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1"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2"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3"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4"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5"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6"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429" name="Group 428">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430"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1"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2"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3"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4"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5"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6"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7"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8"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9"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grpSp>
      </p:grpSp>
      <p:sp useBgFill="1">
        <p:nvSpPr>
          <p:cNvPr id="468" name="Rectangle 46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46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47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47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48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48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B0D224B0-DEF0-2531-A1FB-733F59B8722A}"/>
              </a:ext>
            </a:extLst>
          </p:cNvPr>
          <p:cNvSpPr>
            <a:spLocks noGrp="1"/>
          </p:cNvSpPr>
          <p:nvPr>
            <p:ph type="title"/>
          </p:nvPr>
        </p:nvSpPr>
        <p:spPr>
          <a:xfrm>
            <a:off x="1438392" y="675220"/>
            <a:ext cx="2869416" cy="4708528"/>
          </a:xfrm>
        </p:spPr>
        <p:txBody>
          <a:bodyPr vert="horz" lIns="91440" tIns="45720" rIns="91440" bIns="45720" rtlCol="0" anchor="ctr">
            <a:normAutofit/>
          </a:bodyPr>
          <a:lstStyle/>
          <a:p>
            <a:pPr marL="0" marR="0" algn="r"/>
            <a:r>
              <a:rPr lang="en-US" sz="3400" b="1" cap="none" dirty="0">
                <a:solidFill>
                  <a:schemeClr val="bg1"/>
                </a:solidFill>
                <a:latin typeface="Times New Roman" panose="02020603050405020304" pitchFamily="18" charset="0"/>
                <a:cs typeface="Times New Roman" panose="02020603050405020304" pitchFamily="18" charset="0"/>
              </a:rPr>
              <a:t>Study #1: Lawyering in The Age of Artificial Intelligence* </a:t>
            </a:r>
          </a:p>
        </p:txBody>
      </p:sp>
      <p:cxnSp>
        <p:nvCxnSpPr>
          <p:cNvPr id="499" name="Straight Connector 49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7" name="Rectangle 3">
            <a:extLst>
              <a:ext uri="{FF2B5EF4-FFF2-40B4-BE49-F238E27FC236}">
                <a16:creationId xmlns:a16="http://schemas.microsoft.com/office/drawing/2014/main" id="{ED103453-2147-5F8A-B3D1-B855F904D7DC}"/>
              </a:ext>
            </a:extLst>
          </p:cNvPr>
          <p:cNvSpPr>
            <a:spLocks noChangeArrowheads="1"/>
          </p:cNvSpPr>
          <p:nvPr/>
        </p:nvSpPr>
        <p:spPr bwMode="auto">
          <a:xfrm>
            <a:off x="4763420" y="1150935"/>
            <a:ext cx="6511649" cy="47085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R="0" lvl="0" algn="just" fontAlgn="base">
              <a:lnSpc>
                <a:spcPct val="110000"/>
              </a:lnSpc>
              <a:spcBef>
                <a:spcPct val="0"/>
              </a:spcBef>
              <a:buClrTx/>
              <a:buSzPct val="125000"/>
              <a:tabLst/>
            </a:pPr>
            <a:r>
              <a:rPr kumimoji="0" lang="en-US" altLang="en-US" sz="20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Study Design:</a:t>
            </a:r>
            <a:endParaRPr kumimoji="0" lang="en-US" altLang="en-US"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85750" marR="0" lvl="0" indent="-285750" algn="just" fontAlgn="base">
              <a:lnSpc>
                <a:spcPct val="110000"/>
              </a:lnSpc>
              <a:spcBef>
                <a:spcPct val="0"/>
              </a:spcBef>
              <a:buClrTx/>
              <a:buSzPct val="125000"/>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Randomized controlled experiment with 60 law students completing typical junior attorney tasks, with or without GPT-4 assistance.</a:t>
            </a:r>
          </a:p>
          <a:p>
            <a:pPr marR="0" lvl="0" algn="just" fontAlgn="base">
              <a:lnSpc>
                <a:spcPct val="110000"/>
              </a:lnSpc>
              <a:spcBef>
                <a:spcPct val="0"/>
              </a:spcBef>
              <a:buClrTx/>
              <a:buSzPct val="125000"/>
              <a:tabLst/>
            </a:pPr>
            <a:r>
              <a:rPr kumimoji="0" lang="en-US" altLang="en-US" sz="20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Tasks Included:</a:t>
            </a:r>
            <a:endParaRPr kumimoji="0" lang="en-US" altLang="en-US"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85750" marR="0" lvl="0" indent="-285750" algn="just" fontAlgn="base">
              <a:lnSpc>
                <a:spcPct val="110000"/>
              </a:lnSpc>
              <a:spcBef>
                <a:spcPct val="0"/>
              </a:spcBef>
              <a:buClrTx/>
              <a:buSzPct val="125000"/>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Drafting a complaint; </a:t>
            </a:r>
          </a:p>
          <a:p>
            <a:pPr marL="285750" marR="0" lvl="0" indent="-285750" algn="just" fontAlgn="base">
              <a:lnSpc>
                <a:spcPct val="110000"/>
              </a:lnSpc>
              <a:spcBef>
                <a:spcPct val="0"/>
              </a:spcBef>
              <a:buClrTx/>
              <a:buSzPct val="125000"/>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Drafting a contract; </a:t>
            </a:r>
          </a:p>
          <a:p>
            <a:pPr marL="285750" marR="0" lvl="0" indent="-285750" algn="just" fontAlgn="base">
              <a:lnSpc>
                <a:spcPct val="110000"/>
              </a:lnSpc>
              <a:spcBef>
                <a:spcPct val="0"/>
              </a:spcBef>
              <a:buClrTx/>
              <a:buSzPct val="125000"/>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Drafting a section of an employee handbook; and </a:t>
            </a:r>
          </a:p>
          <a:p>
            <a:pPr marL="285750" marR="0" lvl="0" indent="-285750" algn="just" fontAlgn="base">
              <a:lnSpc>
                <a:spcPct val="110000"/>
              </a:lnSpc>
              <a:spcBef>
                <a:spcPct val="0"/>
              </a:spcBef>
              <a:buClrTx/>
              <a:buSzPct val="125000"/>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Drafting a client memo.</a:t>
            </a:r>
          </a:p>
          <a:p>
            <a:pPr marR="0" lvl="0" algn="just" fontAlgn="base">
              <a:lnSpc>
                <a:spcPct val="110000"/>
              </a:lnSpc>
              <a:spcBef>
                <a:spcPct val="0"/>
              </a:spcBef>
              <a:buClrTx/>
              <a:buSzPct val="125000"/>
              <a:tabLst/>
            </a:pPr>
            <a:r>
              <a:rPr kumimoji="0" lang="en-US" altLang="en-US" sz="20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Key Results:</a:t>
            </a:r>
            <a:endParaRPr kumimoji="0" lang="en-US" altLang="en-US"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285750" marR="0" lvl="0" indent="-285750" algn="just" fontAlgn="base">
              <a:lnSpc>
                <a:spcPct val="110000"/>
              </a:lnSpc>
              <a:spcBef>
                <a:spcPct val="0"/>
              </a:spcBef>
              <a:buClrTx/>
              <a:buSzPct val="125000"/>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Modest and somewhat inconsistent improvements in legal analysis quality using GPT-4.</a:t>
            </a:r>
          </a:p>
          <a:p>
            <a:pPr marL="285750" marR="0" lvl="0" indent="-285750" algn="just" fontAlgn="base">
              <a:lnSpc>
                <a:spcPct val="110000"/>
              </a:lnSpc>
              <a:spcBef>
                <a:spcPct val="0"/>
              </a:spcBef>
              <a:buClrTx/>
              <a:buSzPct val="125000"/>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Significant and consistent reduction in task completion time:</a:t>
            </a:r>
          </a:p>
          <a:p>
            <a:pPr marL="971550" lvl="2" indent="-285750" algn="just" fontAlgn="base">
              <a:lnSpc>
                <a:spcPct val="110000"/>
              </a:lnSpc>
              <a:spcBef>
                <a:spcPct val="0"/>
              </a:spcBef>
              <a:buSzPct val="125000"/>
              <a:buFont typeface="Arial" panose="020B0604020202020204" pitchFamily="34" charset="0"/>
              <a:buChar char="•"/>
            </a:pPr>
            <a:r>
              <a:rPr lang="en-US" sz="2000" dirty="0">
                <a:solidFill>
                  <a:schemeClr val="bg1"/>
                </a:solidFill>
                <a:effectLst/>
                <a:latin typeface="Times New Roman" panose="02020603050405020304" pitchFamily="18" charset="0"/>
                <a:ea typeface="Aptos" panose="020B0004020202020204" pitchFamily="34" charset="0"/>
              </a:rPr>
              <a:t>Faster by 24.1%, 32.1%, 21.1%, and 11.8%, respectively.</a:t>
            </a:r>
          </a:p>
          <a:p>
            <a:pPr marL="57150" indent="-285750" algn="just" fontAlgn="base">
              <a:lnSpc>
                <a:spcPct val="110000"/>
              </a:lnSpc>
              <a:spcBef>
                <a:spcPct val="0"/>
              </a:spcBef>
              <a:buSzPct val="125000"/>
              <a:buFont typeface="Arial" panose="020B0604020202020204" pitchFamily="34" charset="0"/>
              <a:buChar char="•"/>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Participants reported higher satisfaction using AI tools.</a:t>
            </a:r>
          </a:p>
          <a:p>
            <a:pPr marL="285750" marR="0" lvl="0" indent="-285750" algn="just" fontAlgn="base">
              <a:lnSpc>
                <a:spcPct val="110000"/>
              </a:lnSpc>
              <a:spcBef>
                <a:spcPct val="0"/>
              </a:spcBef>
              <a:buClrTx/>
              <a:buSzPct val="125000"/>
              <a:buFont typeface="Arial" panose="020B0604020202020204" pitchFamily="34" charset="0"/>
              <a:buChar char="•"/>
              <a:tabLst/>
            </a:pP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pSp>
        <p:nvGrpSpPr>
          <p:cNvPr id="501" name="Group 50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50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sp>
        <p:nvSpPr>
          <p:cNvPr id="5" name="Rectangle 2">
            <a:extLst>
              <a:ext uri="{FF2B5EF4-FFF2-40B4-BE49-F238E27FC236}">
                <a16:creationId xmlns:a16="http://schemas.microsoft.com/office/drawing/2014/main" id="{1EEF70C9-F394-4978-DBF7-1C59D8A66DE0}"/>
              </a:ext>
            </a:extLst>
          </p:cNvPr>
          <p:cNvSpPr>
            <a:spLocks noChangeArrowheads="1"/>
          </p:cNvSpPr>
          <p:nvPr/>
        </p:nvSpPr>
        <p:spPr bwMode="auto">
          <a:xfrm>
            <a:off x="2101278" y="1262543"/>
            <a:ext cx="8913371" cy="37936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kumimoji="0" lang="en-US" altLang="en-US" b="1" i="1" u="none" strike="noStrike" kern="1200" cap="none" spc="0" normalizeH="0" baseline="0" noProof="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lang="en-US" altLang="en-US" b="1" i="1">
              <a:solidFill>
                <a:srgbClr val="171717"/>
              </a:solidFill>
              <a:latin typeface="Times New Roman" panose="02020603050405020304" pitchFamily="18" charset="0"/>
              <a:cs typeface="Times New Roman" panose="02020603050405020304" pitchFamily="18" charset="0"/>
            </a:endParaRPr>
          </a:p>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kumimoji="0" lang="en-US" altLang="en-US" b="1" i="1" u="none" strike="noStrike" kern="1200" cap="none" spc="0" normalizeH="0" baseline="0" noProof="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spcBef>
                <a:spcPts val="50"/>
              </a:spcBef>
              <a:spcAft>
                <a:spcPts val="50"/>
              </a:spcAft>
              <a:buClrTx/>
              <a:buSzPct val="125000"/>
              <a:buFont typeface="Arial" panose="020B0604020202020204" pitchFamily="34" charset="0"/>
              <a:buChar char="•"/>
              <a:tabLst/>
              <a:defRPr/>
            </a:pPr>
            <a:endParaRPr kumimoji="0" lang="en-US" altLang="en-US" b="0" i="0" u="none" strike="noStrike" kern="1200" cap="none" spc="0" normalizeH="0" baseline="0" noProof="0">
              <a:ln>
                <a:noFill/>
              </a:ln>
              <a:solidFill>
                <a:srgbClr val="171717"/>
              </a:solidFill>
              <a:effectLst/>
              <a:uLnTx/>
              <a:uFillTx/>
              <a:latin typeface="Tw Cen MT" panose="020B0602020104020603"/>
              <a:ea typeface="+mn-ea"/>
              <a:cs typeface="+mn-cs"/>
            </a:endParaRPr>
          </a:p>
        </p:txBody>
      </p:sp>
      <p:sp>
        <p:nvSpPr>
          <p:cNvPr id="3" name="TextBox 2">
            <a:extLst>
              <a:ext uri="{FF2B5EF4-FFF2-40B4-BE49-F238E27FC236}">
                <a16:creationId xmlns:a16="http://schemas.microsoft.com/office/drawing/2014/main" id="{F432C9EC-8C39-6B20-86EC-CE1BCC53F53E}"/>
              </a:ext>
            </a:extLst>
          </p:cNvPr>
          <p:cNvSpPr txBox="1"/>
          <p:nvPr/>
        </p:nvSpPr>
        <p:spPr>
          <a:xfrm>
            <a:off x="1044845" y="6317047"/>
            <a:ext cx="5051155" cy="577081"/>
          </a:xfrm>
          <a:prstGeom prst="rect">
            <a:avLst/>
          </a:prstGeom>
          <a:noFill/>
        </p:spPr>
        <p:txBody>
          <a:bodyPr wrap="square" rtlCol="0">
            <a:spAutoFit/>
          </a:bodyPr>
          <a:lstStyle/>
          <a:p>
            <a:r>
              <a:rPr lang="en-US" sz="1050" b="0" i="1" dirty="0">
                <a:solidFill>
                  <a:schemeClr val="bg1"/>
                </a:solidFill>
                <a:effectLst/>
                <a:latin typeface="Times New Roman" panose="02020603050405020304" pitchFamily="18" charset="0"/>
                <a:cs typeface="Times New Roman" panose="02020603050405020304" pitchFamily="18" charset="0"/>
              </a:rPr>
              <a:t>* Choi, Jonathan H. and Monahan, Amy and Schwarcz, Daniel, Lawyering in the Age of Artificial Intelligence (November 7, 2023). 109 Minnesota Law Review, Minnesota Legal Studies Research Paper No. 23-31</a:t>
            </a:r>
            <a:endParaRPr lang="en-US" sz="105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1796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18CDB3-2CF0-2522-67B6-63127BC11651}"/>
            </a:ext>
          </a:extLst>
        </p:cNvPr>
        <p:cNvGrpSpPr/>
        <p:nvPr/>
      </p:nvGrpSpPr>
      <p:grpSpPr>
        <a:xfrm>
          <a:off x="0" y="0"/>
          <a:ext cx="0" cy="0"/>
          <a:chOff x="0" y="0"/>
          <a:chExt cx="0" cy="0"/>
        </a:xfrm>
      </p:grpSpPr>
      <p:pic>
        <p:nvPicPr>
          <p:cNvPr id="860"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861" name="Group 860">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73" name="Group 772">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62"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863"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4"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5"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6"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7"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8"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9"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0"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1"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2"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3"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874"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5"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6"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7"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8"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879"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0"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1"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2"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3"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4"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5"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6"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7"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8"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774" name="Group 773">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889"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0"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1"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2"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3"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4"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5"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6"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7"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98"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sp>
        <p:nvSpPr>
          <p:cNvPr id="899" name="Rectangle 898">
            <a:extLst>
              <a:ext uri="{FF2B5EF4-FFF2-40B4-BE49-F238E27FC236}">
                <a16:creationId xmlns:a16="http://schemas.microsoft.com/office/drawing/2014/main" id="{9775AF3B-5284-4B97-9BB7-55C6FB36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900" name="Group 899">
            <a:extLst>
              <a:ext uri="{FF2B5EF4-FFF2-40B4-BE49-F238E27FC236}">
                <a16:creationId xmlns:a16="http://schemas.microsoft.com/office/drawing/2014/main" id="{A0F1F7ED-DA39-478F-85DA-317DE0894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816" name="Group 815">
              <a:extLst>
                <a:ext uri="{FF2B5EF4-FFF2-40B4-BE49-F238E27FC236}">
                  <a16:creationId xmlns:a16="http://schemas.microsoft.com/office/drawing/2014/main" id="{1DAE5903-52E8-4F25-8473-93EF483776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901" name="Rectangle 5">
                <a:extLst>
                  <a:ext uri="{FF2B5EF4-FFF2-40B4-BE49-F238E27FC236}">
                    <a16:creationId xmlns:a16="http://schemas.microsoft.com/office/drawing/2014/main" id="{894835C1-32DE-4571-AD10-28D58CB8CF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902" name="Freeform 6">
                <a:extLst>
                  <a:ext uri="{FF2B5EF4-FFF2-40B4-BE49-F238E27FC236}">
                    <a16:creationId xmlns:a16="http://schemas.microsoft.com/office/drawing/2014/main" id="{097A5B92-0B48-4251-9764-D34DF8892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3" name="Freeform 7">
                <a:extLst>
                  <a:ext uri="{FF2B5EF4-FFF2-40B4-BE49-F238E27FC236}">
                    <a16:creationId xmlns:a16="http://schemas.microsoft.com/office/drawing/2014/main" id="{E222BF19-57E7-43F3-A2B9-2398BEF966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4" name="Freeform 8">
                <a:extLst>
                  <a:ext uri="{FF2B5EF4-FFF2-40B4-BE49-F238E27FC236}">
                    <a16:creationId xmlns:a16="http://schemas.microsoft.com/office/drawing/2014/main" id="{60C8836E-B7D9-48A9-8FD9-4CC52AF44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5" name="Freeform 9">
                <a:extLst>
                  <a:ext uri="{FF2B5EF4-FFF2-40B4-BE49-F238E27FC236}">
                    <a16:creationId xmlns:a16="http://schemas.microsoft.com/office/drawing/2014/main" id="{8504740E-456D-4FB9-9520-4317CCFA71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6" name="Freeform 10">
                <a:extLst>
                  <a:ext uri="{FF2B5EF4-FFF2-40B4-BE49-F238E27FC236}">
                    <a16:creationId xmlns:a16="http://schemas.microsoft.com/office/drawing/2014/main" id="{1563A7B4-B1D5-4F93-AFF9-2EB78655F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7" name="Freeform 11">
                <a:extLst>
                  <a:ext uri="{FF2B5EF4-FFF2-40B4-BE49-F238E27FC236}">
                    <a16:creationId xmlns:a16="http://schemas.microsoft.com/office/drawing/2014/main" id="{D139ED24-FA37-4470-8B42-D0D00EDE1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8" name="Freeform 12">
                <a:extLst>
                  <a:ext uri="{FF2B5EF4-FFF2-40B4-BE49-F238E27FC236}">
                    <a16:creationId xmlns:a16="http://schemas.microsoft.com/office/drawing/2014/main" id="{48825AA7-BB26-45C2-93A2-1AD8D9A23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9" name="Freeform 13">
                <a:extLst>
                  <a:ext uri="{FF2B5EF4-FFF2-40B4-BE49-F238E27FC236}">
                    <a16:creationId xmlns:a16="http://schemas.microsoft.com/office/drawing/2014/main" id="{A98D0B91-D4E4-402D-8234-E96987219E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0" name="Freeform 14">
                <a:extLst>
                  <a:ext uri="{FF2B5EF4-FFF2-40B4-BE49-F238E27FC236}">
                    <a16:creationId xmlns:a16="http://schemas.microsoft.com/office/drawing/2014/main" id="{94F1DB97-3769-4DA5-9F45-47132C312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1" name="Freeform 15">
                <a:extLst>
                  <a:ext uri="{FF2B5EF4-FFF2-40B4-BE49-F238E27FC236}">
                    <a16:creationId xmlns:a16="http://schemas.microsoft.com/office/drawing/2014/main" id="{A9BC86E2-B185-4D80-81B5-A8D387E67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2" name="Line 16">
                <a:extLst>
                  <a:ext uri="{FF2B5EF4-FFF2-40B4-BE49-F238E27FC236}">
                    <a16:creationId xmlns:a16="http://schemas.microsoft.com/office/drawing/2014/main" id="{FA773F49-8CD0-46DC-B986-F2DB57BD72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913" name="Freeform 17">
                <a:extLst>
                  <a:ext uri="{FF2B5EF4-FFF2-40B4-BE49-F238E27FC236}">
                    <a16:creationId xmlns:a16="http://schemas.microsoft.com/office/drawing/2014/main" id="{8C55A009-3401-4888-93C7-4ED51CBC6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4" name="Freeform 18">
                <a:extLst>
                  <a:ext uri="{FF2B5EF4-FFF2-40B4-BE49-F238E27FC236}">
                    <a16:creationId xmlns:a16="http://schemas.microsoft.com/office/drawing/2014/main" id="{10B44829-5BB5-48C5-8492-699971FE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5" name="Freeform 19">
                <a:extLst>
                  <a:ext uri="{FF2B5EF4-FFF2-40B4-BE49-F238E27FC236}">
                    <a16:creationId xmlns:a16="http://schemas.microsoft.com/office/drawing/2014/main" id="{30C1F9A0-4FA6-4F6F-B2D0-A1BBA41D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6" name="Freeform 20">
                <a:extLst>
                  <a:ext uri="{FF2B5EF4-FFF2-40B4-BE49-F238E27FC236}">
                    <a16:creationId xmlns:a16="http://schemas.microsoft.com/office/drawing/2014/main" id="{01BF274F-C7B8-44B4-A183-307D8619D2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7" name="Rectangle 21">
                <a:extLst>
                  <a:ext uri="{FF2B5EF4-FFF2-40B4-BE49-F238E27FC236}">
                    <a16:creationId xmlns:a16="http://schemas.microsoft.com/office/drawing/2014/main" id="{037E8930-0F22-4558-9432-F18953E32A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918" name="Freeform 22">
                <a:extLst>
                  <a:ext uri="{FF2B5EF4-FFF2-40B4-BE49-F238E27FC236}">
                    <a16:creationId xmlns:a16="http://schemas.microsoft.com/office/drawing/2014/main" id="{9AFC3429-FF29-47FF-A4A8-317A979DB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9" name="Freeform 23">
                <a:extLst>
                  <a:ext uri="{FF2B5EF4-FFF2-40B4-BE49-F238E27FC236}">
                    <a16:creationId xmlns:a16="http://schemas.microsoft.com/office/drawing/2014/main" id="{91D48543-2C05-4768-80B1-ECA6F8850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0" name="Freeform 24">
                <a:extLst>
                  <a:ext uri="{FF2B5EF4-FFF2-40B4-BE49-F238E27FC236}">
                    <a16:creationId xmlns:a16="http://schemas.microsoft.com/office/drawing/2014/main" id="{3AC527CC-154C-4370-A25B-74AC5B4A6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1" name="Freeform 25">
                <a:extLst>
                  <a:ext uri="{FF2B5EF4-FFF2-40B4-BE49-F238E27FC236}">
                    <a16:creationId xmlns:a16="http://schemas.microsoft.com/office/drawing/2014/main" id="{798B18F5-51C9-4E50-95C5-A850EF539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2" name="Freeform 26">
                <a:extLst>
                  <a:ext uri="{FF2B5EF4-FFF2-40B4-BE49-F238E27FC236}">
                    <a16:creationId xmlns:a16="http://schemas.microsoft.com/office/drawing/2014/main" id="{15B4CF27-638C-4979-B0FD-6263E130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3" name="Freeform 27">
                <a:extLst>
                  <a:ext uri="{FF2B5EF4-FFF2-40B4-BE49-F238E27FC236}">
                    <a16:creationId xmlns:a16="http://schemas.microsoft.com/office/drawing/2014/main" id="{236C6A22-48A2-4442-B82D-30DB49827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4" name="Freeform 28">
                <a:extLst>
                  <a:ext uri="{FF2B5EF4-FFF2-40B4-BE49-F238E27FC236}">
                    <a16:creationId xmlns:a16="http://schemas.microsoft.com/office/drawing/2014/main" id="{1BB7BCE1-0D99-412E-ABA6-81412638E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5" name="Freeform 29">
                <a:extLst>
                  <a:ext uri="{FF2B5EF4-FFF2-40B4-BE49-F238E27FC236}">
                    <a16:creationId xmlns:a16="http://schemas.microsoft.com/office/drawing/2014/main" id="{C20E57E0-0912-44F2-93DA-75E4D13F3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6" name="Freeform 30">
                <a:extLst>
                  <a:ext uri="{FF2B5EF4-FFF2-40B4-BE49-F238E27FC236}">
                    <a16:creationId xmlns:a16="http://schemas.microsoft.com/office/drawing/2014/main" id="{DF059390-54ED-44F4-983F-92FF36AD9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7" name="Freeform 31">
                <a:extLst>
                  <a:ext uri="{FF2B5EF4-FFF2-40B4-BE49-F238E27FC236}">
                    <a16:creationId xmlns:a16="http://schemas.microsoft.com/office/drawing/2014/main" id="{42D5E9ED-595D-443D-8CDC-D8FCD4021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817" name="Group 816">
              <a:extLst>
                <a:ext uri="{FF2B5EF4-FFF2-40B4-BE49-F238E27FC236}">
                  <a16:creationId xmlns:a16="http://schemas.microsoft.com/office/drawing/2014/main" id="{DB14A457-C54A-4F1E-91FB-0FEE49877D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928" name="Freeform 32">
                <a:extLst>
                  <a:ext uri="{FF2B5EF4-FFF2-40B4-BE49-F238E27FC236}">
                    <a16:creationId xmlns:a16="http://schemas.microsoft.com/office/drawing/2014/main" id="{791F3E2E-D393-464E-84B4-9B30D071A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9" name="Freeform 33">
                <a:extLst>
                  <a:ext uri="{FF2B5EF4-FFF2-40B4-BE49-F238E27FC236}">
                    <a16:creationId xmlns:a16="http://schemas.microsoft.com/office/drawing/2014/main" id="{EBEEAD6F-6425-4F85-A8A8-4FF19A909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0" name="Freeform 34">
                <a:extLst>
                  <a:ext uri="{FF2B5EF4-FFF2-40B4-BE49-F238E27FC236}">
                    <a16:creationId xmlns:a16="http://schemas.microsoft.com/office/drawing/2014/main" id="{8AACA44E-9D6C-4708-8D61-D767B6620B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1" name="Freeform 35">
                <a:extLst>
                  <a:ext uri="{FF2B5EF4-FFF2-40B4-BE49-F238E27FC236}">
                    <a16:creationId xmlns:a16="http://schemas.microsoft.com/office/drawing/2014/main" id="{B6E3525F-9937-463E-872C-8EB7C62D1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2" name="Freeform 36">
                <a:extLst>
                  <a:ext uri="{FF2B5EF4-FFF2-40B4-BE49-F238E27FC236}">
                    <a16:creationId xmlns:a16="http://schemas.microsoft.com/office/drawing/2014/main" id="{BE829B0B-C602-40F1-81D1-A55332343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3" name="Freeform 37">
                <a:extLst>
                  <a:ext uri="{FF2B5EF4-FFF2-40B4-BE49-F238E27FC236}">
                    <a16:creationId xmlns:a16="http://schemas.microsoft.com/office/drawing/2014/main" id="{92660531-24B5-4B97-A4A2-64686E23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4" name="Freeform 38">
                <a:extLst>
                  <a:ext uri="{FF2B5EF4-FFF2-40B4-BE49-F238E27FC236}">
                    <a16:creationId xmlns:a16="http://schemas.microsoft.com/office/drawing/2014/main" id="{6242D0CE-6FFD-4D17-AC26-BD3E4811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5" name="Freeform 39">
                <a:extLst>
                  <a:ext uri="{FF2B5EF4-FFF2-40B4-BE49-F238E27FC236}">
                    <a16:creationId xmlns:a16="http://schemas.microsoft.com/office/drawing/2014/main" id="{61631F37-AF37-4DB9-8D98-A08586C76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6" name="Freeform 40">
                <a:extLst>
                  <a:ext uri="{FF2B5EF4-FFF2-40B4-BE49-F238E27FC236}">
                    <a16:creationId xmlns:a16="http://schemas.microsoft.com/office/drawing/2014/main" id="{2A2597FF-2F22-40BB-A7B3-19C4DFCFF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7" name="Rectangle 41">
                <a:extLst>
                  <a:ext uri="{FF2B5EF4-FFF2-40B4-BE49-F238E27FC236}">
                    <a16:creationId xmlns:a16="http://schemas.microsoft.com/office/drawing/2014/main" id="{DCC8773C-0113-4046-B222-C8F4080AF3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pic>
        <p:nvPicPr>
          <p:cNvPr id="938" name="Picture 2">
            <a:extLst>
              <a:ext uri="{FF2B5EF4-FFF2-40B4-BE49-F238E27FC236}">
                <a16:creationId xmlns:a16="http://schemas.microsoft.com/office/drawing/2014/main" id="{1B17CCE2-CEEF-40CA-8C4D-0DC2DCA78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4" name="Title 3">
            <a:extLst>
              <a:ext uri="{FF2B5EF4-FFF2-40B4-BE49-F238E27FC236}">
                <a16:creationId xmlns:a16="http://schemas.microsoft.com/office/drawing/2014/main" id="{FA502E32-76B4-8057-5AD3-EAFBD3D9E47C}"/>
              </a:ext>
            </a:extLst>
          </p:cNvPr>
          <p:cNvSpPr>
            <a:spLocks noGrp="1"/>
          </p:cNvSpPr>
          <p:nvPr>
            <p:ph type="title"/>
          </p:nvPr>
        </p:nvSpPr>
        <p:spPr>
          <a:xfrm>
            <a:off x="6234711" y="229644"/>
            <a:ext cx="5847698" cy="1478570"/>
          </a:xfrm>
        </p:spPr>
        <p:txBody>
          <a:bodyPr vert="horz" lIns="91440" tIns="45720" rIns="91440" bIns="45720" rtlCol="0" anchor="ctr">
            <a:normAutofit/>
          </a:bodyPr>
          <a:lstStyle/>
          <a:p>
            <a:r>
              <a:rPr lang="en-US" b="1" cap="none" dirty="0">
                <a:latin typeface="Times New Roman" panose="02020603050405020304" pitchFamily="18" charset="0"/>
                <a:cs typeface="Times New Roman" panose="02020603050405020304" pitchFamily="18" charset="0"/>
              </a:rPr>
              <a:t>Advanced AI Models Excel</a:t>
            </a:r>
            <a:endParaRPr lang="en-US" cap="none" dirty="0">
              <a:latin typeface="Times New Roman" panose="02020603050405020304" pitchFamily="18" charset="0"/>
              <a:cs typeface="Times New Roman" panose="02020603050405020304" pitchFamily="18" charset="0"/>
            </a:endParaRPr>
          </a:p>
        </p:txBody>
      </p:sp>
      <p:sp useBgFill="1">
        <p:nvSpPr>
          <p:cNvPr id="939" name="Round Diagonal Corner Rectangle 9">
            <a:extLst>
              <a:ext uri="{FF2B5EF4-FFF2-40B4-BE49-F238E27FC236}">
                <a16:creationId xmlns:a16="http://schemas.microsoft.com/office/drawing/2014/main" id="{66D4F5BA-1D71-49B2-8A7F-6B4EB94D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F1EFBA-2B87-05A0-2167-971BE19554A4}"/>
              </a:ext>
            </a:extLst>
          </p:cNvPr>
          <p:cNvSpPr txBox="1"/>
          <p:nvPr/>
        </p:nvSpPr>
        <p:spPr>
          <a:xfrm>
            <a:off x="6176444" y="1370772"/>
            <a:ext cx="5216606" cy="3541714"/>
          </a:xfrm>
          <a:prstGeom prst="rect">
            <a:avLst/>
          </a:prstGeom>
        </p:spPr>
        <p:txBody>
          <a:bodyPr vert="horz" lIns="91440" tIns="45720" rIns="91440" bIns="45720" rtlCol="0">
            <a:noAutofit/>
          </a:bodyPr>
          <a:lstStyle/>
          <a:p>
            <a:pPr>
              <a:lnSpc>
                <a:spcPct val="110000"/>
              </a:lnSpc>
              <a:spcAft>
                <a:spcPts val="600"/>
              </a:spcAft>
              <a:buSzPct val="125000"/>
            </a:pPr>
            <a:r>
              <a:rPr lang="en-US" sz="1900" b="1" i="1" dirty="0">
                <a:latin typeface="Times New Roman" panose="02020603050405020304" pitchFamily="18" charset="0"/>
                <a:cs typeface="Times New Roman" panose="02020603050405020304" pitchFamily="18" charset="0"/>
              </a:rPr>
              <a:t>Reasoning Models (e.g., ChatGPT </a:t>
            </a:r>
            <a:r>
              <a:rPr lang="en-US" sz="1900" b="1" i="1" dirty="0" err="1">
                <a:latin typeface="Times New Roman" panose="02020603050405020304" pitchFamily="18" charset="0"/>
                <a:cs typeface="Times New Roman" panose="02020603050405020304" pitchFamily="18" charset="0"/>
              </a:rPr>
              <a:t>o1</a:t>
            </a:r>
            <a:r>
              <a:rPr lang="en-US" sz="1900" b="1" i="1" dirty="0">
                <a:latin typeface="Times New Roman" panose="02020603050405020304" pitchFamily="18" charset="0"/>
                <a:cs typeface="Times New Roman" panose="02020603050405020304" pitchFamily="18" charset="0"/>
              </a:rPr>
              <a:t>):</a:t>
            </a:r>
            <a:endParaRPr lang="en-US" sz="1900" i="1" dirty="0">
              <a:latin typeface="Times New Roman" panose="02020603050405020304" pitchFamily="18" charset="0"/>
              <a:cs typeface="Times New Roman" panose="02020603050405020304" pitchFamily="18" charset="0"/>
            </a:endParaRPr>
          </a:p>
          <a:p>
            <a:pPr marL="342900" indent="-228600">
              <a:lnSpc>
                <a:spcPct val="110000"/>
              </a:lnSpc>
              <a:spcAft>
                <a:spcPts val="600"/>
              </a:spcAft>
              <a:buSzPct val="1250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Advanced AI tools specifically designed to methodically plan and refine responses, similar to human thought processes.</a:t>
            </a:r>
          </a:p>
          <a:p>
            <a:pPr marL="342900" indent="-228600">
              <a:lnSpc>
                <a:spcPct val="110000"/>
              </a:lnSpc>
              <a:spcAft>
                <a:spcPts val="600"/>
              </a:spcAft>
              <a:buSzPct val="1250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Significantly outperform legacy AI on complex tasks like math, coding, and medical diagnosis.</a:t>
            </a:r>
          </a:p>
          <a:p>
            <a:pPr marL="342900" indent="-228600">
              <a:lnSpc>
                <a:spcPct val="110000"/>
              </a:lnSpc>
              <a:spcAft>
                <a:spcPts val="600"/>
              </a:spcAft>
              <a:buSzPct val="1250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Examples of performance:</a:t>
            </a:r>
          </a:p>
          <a:p>
            <a:pPr marL="742950" lvl="1" indent="-228600">
              <a:lnSpc>
                <a:spcPct val="110000"/>
              </a:lnSpc>
              <a:spcAft>
                <a:spcPts val="600"/>
              </a:spcAft>
              <a:buSzPct val="125000"/>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89th percentile in competitive programming tests.</a:t>
            </a:r>
          </a:p>
          <a:p>
            <a:pPr marL="742950" lvl="1" indent="-228600">
              <a:lnSpc>
                <a:spcPct val="110000"/>
              </a:lnSpc>
              <a:spcAft>
                <a:spcPts val="600"/>
              </a:spcAft>
              <a:buSzPct val="125000"/>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Among top 500 in USA Mathematical Olympiad qualifiers.</a:t>
            </a:r>
          </a:p>
          <a:p>
            <a:pPr marL="742950" lvl="1" indent="-228600">
              <a:lnSpc>
                <a:spcPct val="110000"/>
              </a:lnSpc>
              <a:spcAft>
                <a:spcPts val="600"/>
              </a:spcAft>
              <a:buSzPct val="125000"/>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Outperformed PhD-level experts on advanced chemistry, physics, biology tests.</a:t>
            </a:r>
          </a:p>
        </p:txBody>
      </p:sp>
      <p:sp>
        <p:nvSpPr>
          <p:cNvPr id="5" name="Rectangle 2">
            <a:extLst>
              <a:ext uri="{FF2B5EF4-FFF2-40B4-BE49-F238E27FC236}">
                <a16:creationId xmlns:a16="http://schemas.microsoft.com/office/drawing/2014/main" id="{3532A476-6126-5879-78C9-D59F3F27B2E0}"/>
              </a:ext>
            </a:extLst>
          </p:cNvPr>
          <p:cNvSpPr>
            <a:spLocks noChangeArrowheads="1"/>
          </p:cNvSpPr>
          <p:nvPr/>
        </p:nvSpPr>
        <p:spPr bwMode="auto">
          <a:xfrm>
            <a:off x="2101278" y="1262543"/>
            <a:ext cx="8913371" cy="37936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kumimoji="0" lang="en-US" altLang="en-US" b="1" i="1" u="none" strike="noStrike" kern="1200" cap="none" spc="0" normalizeH="0" baseline="0" noProof="0" dirty="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kumimoji="0" lang="en-US" altLang="en-US" b="1" i="1" u="none" strike="noStrike" kern="1200" cap="none" spc="0" normalizeH="0" baseline="0" noProof="0" dirty="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kumimoji="0" lang="en-US" altLang="en-US" b="1" i="1" u="none" strike="noStrike" kern="1200" cap="none" spc="0" normalizeH="0" baseline="0" noProof="0" dirty="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spcBef>
                <a:spcPts val="50"/>
              </a:spcBef>
              <a:spcAft>
                <a:spcPts val="50"/>
              </a:spcAft>
              <a:buClrTx/>
              <a:buSzPct val="125000"/>
              <a:buFont typeface="Arial" panose="020B0604020202020204" pitchFamily="34" charset="0"/>
              <a:buChar char="•"/>
              <a:tabLst/>
              <a:defRPr/>
            </a:pPr>
            <a:endParaRPr kumimoji="0" lang="en-US" altLang="en-US" b="0" i="0" u="none" strike="noStrike" kern="1200" cap="none" spc="0" normalizeH="0" baseline="0" noProof="0" dirty="0">
              <a:ln>
                <a:noFill/>
              </a:ln>
              <a:solidFill>
                <a:srgbClr val="171717"/>
              </a:solidFill>
              <a:effectLst/>
              <a:uLnTx/>
              <a:uFillTx/>
              <a:latin typeface="Tw Cen MT" panose="020B0602020104020603"/>
              <a:ea typeface="+mn-ea"/>
              <a:cs typeface="+mn-cs"/>
            </a:endParaRPr>
          </a:p>
        </p:txBody>
      </p:sp>
      <p:pic>
        <p:nvPicPr>
          <p:cNvPr id="10" name="Picture 9" descr="A diagram of a process&#10;&#10;AI-generated content may be incorrect.">
            <a:extLst>
              <a:ext uri="{FF2B5EF4-FFF2-40B4-BE49-F238E27FC236}">
                <a16:creationId xmlns:a16="http://schemas.microsoft.com/office/drawing/2014/main" id="{E0578D32-9EC3-77CF-06B7-34C75B2C89E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l="1183" r="1" b="1"/>
          <a:stretch>
            <a:fillRect/>
          </a:stretch>
        </p:blipFill>
        <p:spPr>
          <a:xfrm>
            <a:off x="907378" y="1262542"/>
            <a:ext cx="4890665" cy="3662407"/>
          </a:xfrm>
          <a:prstGeom prst="rect">
            <a:avLst/>
          </a:prstGeom>
        </p:spPr>
      </p:pic>
      <p:pic>
        <p:nvPicPr>
          <p:cNvPr id="11" name="Picture 10" descr="A graph of different colored bars&#10;&#10;AI-generated content may be incorrect.">
            <a:extLst>
              <a:ext uri="{FF2B5EF4-FFF2-40B4-BE49-F238E27FC236}">
                <a16:creationId xmlns:a16="http://schemas.microsoft.com/office/drawing/2014/main" id="{B1544190-FEA1-5E92-3DFB-828F5D0057B5}"/>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rcRect l="12793" t="5401" r="8835" b="4197"/>
          <a:stretch/>
        </p:blipFill>
        <p:spPr>
          <a:xfrm>
            <a:off x="907375" y="979727"/>
            <a:ext cx="4948935" cy="4909343"/>
          </a:xfrm>
          <a:prstGeom prst="rect">
            <a:avLst/>
          </a:prstGeom>
        </p:spPr>
      </p:pic>
      <p:sp>
        <p:nvSpPr>
          <p:cNvPr id="12" name="TextBox 11">
            <a:extLst>
              <a:ext uri="{FF2B5EF4-FFF2-40B4-BE49-F238E27FC236}">
                <a16:creationId xmlns:a16="http://schemas.microsoft.com/office/drawing/2014/main" id="{0866A8D2-11AC-7F28-2E61-3A4C8992924A}"/>
              </a:ext>
            </a:extLst>
          </p:cNvPr>
          <p:cNvSpPr txBox="1"/>
          <p:nvPr/>
        </p:nvSpPr>
        <p:spPr>
          <a:xfrm>
            <a:off x="736281" y="5807145"/>
            <a:ext cx="2599362"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 Open AI Model Release Notes</a:t>
            </a:r>
          </a:p>
        </p:txBody>
      </p:sp>
    </p:spTree>
    <p:extLst>
      <p:ext uri="{BB962C8B-B14F-4D97-AF65-F5344CB8AC3E}">
        <p14:creationId xmlns:p14="http://schemas.microsoft.com/office/powerpoint/2010/main" val="1240458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65EF0D8C-9579-9696-D6DC-E787713C2AD7}"/>
            </a:ext>
          </a:extLst>
        </p:cNvPr>
        <p:cNvGrpSpPr/>
        <p:nvPr/>
      </p:nvGrpSpPr>
      <p:grpSpPr>
        <a:xfrm>
          <a:off x="0" y="0"/>
          <a:ext cx="0" cy="0"/>
          <a:chOff x="0" y="0"/>
          <a:chExt cx="0" cy="0"/>
        </a:xfrm>
      </p:grpSpPr>
      <p:pic>
        <p:nvPicPr>
          <p:cNvPr id="608"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610" name="Group 609">
            <a:extLst>
              <a:ext uri="{FF2B5EF4-FFF2-40B4-BE49-F238E27FC236}">
                <a16:creationId xmlns:a16="http://schemas.microsoft.com/office/drawing/2014/main" id="{96FA2727-C33B-44D1-885B-76DC0424E5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611" name="Group 610">
              <a:extLst>
                <a:ext uri="{FF2B5EF4-FFF2-40B4-BE49-F238E27FC236}">
                  <a16:creationId xmlns:a16="http://schemas.microsoft.com/office/drawing/2014/main" id="{4A64FD4C-29BA-46E7-AE31-AB38BB6942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84"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685"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86"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87"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88"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89"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0"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1"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2"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3"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4"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5"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696"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7"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8"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99"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0"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701"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2"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3"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4"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5"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6"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7"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8"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09"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9"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710" name="Group 709">
              <a:extLst>
                <a:ext uri="{FF2B5EF4-FFF2-40B4-BE49-F238E27FC236}">
                  <a16:creationId xmlns:a16="http://schemas.microsoft.com/office/drawing/2014/main" id="{DB1B0C3F-D935-4306-B5B1-6AA6358811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11"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2"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3"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4"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5"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6"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7"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8"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19"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20"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grpSp>
      </p:grpSp>
      <p:sp useBgFill="1">
        <p:nvSpPr>
          <p:cNvPr id="651" name="Rectangle 650">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1A4CB3F-D3B0-D6D6-690B-71390342ED19}"/>
              </a:ext>
            </a:extLst>
          </p:cNvPr>
          <p:cNvSpPr>
            <a:spLocks noGrp="1"/>
          </p:cNvSpPr>
          <p:nvPr>
            <p:ph type="title"/>
          </p:nvPr>
        </p:nvSpPr>
        <p:spPr>
          <a:xfrm>
            <a:off x="1141413" y="618518"/>
            <a:ext cx="9905998" cy="1478570"/>
          </a:xfrm>
        </p:spPr>
        <p:txBody>
          <a:bodyPr vert="horz" lIns="91440" tIns="45720" rIns="91440" bIns="45720" rtlCol="0" anchor="ctr">
            <a:normAutofit/>
          </a:bodyPr>
          <a:lstStyle/>
          <a:p>
            <a:pPr algn="ctr"/>
            <a:r>
              <a:rPr kumimoji="0" lang="en-US" sz="4800" b="1" i="0" u="none" strike="noStrike"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Advanced AI Models Excel</a:t>
            </a:r>
            <a:endParaRPr lang="en-US" sz="4800" cap="none" dirty="0">
              <a:solidFill>
                <a:schemeClr val="bg1"/>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B3756E8D-93E6-C07D-5E2F-6CD5E1238235}"/>
              </a:ext>
            </a:extLst>
          </p:cNvPr>
          <p:cNvSpPr>
            <a:spLocks noChangeArrowheads="1"/>
          </p:cNvSpPr>
          <p:nvPr/>
        </p:nvSpPr>
        <p:spPr bwMode="auto">
          <a:xfrm>
            <a:off x="2101278" y="1262543"/>
            <a:ext cx="8913371" cy="37936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kumimoji="0" lang="en-US" altLang="en-US" b="1" i="1" u="none" strike="noStrike" kern="1200" cap="none" spc="0" normalizeH="0" baseline="0" noProof="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kumimoji="0" lang="en-US" altLang="en-US" b="1" i="1" u="none" strike="noStrike" kern="1200" cap="none" spc="0" normalizeH="0" baseline="0" noProof="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spcBef>
                <a:spcPts val="600"/>
              </a:spcBef>
              <a:spcAft>
                <a:spcPts val="600"/>
              </a:spcAft>
              <a:buClrTx/>
              <a:buSzPct val="125000"/>
              <a:buFont typeface="Arial" panose="020B0604020202020204" pitchFamily="34" charset="0"/>
              <a:buChar char="•"/>
              <a:tabLst/>
              <a:defRPr/>
            </a:pPr>
            <a:endParaRPr kumimoji="0" lang="en-US" altLang="en-US" b="1" i="1" u="none" strike="noStrike" kern="1200" cap="none" spc="0" normalizeH="0" baseline="0" noProof="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spcBef>
                <a:spcPts val="50"/>
              </a:spcBef>
              <a:spcAft>
                <a:spcPts val="50"/>
              </a:spcAft>
              <a:buClrTx/>
              <a:buSzPct val="125000"/>
              <a:buFont typeface="Arial" panose="020B0604020202020204" pitchFamily="34" charset="0"/>
              <a:buChar char="•"/>
              <a:tabLst/>
              <a:defRPr/>
            </a:pPr>
            <a:endParaRPr kumimoji="0" lang="en-US" altLang="en-US" b="0" i="0" u="none" strike="noStrike" kern="1200" cap="none" spc="0" normalizeH="0" baseline="0" noProof="0">
              <a:ln>
                <a:noFill/>
              </a:ln>
              <a:solidFill>
                <a:srgbClr val="171717"/>
              </a:solidFill>
              <a:effectLst/>
              <a:uLnTx/>
              <a:uFillTx/>
              <a:latin typeface="Tw Cen MT" panose="020B0602020104020603"/>
              <a:ea typeface="+mn-ea"/>
              <a:cs typeface="+mn-cs"/>
            </a:endParaRPr>
          </a:p>
        </p:txBody>
      </p:sp>
      <p:graphicFrame>
        <p:nvGraphicFramePr>
          <p:cNvPr id="604" name="TextBox 7">
            <a:extLst>
              <a:ext uri="{FF2B5EF4-FFF2-40B4-BE49-F238E27FC236}">
                <a16:creationId xmlns:a16="http://schemas.microsoft.com/office/drawing/2014/main" id="{C1A3A491-9A82-AF41-625A-833741E1D043}"/>
              </a:ext>
            </a:extLst>
          </p:cNvPr>
          <p:cNvGraphicFramePr/>
          <p:nvPr>
            <p:extLst>
              <p:ext uri="{D42A27DB-BD31-4B8C-83A1-F6EECF244321}">
                <p14:modId xmlns:p14="http://schemas.microsoft.com/office/powerpoint/2010/main" val="2483098786"/>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486889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E2CB2DCB-DE7C-50E9-45F0-C01764D7EDB6}"/>
            </a:ext>
          </a:extLst>
        </p:cNvPr>
        <p:cNvGrpSpPr/>
        <p:nvPr/>
      </p:nvGrpSpPr>
      <p:grpSpPr>
        <a:xfrm>
          <a:off x="0" y="0"/>
          <a:ext cx="0" cy="0"/>
          <a:chOff x="0" y="0"/>
          <a:chExt cx="0" cy="0"/>
        </a:xfrm>
      </p:grpSpPr>
      <p:pic>
        <p:nvPicPr>
          <p:cNvPr id="516" name="Picture 2">
            <a:extLst>
              <a:ext uri="{FF2B5EF4-FFF2-40B4-BE49-F238E27FC236}">
                <a16:creationId xmlns:a16="http://schemas.microsoft.com/office/drawing/2014/main" id="{B1A6EEB2-1BC7-AD37-7FA0-43E1D99BCB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518" name="Group 517">
            <a:extLst>
              <a:ext uri="{FF2B5EF4-FFF2-40B4-BE49-F238E27FC236}">
                <a16:creationId xmlns:a16="http://schemas.microsoft.com/office/drawing/2014/main" id="{10DBB357-3350-611A-45D9-D71AFE920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519" name="Group 518">
              <a:extLst>
                <a:ext uri="{FF2B5EF4-FFF2-40B4-BE49-F238E27FC236}">
                  <a16:creationId xmlns:a16="http://schemas.microsoft.com/office/drawing/2014/main" id="{F15E46DD-8E4E-C0E0-9B94-7C91BA5A26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31" name="Rectangle 5">
                <a:extLst>
                  <a:ext uri="{FF2B5EF4-FFF2-40B4-BE49-F238E27FC236}">
                    <a16:creationId xmlns:a16="http://schemas.microsoft.com/office/drawing/2014/main" id="{7BCF428F-B87A-3713-DBAB-B0D32AFE7C3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2" name="Freeform 6">
                <a:extLst>
                  <a:ext uri="{FF2B5EF4-FFF2-40B4-BE49-F238E27FC236}">
                    <a16:creationId xmlns:a16="http://schemas.microsoft.com/office/drawing/2014/main" id="{5B85D886-9B84-6311-40B6-9B1C8033D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3" name="Freeform 7">
                <a:extLst>
                  <a:ext uri="{FF2B5EF4-FFF2-40B4-BE49-F238E27FC236}">
                    <a16:creationId xmlns:a16="http://schemas.microsoft.com/office/drawing/2014/main" id="{84B95F5B-D6FA-B2FB-CAB1-66D6C80C3B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4" name="Freeform 8">
                <a:extLst>
                  <a:ext uri="{FF2B5EF4-FFF2-40B4-BE49-F238E27FC236}">
                    <a16:creationId xmlns:a16="http://schemas.microsoft.com/office/drawing/2014/main" id="{506D2F59-8D96-D196-3089-87003AC00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5" name="Freeform 9">
                <a:extLst>
                  <a:ext uri="{FF2B5EF4-FFF2-40B4-BE49-F238E27FC236}">
                    <a16:creationId xmlns:a16="http://schemas.microsoft.com/office/drawing/2014/main" id="{785F5429-53C1-58D6-C016-A86216637A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6" name="Freeform 10">
                <a:extLst>
                  <a:ext uri="{FF2B5EF4-FFF2-40B4-BE49-F238E27FC236}">
                    <a16:creationId xmlns:a16="http://schemas.microsoft.com/office/drawing/2014/main" id="{1264196A-78BB-1E40-C038-46C0AE69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7" name="Freeform 11">
                <a:extLst>
                  <a:ext uri="{FF2B5EF4-FFF2-40B4-BE49-F238E27FC236}">
                    <a16:creationId xmlns:a16="http://schemas.microsoft.com/office/drawing/2014/main" id="{26F50B17-8E30-52C1-C7FD-B91017232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8" name="Freeform 12">
                <a:extLst>
                  <a:ext uri="{FF2B5EF4-FFF2-40B4-BE49-F238E27FC236}">
                    <a16:creationId xmlns:a16="http://schemas.microsoft.com/office/drawing/2014/main" id="{714A85F7-B053-3280-AB76-A2DDC864AA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9" name="Freeform 13">
                <a:extLst>
                  <a:ext uri="{FF2B5EF4-FFF2-40B4-BE49-F238E27FC236}">
                    <a16:creationId xmlns:a16="http://schemas.microsoft.com/office/drawing/2014/main" id="{5C346723-9BF0-CA1E-99B2-2A7DA9CCB0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0" name="Freeform 14">
                <a:extLst>
                  <a:ext uri="{FF2B5EF4-FFF2-40B4-BE49-F238E27FC236}">
                    <a16:creationId xmlns:a16="http://schemas.microsoft.com/office/drawing/2014/main" id="{E193AD0E-BA79-F11E-1C90-DEAE7E65E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1" name="Freeform 15">
                <a:extLst>
                  <a:ext uri="{FF2B5EF4-FFF2-40B4-BE49-F238E27FC236}">
                    <a16:creationId xmlns:a16="http://schemas.microsoft.com/office/drawing/2014/main" id="{AA137B75-224E-FF21-2041-B997010882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2" name="Line 16">
                <a:extLst>
                  <a:ext uri="{FF2B5EF4-FFF2-40B4-BE49-F238E27FC236}">
                    <a16:creationId xmlns:a16="http://schemas.microsoft.com/office/drawing/2014/main" id="{7A2DA583-7075-75EE-4FF5-D80D0739CE8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3" name="Freeform 17">
                <a:extLst>
                  <a:ext uri="{FF2B5EF4-FFF2-40B4-BE49-F238E27FC236}">
                    <a16:creationId xmlns:a16="http://schemas.microsoft.com/office/drawing/2014/main" id="{555FCC6D-FCAE-733B-5697-0196C24F2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4" name="Freeform 18">
                <a:extLst>
                  <a:ext uri="{FF2B5EF4-FFF2-40B4-BE49-F238E27FC236}">
                    <a16:creationId xmlns:a16="http://schemas.microsoft.com/office/drawing/2014/main" id="{560BC2F7-9711-F357-7994-AA05D397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5" name="Freeform 19">
                <a:extLst>
                  <a:ext uri="{FF2B5EF4-FFF2-40B4-BE49-F238E27FC236}">
                    <a16:creationId xmlns:a16="http://schemas.microsoft.com/office/drawing/2014/main" id="{E543B6A9-A4AA-6833-C165-2B46FC4DA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6" name="Freeform 20">
                <a:extLst>
                  <a:ext uri="{FF2B5EF4-FFF2-40B4-BE49-F238E27FC236}">
                    <a16:creationId xmlns:a16="http://schemas.microsoft.com/office/drawing/2014/main" id="{0AA20EC1-76FE-7D9E-BB83-89F8840DA6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7" name="Rectangle 21">
                <a:extLst>
                  <a:ext uri="{FF2B5EF4-FFF2-40B4-BE49-F238E27FC236}">
                    <a16:creationId xmlns:a16="http://schemas.microsoft.com/office/drawing/2014/main" id="{970E2CC0-C508-0D25-EF95-78777C8DB1D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8" name="Freeform 22">
                <a:extLst>
                  <a:ext uri="{FF2B5EF4-FFF2-40B4-BE49-F238E27FC236}">
                    <a16:creationId xmlns:a16="http://schemas.microsoft.com/office/drawing/2014/main" id="{9F67DEC9-410D-F071-2ED9-401FB3F12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49" name="Freeform 23">
                <a:extLst>
                  <a:ext uri="{FF2B5EF4-FFF2-40B4-BE49-F238E27FC236}">
                    <a16:creationId xmlns:a16="http://schemas.microsoft.com/office/drawing/2014/main" id="{9B92507D-39F5-ED25-89D4-87CB666967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50" name="Freeform 24">
                <a:extLst>
                  <a:ext uri="{FF2B5EF4-FFF2-40B4-BE49-F238E27FC236}">
                    <a16:creationId xmlns:a16="http://schemas.microsoft.com/office/drawing/2014/main" id="{4DFF95AC-ED25-2A33-39DA-56233EAE8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51" name="Freeform 25">
                <a:extLst>
                  <a:ext uri="{FF2B5EF4-FFF2-40B4-BE49-F238E27FC236}">
                    <a16:creationId xmlns:a16="http://schemas.microsoft.com/office/drawing/2014/main" id="{51387D71-DB7B-1A0C-CD33-CA91D47FCE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52" name="Freeform 26">
                <a:extLst>
                  <a:ext uri="{FF2B5EF4-FFF2-40B4-BE49-F238E27FC236}">
                    <a16:creationId xmlns:a16="http://schemas.microsoft.com/office/drawing/2014/main" id="{ECCD74B9-D952-429E-0F8D-88B37971D3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53" name="Freeform 27">
                <a:extLst>
                  <a:ext uri="{FF2B5EF4-FFF2-40B4-BE49-F238E27FC236}">
                    <a16:creationId xmlns:a16="http://schemas.microsoft.com/office/drawing/2014/main" id="{68A10E17-D516-BED8-C65D-AFDE73A64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54" name="Freeform 28">
                <a:extLst>
                  <a:ext uri="{FF2B5EF4-FFF2-40B4-BE49-F238E27FC236}">
                    <a16:creationId xmlns:a16="http://schemas.microsoft.com/office/drawing/2014/main" id="{18CCA77B-645A-7CD1-EC70-DBC12FA266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55" name="Freeform 29">
                <a:extLst>
                  <a:ext uri="{FF2B5EF4-FFF2-40B4-BE49-F238E27FC236}">
                    <a16:creationId xmlns:a16="http://schemas.microsoft.com/office/drawing/2014/main" id="{907E00B1-2086-53AB-2F52-0D04C3F946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56" name="Freeform 30">
                <a:extLst>
                  <a:ext uri="{FF2B5EF4-FFF2-40B4-BE49-F238E27FC236}">
                    <a16:creationId xmlns:a16="http://schemas.microsoft.com/office/drawing/2014/main" id="{FC00F97D-25A5-3154-4AE1-83662B7D3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57" name="Freeform 31">
                <a:extLst>
                  <a:ext uri="{FF2B5EF4-FFF2-40B4-BE49-F238E27FC236}">
                    <a16:creationId xmlns:a16="http://schemas.microsoft.com/office/drawing/2014/main" id="{30825DC7-9855-BFEA-0569-8954867475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grpSp>
        <p:grpSp>
          <p:nvGrpSpPr>
            <p:cNvPr id="520" name="Group 519">
              <a:extLst>
                <a:ext uri="{FF2B5EF4-FFF2-40B4-BE49-F238E27FC236}">
                  <a16:creationId xmlns:a16="http://schemas.microsoft.com/office/drawing/2014/main" id="{D8E59566-D6B5-95E0-50A3-4BFE596F787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521" name="Freeform 32">
                <a:extLst>
                  <a:ext uri="{FF2B5EF4-FFF2-40B4-BE49-F238E27FC236}">
                    <a16:creationId xmlns:a16="http://schemas.microsoft.com/office/drawing/2014/main" id="{4330F750-8296-0C49-89CB-0313E98C9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22" name="Freeform 33">
                <a:extLst>
                  <a:ext uri="{FF2B5EF4-FFF2-40B4-BE49-F238E27FC236}">
                    <a16:creationId xmlns:a16="http://schemas.microsoft.com/office/drawing/2014/main" id="{3AB11AAE-327C-0ABD-28F5-2B64FC120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23" name="Freeform 34">
                <a:extLst>
                  <a:ext uri="{FF2B5EF4-FFF2-40B4-BE49-F238E27FC236}">
                    <a16:creationId xmlns:a16="http://schemas.microsoft.com/office/drawing/2014/main" id="{7EBC3F5E-25CA-972F-6EF2-F0A5B6DA0F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24" name="Freeform 35">
                <a:extLst>
                  <a:ext uri="{FF2B5EF4-FFF2-40B4-BE49-F238E27FC236}">
                    <a16:creationId xmlns:a16="http://schemas.microsoft.com/office/drawing/2014/main" id="{6058E0C9-F69D-B3AE-C9F3-014D92FC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25" name="Freeform 36">
                <a:extLst>
                  <a:ext uri="{FF2B5EF4-FFF2-40B4-BE49-F238E27FC236}">
                    <a16:creationId xmlns:a16="http://schemas.microsoft.com/office/drawing/2014/main" id="{C151FF70-25E5-FDAB-EADE-1284D7581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26" name="Freeform 37">
                <a:extLst>
                  <a:ext uri="{FF2B5EF4-FFF2-40B4-BE49-F238E27FC236}">
                    <a16:creationId xmlns:a16="http://schemas.microsoft.com/office/drawing/2014/main" id="{7F467516-C875-D101-3FF2-5695D0AAA2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27" name="Freeform 38">
                <a:extLst>
                  <a:ext uri="{FF2B5EF4-FFF2-40B4-BE49-F238E27FC236}">
                    <a16:creationId xmlns:a16="http://schemas.microsoft.com/office/drawing/2014/main" id="{80C5DC92-6C9D-C6A4-04EF-39FF658464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28" name="Freeform 39">
                <a:extLst>
                  <a:ext uri="{FF2B5EF4-FFF2-40B4-BE49-F238E27FC236}">
                    <a16:creationId xmlns:a16="http://schemas.microsoft.com/office/drawing/2014/main" id="{2D431279-DDA9-4A6F-F269-C42FAC56A9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29" name="Freeform 40">
                <a:extLst>
                  <a:ext uri="{FF2B5EF4-FFF2-40B4-BE49-F238E27FC236}">
                    <a16:creationId xmlns:a16="http://schemas.microsoft.com/office/drawing/2014/main" id="{5F32EB0D-E225-969A-9C6A-8C3C0D362D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30" name="Rectangle 41">
                <a:extLst>
                  <a:ext uri="{FF2B5EF4-FFF2-40B4-BE49-F238E27FC236}">
                    <a16:creationId xmlns:a16="http://schemas.microsoft.com/office/drawing/2014/main" id="{F0914457-898A-CD85-0573-F31823E16B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grpSp>
      </p:grpSp>
      <p:sp useBgFill="1">
        <p:nvSpPr>
          <p:cNvPr id="559" name="Rectangle 558">
            <a:extLst>
              <a:ext uri="{FF2B5EF4-FFF2-40B4-BE49-F238E27FC236}">
                <a16:creationId xmlns:a16="http://schemas.microsoft.com/office/drawing/2014/main" id="{B59A1691-0F7C-8803-85E8-271C195F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grpSp>
        <p:nvGrpSpPr>
          <p:cNvPr id="561" name="Group 560">
            <a:extLst>
              <a:ext uri="{FF2B5EF4-FFF2-40B4-BE49-F238E27FC236}">
                <a16:creationId xmlns:a16="http://schemas.microsoft.com/office/drawing/2014/main" id="{BBCF4242-7F35-8DC5-6116-FCDBE20C35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562" name="Rectangle 5">
              <a:extLst>
                <a:ext uri="{FF2B5EF4-FFF2-40B4-BE49-F238E27FC236}">
                  <a16:creationId xmlns:a16="http://schemas.microsoft.com/office/drawing/2014/main" id="{8D1E435D-7121-A6D5-5E0A-3FA8C5C32B0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63" name="Freeform 6">
              <a:extLst>
                <a:ext uri="{FF2B5EF4-FFF2-40B4-BE49-F238E27FC236}">
                  <a16:creationId xmlns:a16="http://schemas.microsoft.com/office/drawing/2014/main" id="{33B92762-478D-CBA5-D8B2-9B8A4A3D48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64" name="Freeform 7">
              <a:extLst>
                <a:ext uri="{FF2B5EF4-FFF2-40B4-BE49-F238E27FC236}">
                  <a16:creationId xmlns:a16="http://schemas.microsoft.com/office/drawing/2014/main" id="{C5D594E8-F19A-E1B6-C17C-B8BE3086E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65" name="Freeform 8">
              <a:extLst>
                <a:ext uri="{FF2B5EF4-FFF2-40B4-BE49-F238E27FC236}">
                  <a16:creationId xmlns:a16="http://schemas.microsoft.com/office/drawing/2014/main" id="{EA9F9A5B-D844-321A-792E-4625897B2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66" name="Freeform 9">
              <a:extLst>
                <a:ext uri="{FF2B5EF4-FFF2-40B4-BE49-F238E27FC236}">
                  <a16:creationId xmlns:a16="http://schemas.microsoft.com/office/drawing/2014/main" id="{B342D2A7-D5FB-4AA7-847F-7A2F4BDAEF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67" name="Freeform 10">
              <a:extLst>
                <a:ext uri="{FF2B5EF4-FFF2-40B4-BE49-F238E27FC236}">
                  <a16:creationId xmlns:a16="http://schemas.microsoft.com/office/drawing/2014/main" id="{80872B7B-24CC-5658-0CBA-F16ACEAF1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68" name="Freeform 11">
              <a:extLst>
                <a:ext uri="{FF2B5EF4-FFF2-40B4-BE49-F238E27FC236}">
                  <a16:creationId xmlns:a16="http://schemas.microsoft.com/office/drawing/2014/main" id="{35088170-63B7-A3B9-88BB-B80EAFF1A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69" name="Freeform 12">
              <a:extLst>
                <a:ext uri="{FF2B5EF4-FFF2-40B4-BE49-F238E27FC236}">
                  <a16:creationId xmlns:a16="http://schemas.microsoft.com/office/drawing/2014/main" id="{BA9DC726-A00A-4234-B418-1723D5BDBB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0" name="Freeform 13">
              <a:extLst>
                <a:ext uri="{FF2B5EF4-FFF2-40B4-BE49-F238E27FC236}">
                  <a16:creationId xmlns:a16="http://schemas.microsoft.com/office/drawing/2014/main" id="{53022A44-7FA8-1578-935D-078ADCD589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1" name="Freeform 14">
              <a:extLst>
                <a:ext uri="{FF2B5EF4-FFF2-40B4-BE49-F238E27FC236}">
                  <a16:creationId xmlns:a16="http://schemas.microsoft.com/office/drawing/2014/main" id="{0B3EFFE5-2A13-F86B-67B2-5099C1B54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2" name="Freeform 15">
              <a:extLst>
                <a:ext uri="{FF2B5EF4-FFF2-40B4-BE49-F238E27FC236}">
                  <a16:creationId xmlns:a16="http://schemas.microsoft.com/office/drawing/2014/main" id="{5633DC11-799D-4AD1-E734-31DC5F6E2E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3" name="Line 16">
              <a:extLst>
                <a:ext uri="{FF2B5EF4-FFF2-40B4-BE49-F238E27FC236}">
                  <a16:creationId xmlns:a16="http://schemas.microsoft.com/office/drawing/2014/main" id="{DB579259-B5EF-D5BC-E18F-E4B4CFFB75B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4" name="Freeform 17">
              <a:extLst>
                <a:ext uri="{FF2B5EF4-FFF2-40B4-BE49-F238E27FC236}">
                  <a16:creationId xmlns:a16="http://schemas.microsoft.com/office/drawing/2014/main" id="{5C1461CD-44C2-F885-E13B-1CC0AA4F9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5" name="Freeform 18">
              <a:extLst>
                <a:ext uri="{FF2B5EF4-FFF2-40B4-BE49-F238E27FC236}">
                  <a16:creationId xmlns:a16="http://schemas.microsoft.com/office/drawing/2014/main" id="{81EB3458-3B7F-489B-9E50-79EBF5430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6" name="Freeform 19">
              <a:extLst>
                <a:ext uri="{FF2B5EF4-FFF2-40B4-BE49-F238E27FC236}">
                  <a16:creationId xmlns:a16="http://schemas.microsoft.com/office/drawing/2014/main" id="{4F41D5C5-F12A-6BC0-0B10-52609E855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7" name="Freeform 20">
              <a:extLst>
                <a:ext uri="{FF2B5EF4-FFF2-40B4-BE49-F238E27FC236}">
                  <a16:creationId xmlns:a16="http://schemas.microsoft.com/office/drawing/2014/main" id="{1F3548C1-5EB6-A3D8-F51A-B11EAD501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8" name="Rectangle 21">
              <a:extLst>
                <a:ext uri="{FF2B5EF4-FFF2-40B4-BE49-F238E27FC236}">
                  <a16:creationId xmlns:a16="http://schemas.microsoft.com/office/drawing/2014/main" id="{BC165CF1-E6F5-36E4-7AD8-0CFDBA5262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79" name="Freeform 22">
              <a:extLst>
                <a:ext uri="{FF2B5EF4-FFF2-40B4-BE49-F238E27FC236}">
                  <a16:creationId xmlns:a16="http://schemas.microsoft.com/office/drawing/2014/main" id="{6D25251C-BA79-8233-D9B4-7DD94E200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0" name="Freeform 23">
              <a:extLst>
                <a:ext uri="{FF2B5EF4-FFF2-40B4-BE49-F238E27FC236}">
                  <a16:creationId xmlns:a16="http://schemas.microsoft.com/office/drawing/2014/main" id="{100785F5-D128-64E6-3901-A8374806C9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1" name="Freeform 24">
              <a:extLst>
                <a:ext uri="{FF2B5EF4-FFF2-40B4-BE49-F238E27FC236}">
                  <a16:creationId xmlns:a16="http://schemas.microsoft.com/office/drawing/2014/main" id="{A49229FA-BDBF-B01F-6C9F-BA85CA7AC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2" name="Freeform 25">
              <a:extLst>
                <a:ext uri="{FF2B5EF4-FFF2-40B4-BE49-F238E27FC236}">
                  <a16:creationId xmlns:a16="http://schemas.microsoft.com/office/drawing/2014/main" id="{40DC971F-14FD-72C9-554F-F291264AB2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3" name="Freeform 26">
              <a:extLst>
                <a:ext uri="{FF2B5EF4-FFF2-40B4-BE49-F238E27FC236}">
                  <a16:creationId xmlns:a16="http://schemas.microsoft.com/office/drawing/2014/main" id="{9D21B70E-C190-3433-8533-D8F4169AB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4" name="Freeform 27">
              <a:extLst>
                <a:ext uri="{FF2B5EF4-FFF2-40B4-BE49-F238E27FC236}">
                  <a16:creationId xmlns:a16="http://schemas.microsoft.com/office/drawing/2014/main" id="{39237C64-C013-537E-DC62-2A1DF7D92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5" name="Freeform 28">
              <a:extLst>
                <a:ext uri="{FF2B5EF4-FFF2-40B4-BE49-F238E27FC236}">
                  <a16:creationId xmlns:a16="http://schemas.microsoft.com/office/drawing/2014/main" id="{1B2B7695-C641-353C-022F-82F67DC3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6" name="Freeform 29">
              <a:extLst>
                <a:ext uri="{FF2B5EF4-FFF2-40B4-BE49-F238E27FC236}">
                  <a16:creationId xmlns:a16="http://schemas.microsoft.com/office/drawing/2014/main" id="{B71BC2AC-135D-6E36-A67E-3E589E3C49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7" name="Freeform 30">
              <a:extLst>
                <a:ext uri="{FF2B5EF4-FFF2-40B4-BE49-F238E27FC236}">
                  <a16:creationId xmlns:a16="http://schemas.microsoft.com/office/drawing/2014/main" id="{373DA2FB-C23E-5DC8-96CD-280EE5718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88" name="Freeform 31">
              <a:extLst>
                <a:ext uri="{FF2B5EF4-FFF2-40B4-BE49-F238E27FC236}">
                  <a16:creationId xmlns:a16="http://schemas.microsoft.com/office/drawing/2014/main" id="{F382BE30-D8CF-1353-2162-BA46DA15EA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grpSp>
      <p:sp>
        <p:nvSpPr>
          <p:cNvPr id="4" name="Title 3">
            <a:extLst>
              <a:ext uri="{FF2B5EF4-FFF2-40B4-BE49-F238E27FC236}">
                <a16:creationId xmlns:a16="http://schemas.microsoft.com/office/drawing/2014/main" id="{BB1C8949-EF5A-9AA4-E6AD-6B2EF37EF7ED}"/>
              </a:ext>
            </a:extLst>
          </p:cNvPr>
          <p:cNvSpPr>
            <a:spLocks noGrp="1"/>
          </p:cNvSpPr>
          <p:nvPr>
            <p:ph type="title"/>
          </p:nvPr>
        </p:nvSpPr>
        <p:spPr>
          <a:xfrm>
            <a:off x="1141413" y="1082673"/>
            <a:ext cx="2869416" cy="4708528"/>
          </a:xfrm>
        </p:spPr>
        <p:txBody>
          <a:bodyPr vert="horz" lIns="91440" tIns="45720" rIns="91440" bIns="45720" rtlCol="0" anchor="ctr">
            <a:normAutofit/>
          </a:bodyPr>
          <a:lstStyle/>
          <a:p>
            <a:pPr algn="r"/>
            <a:r>
              <a:rPr lang="en-US" sz="3700" b="1" cap="none" dirty="0">
                <a:solidFill>
                  <a:schemeClr val="bg1"/>
                </a:solidFill>
                <a:latin typeface="Times New Roman" panose="02020603050405020304" pitchFamily="18" charset="0"/>
                <a:cs typeface="Times New Roman" panose="02020603050405020304" pitchFamily="18" charset="0"/>
              </a:rPr>
              <a:t>Study #2: AI-Powered Lawyering,   Reasoning Models and RAG*</a:t>
            </a:r>
            <a:br>
              <a:rPr lang="en-US" sz="3700" b="1" cap="none" dirty="0">
                <a:solidFill>
                  <a:schemeClr val="bg1"/>
                </a:solidFill>
                <a:latin typeface="Times New Roman" panose="02020603050405020304" pitchFamily="18" charset="0"/>
                <a:cs typeface="Times New Roman" panose="02020603050405020304" pitchFamily="18" charset="0"/>
              </a:rPr>
            </a:br>
            <a:endParaRPr lang="en-US" sz="3700" cap="none" dirty="0">
              <a:solidFill>
                <a:schemeClr val="bg1"/>
              </a:solidFill>
              <a:latin typeface="Times New Roman" panose="02020603050405020304" pitchFamily="18" charset="0"/>
              <a:cs typeface="Times New Roman" panose="02020603050405020304" pitchFamily="18" charset="0"/>
            </a:endParaRPr>
          </a:p>
        </p:txBody>
      </p:sp>
      <p:cxnSp>
        <p:nvCxnSpPr>
          <p:cNvPr id="590" name="Straight Connector 589">
            <a:extLst>
              <a:ext uri="{FF2B5EF4-FFF2-40B4-BE49-F238E27FC236}">
                <a16:creationId xmlns:a16="http://schemas.microsoft.com/office/drawing/2014/main" id="{76D58B7E-3292-27AB-09B2-213E177776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910E13-9677-B468-32B5-0E5CAFDC6973}"/>
              </a:ext>
            </a:extLst>
          </p:cNvPr>
          <p:cNvSpPr txBox="1"/>
          <p:nvPr/>
        </p:nvSpPr>
        <p:spPr>
          <a:xfrm>
            <a:off x="5297763" y="1082673"/>
            <a:ext cx="6233837" cy="47085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0"/>
              </a:spcAft>
              <a:buClrTx/>
              <a:buSzPct val="125000"/>
              <a:buFontTx/>
              <a:buNone/>
              <a:tabLst/>
              <a:defRPr/>
            </a:pPr>
            <a:endParaRPr kumimoji="0" lang="en-US" sz="1800" b="0" i="0" u="none" strike="noStrike" kern="1200" cap="none" spc="0" normalizeH="0" baseline="0" noProof="0" dirty="0">
              <a:ln>
                <a:noFill/>
              </a:ln>
              <a:solidFill>
                <a:srgbClr val="171717"/>
              </a:solidFill>
              <a:effectLst/>
              <a:uLnTx/>
              <a:uFillTx/>
              <a:latin typeface="Times New Roman" panose="02020603050405020304" pitchFamily="18" charset="0"/>
              <a:ea typeface="+mn-ea"/>
              <a:cs typeface="Times New Roman" panose="02020603050405020304" pitchFamily="18" charset="0"/>
            </a:endParaRPr>
          </a:p>
        </p:txBody>
      </p:sp>
      <p:grpSp>
        <p:nvGrpSpPr>
          <p:cNvPr id="592" name="Group 591">
            <a:extLst>
              <a:ext uri="{FF2B5EF4-FFF2-40B4-BE49-F238E27FC236}">
                <a16:creationId xmlns:a16="http://schemas.microsoft.com/office/drawing/2014/main" id="{732FC0F7-1873-1ACC-D7FA-F1206FFD5B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593" name="Freeform 32">
              <a:extLst>
                <a:ext uri="{FF2B5EF4-FFF2-40B4-BE49-F238E27FC236}">
                  <a16:creationId xmlns:a16="http://schemas.microsoft.com/office/drawing/2014/main" id="{B1A476AE-B418-ACB1-6EAA-DCA66AB03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94" name="Freeform 33">
              <a:extLst>
                <a:ext uri="{FF2B5EF4-FFF2-40B4-BE49-F238E27FC236}">
                  <a16:creationId xmlns:a16="http://schemas.microsoft.com/office/drawing/2014/main" id="{FF102103-1F45-B17E-E48C-BE6453D7E2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95" name="Freeform 34">
              <a:extLst>
                <a:ext uri="{FF2B5EF4-FFF2-40B4-BE49-F238E27FC236}">
                  <a16:creationId xmlns:a16="http://schemas.microsoft.com/office/drawing/2014/main" id="{335AB25B-E2E1-4538-F2AB-8DF8961A80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96" name="Freeform 35">
              <a:extLst>
                <a:ext uri="{FF2B5EF4-FFF2-40B4-BE49-F238E27FC236}">
                  <a16:creationId xmlns:a16="http://schemas.microsoft.com/office/drawing/2014/main" id="{4DFF3BED-8CEA-6D79-948B-5302DB4D0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97" name="Freeform 36">
              <a:extLst>
                <a:ext uri="{FF2B5EF4-FFF2-40B4-BE49-F238E27FC236}">
                  <a16:creationId xmlns:a16="http://schemas.microsoft.com/office/drawing/2014/main" id="{F9F9FB4D-A2C6-757B-0208-CC39DCC704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98" name="Freeform 37">
              <a:extLst>
                <a:ext uri="{FF2B5EF4-FFF2-40B4-BE49-F238E27FC236}">
                  <a16:creationId xmlns:a16="http://schemas.microsoft.com/office/drawing/2014/main" id="{C076DD5C-FAD3-DFAD-269F-41A0CFAC8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599" name="Freeform 38">
              <a:extLst>
                <a:ext uri="{FF2B5EF4-FFF2-40B4-BE49-F238E27FC236}">
                  <a16:creationId xmlns:a16="http://schemas.microsoft.com/office/drawing/2014/main" id="{F16FFC42-C5C4-B722-78A4-C2416EAA7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600" name="Freeform 39">
              <a:extLst>
                <a:ext uri="{FF2B5EF4-FFF2-40B4-BE49-F238E27FC236}">
                  <a16:creationId xmlns:a16="http://schemas.microsoft.com/office/drawing/2014/main" id="{16D88056-02D8-CC39-633A-260F35CF5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601" name="Freeform 40">
              <a:extLst>
                <a:ext uri="{FF2B5EF4-FFF2-40B4-BE49-F238E27FC236}">
                  <a16:creationId xmlns:a16="http://schemas.microsoft.com/office/drawing/2014/main" id="{B26C6C9B-B692-3EDE-77FC-7D2E63D009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sp>
          <p:nvSpPr>
            <p:cNvPr id="602" name="Rectangle 41">
              <a:extLst>
                <a:ext uri="{FF2B5EF4-FFF2-40B4-BE49-F238E27FC236}">
                  <a16:creationId xmlns:a16="http://schemas.microsoft.com/office/drawing/2014/main" id="{D423ACFB-B4D5-ABC0-EE8F-83F4262C8F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9B9B"/>
                </a:solidFill>
                <a:effectLst/>
                <a:uLnTx/>
                <a:uFillTx/>
                <a:latin typeface="Tw Cen MT" panose="020B0602020104020603"/>
                <a:ea typeface="+mn-ea"/>
                <a:cs typeface="+mn-cs"/>
              </a:endParaRPr>
            </a:p>
          </p:txBody>
        </p:sp>
      </p:grpSp>
      <p:sp>
        <p:nvSpPr>
          <p:cNvPr id="5" name="Rectangle 2">
            <a:extLst>
              <a:ext uri="{FF2B5EF4-FFF2-40B4-BE49-F238E27FC236}">
                <a16:creationId xmlns:a16="http://schemas.microsoft.com/office/drawing/2014/main" id="{843F7F78-A829-0F1F-FE03-DFD1D7C2F928}"/>
              </a:ext>
            </a:extLst>
          </p:cNvPr>
          <p:cNvSpPr>
            <a:spLocks noChangeArrowheads="1"/>
          </p:cNvSpPr>
          <p:nvPr/>
        </p:nvSpPr>
        <p:spPr bwMode="auto">
          <a:xfrm>
            <a:off x="2101278" y="1262543"/>
            <a:ext cx="8913371" cy="37936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algn="just" defTabSz="914400" rtl="0" eaLnBrk="1" fontAlgn="base" latinLnBrk="0" hangingPunct="1">
              <a:lnSpc>
                <a:spcPct val="100000"/>
              </a:lnSpc>
              <a:spcBef>
                <a:spcPts val="600"/>
              </a:spcBef>
              <a:spcAft>
                <a:spcPts val="600"/>
              </a:spcAft>
              <a:buClrTx/>
              <a:buSzPct val="125000"/>
              <a:buFont typeface="Arial" panose="020B0604020202020204" pitchFamily="34" charset="0"/>
              <a:buChar char="•"/>
              <a:tabLst/>
              <a:defRPr/>
            </a:pPr>
            <a:endParaRPr kumimoji="0" lang="en-US" altLang="en-US" sz="1800" b="1" i="1" u="none" strike="noStrike" kern="1200" cap="none" spc="0" normalizeH="0" baseline="0" noProof="0" dirty="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lnSpc>
                <a:spcPct val="100000"/>
              </a:lnSpc>
              <a:spcBef>
                <a:spcPts val="600"/>
              </a:spcBef>
              <a:spcAft>
                <a:spcPts val="600"/>
              </a:spcAft>
              <a:buClrTx/>
              <a:buSzPct val="125000"/>
              <a:buFont typeface="Arial" panose="020B0604020202020204" pitchFamily="34" charset="0"/>
              <a:buChar char="•"/>
              <a:tabLst/>
              <a:defRPr/>
            </a:pPr>
            <a:endParaRPr kumimoji="0" lang="en-US" altLang="en-US" sz="1800" b="1" i="1" u="none" strike="noStrike" kern="1200" cap="none" spc="0" normalizeH="0" baseline="0" noProof="0" dirty="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lnSpc>
                <a:spcPct val="100000"/>
              </a:lnSpc>
              <a:spcBef>
                <a:spcPts val="600"/>
              </a:spcBef>
              <a:spcAft>
                <a:spcPts val="600"/>
              </a:spcAft>
              <a:buClrTx/>
              <a:buSzPct val="125000"/>
              <a:buFont typeface="Arial" panose="020B0604020202020204" pitchFamily="34" charset="0"/>
              <a:buChar char="•"/>
              <a:tabLst/>
              <a:defRPr/>
            </a:pPr>
            <a:endParaRPr kumimoji="0" lang="en-US" altLang="en-US" sz="1800" b="1" i="1" u="none" strike="noStrike" kern="1200" cap="none" spc="0" normalizeH="0" baseline="0" noProof="0" dirty="0">
              <a:ln>
                <a:noFill/>
              </a:ln>
              <a:solidFill>
                <a:srgbClr val="171717"/>
              </a:solidFill>
              <a:effectLst/>
              <a:uLnTx/>
              <a:uFillTx/>
              <a:latin typeface="Times New Roman" panose="02020603050405020304" pitchFamily="18" charset="0"/>
              <a:ea typeface="+mn-ea"/>
              <a:cs typeface="Times New Roman" panose="02020603050405020304" pitchFamily="18" charset="0"/>
            </a:endParaRPr>
          </a:p>
          <a:p>
            <a:pPr marL="0" marR="0" lvl="0" indent="-228600" algn="just" defTabSz="914400" rtl="0" eaLnBrk="1" fontAlgn="base" latinLnBrk="0" hangingPunct="1">
              <a:lnSpc>
                <a:spcPct val="100000"/>
              </a:lnSpc>
              <a:spcBef>
                <a:spcPts val="50"/>
              </a:spcBef>
              <a:spcAft>
                <a:spcPts val="50"/>
              </a:spcAft>
              <a:buClrTx/>
              <a:buSzPct val="125000"/>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171717"/>
              </a:solidFill>
              <a:effectLst/>
              <a:uLnTx/>
              <a:uFillTx/>
              <a:latin typeface="Tw Cen MT" panose="020B0602020104020603"/>
              <a:ea typeface="+mn-ea"/>
              <a:cs typeface="+mn-cs"/>
            </a:endParaRPr>
          </a:p>
        </p:txBody>
      </p:sp>
      <p:sp>
        <p:nvSpPr>
          <p:cNvPr id="3" name="TextBox 2">
            <a:extLst>
              <a:ext uri="{FF2B5EF4-FFF2-40B4-BE49-F238E27FC236}">
                <a16:creationId xmlns:a16="http://schemas.microsoft.com/office/drawing/2014/main" id="{910F4A39-A57D-B380-ED38-39F803FC8BA2}"/>
              </a:ext>
            </a:extLst>
          </p:cNvPr>
          <p:cNvSpPr txBox="1"/>
          <p:nvPr/>
        </p:nvSpPr>
        <p:spPr>
          <a:xfrm>
            <a:off x="4634018" y="205283"/>
            <a:ext cx="7149527" cy="6463308"/>
          </a:xfrm>
          <a:prstGeom prst="rect">
            <a:avLst/>
          </a:prstGeom>
          <a:noFill/>
        </p:spPr>
        <p:txBody>
          <a:bodyPr wrap="square">
            <a:spAutoFit/>
          </a:bodyPr>
          <a:lstStyle/>
          <a:p>
            <a:r>
              <a:rPr lang="en-US" b="1" i="1" dirty="0">
                <a:solidFill>
                  <a:schemeClr val="bg1"/>
                </a:solidFill>
                <a:latin typeface="Times New Roman" panose="02020603050405020304" pitchFamily="18" charset="0"/>
                <a:cs typeface="Times New Roman" panose="02020603050405020304" pitchFamily="18" charset="0"/>
              </a:rPr>
              <a:t>Study Setup:</a:t>
            </a:r>
            <a:endParaRPr lang="en-US" i="1" dirty="0">
              <a:solidFill>
                <a:schemeClr val="bg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127 law students completed realistic legal tasks.</a:t>
            </a:r>
          </a:p>
          <a:p>
            <a:pPr marL="742950" lvl="1"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Blind-graded by lawyers using rubrics assessing:</a:t>
            </a:r>
          </a:p>
          <a:p>
            <a:pPr marL="1143000" lvl="2" indent="-228600">
              <a:buFont typeface="Arial" panose="020B0604020202020204" pitchFamily="34" charset="0"/>
              <a:buChar char="•"/>
            </a:pPr>
            <a:r>
              <a:rPr lang="en-US" i="1" dirty="0">
                <a:solidFill>
                  <a:schemeClr val="bg1"/>
                </a:solidFill>
                <a:latin typeface="Times New Roman" panose="02020603050405020304" pitchFamily="18" charset="0"/>
                <a:cs typeface="Times New Roman" panose="02020603050405020304" pitchFamily="18" charset="0"/>
              </a:rPr>
              <a:t>Accuracy, analysis depth, clarity, organization, and professionalism.</a:t>
            </a:r>
          </a:p>
          <a:p>
            <a:r>
              <a:rPr lang="en-US" b="1" i="1" dirty="0">
                <a:solidFill>
                  <a:schemeClr val="bg1"/>
                </a:solidFill>
                <a:latin typeface="Times New Roman" panose="02020603050405020304" pitchFamily="18" charset="0"/>
                <a:cs typeface="Times New Roman" panose="02020603050405020304" pitchFamily="18" charset="0"/>
              </a:rPr>
              <a:t>Key Results:</a:t>
            </a:r>
            <a:endParaRPr lang="en-US" i="1" dirty="0">
              <a:solidFill>
                <a:schemeClr val="bg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Quality Improvements:</a:t>
            </a:r>
            <a:endParaRPr lang="en-US" dirty="0">
              <a:solidFill>
                <a:schemeClr val="bg1"/>
              </a:solidFill>
              <a:latin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Vincent AI improved quality by 8%–15.1%.</a:t>
            </a:r>
          </a:p>
          <a:p>
            <a:pPr marL="1143000" lvl="2" indent="-2286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ChatGPT </a:t>
            </a:r>
            <a:r>
              <a:rPr lang="en-US" dirty="0" err="1">
                <a:solidFill>
                  <a:schemeClr val="bg1"/>
                </a:solidFill>
                <a:latin typeface="Times New Roman" panose="02020603050405020304" pitchFamily="18" charset="0"/>
                <a:cs typeface="Times New Roman" panose="02020603050405020304" pitchFamily="18" charset="0"/>
              </a:rPr>
              <a:t>o1</a:t>
            </a:r>
            <a:r>
              <a:rPr lang="en-US" dirty="0">
                <a:solidFill>
                  <a:schemeClr val="bg1"/>
                </a:solidFill>
                <a:latin typeface="Times New Roman" panose="02020603050405020304" pitchFamily="18" charset="0"/>
                <a:cs typeface="Times New Roman" panose="02020603050405020304" pitchFamily="18" charset="0"/>
              </a:rPr>
              <a:t> improved quality by 10.2%–28.1%.</a:t>
            </a:r>
          </a:p>
          <a:p>
            <a:pPr marL="742950" lvl="1" indent="-285750">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Productivity Gains:</a:t>
            </a:r>
            <a:endParaRPr lang="en-US" dirty="0">
              <a:solidFill>
                <a:schemeClr val="bg1"/>
              </a:solidFill>
              <a:latin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Vincent AI increased productivity by 38%–115%.</a:t>
            </a:r>
          </a:p>
          <a:p>
            <a:pPr marL="1143000" lvl="2" indent="-2286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ChatGPT </a:t>
            </a:r>
            <a:r>
              <a:rPr lang="en-US" dirty="0" err="1">
                <a:solidFill>
                  <a:schemeClr val="bg1"/>
                </a:solidFill>
                <a:latin typeface="Times New Roman" panose="02020603050405020304" pitchFamily="18" charset="0"/>
                <a:cs typeface="Times New Roman" panose="02020603050405020304" pitchFamily="18" charset="0"/>
              </a:rPr>
              <a:t>o1</a:t>
            </a:r>
            <a:r>
              <a:rPr lang="en-US" dirty="0">
                <a:solidFill>
                  <a:schemeClr val="bg1"/>
                </a:solidFill>
                <a:latin typeface="Times New Roman" panose="02020603050405020304" pitchFamily="18" charset="0"/>
                <a:cs typeface="Times New Roman" panose="02020603050405020304" pitchFamily="18" charset="0"/>
              </a:rPr>
              <a:t> increased productivity by 34%–140%; strongest gains observed in complex tasks.</a:t>
            </a:r>
          </a:p>
          <a:p>
            <a:pPr marL="742950" lvl="1" indent="-285750">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Speed Improvements:</a:t>
            </a:r>
            <a:endParaRPr lang="en-US" dirty="0">
              <a:solidFill>
                <a:schemeClr val="bg1"/>
              </a:solidFill>
              <a:latin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Vincent AI reduced time by 14%–37%.</a:t>
            </a:r>
          </a:p>
          <a:p>
            <a:pPr marL="1143000" lvl="2" indent="-2286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ChatGPT </a:t>
            </a:r>
            <a:r>
              <a:rPr lang="en-US" dirty="0" err="1">
                <a:solidFill>
                  <a:schemeClr val="bg1"/>
                </a:solidFill>
                <a:latin typeface="Times New Roman" panose="02020603050405020304" pitchFamily="18" charset="0"/>
                <a:cs typeface="Times New Roman" panose="02020603050405020304" pitchFamily="18" charset="0"/>
              </a:rPr>
              <a:t>o1</a:t>
            </a:r>
            <a:r>
              <a:rPr lang="en-US" dirty="0">
                <a:solidFill>
                  <a:schemeClr val="bg1"/>
                </a:solidFill>
                <a:latin typeface="Times New Roman" panose="02020603050405020304" pitchFamily="18" charset="0"/>
                <a:cs typeface="Times New Roman" panose="02020603050405020304" pitchFamily="18" charset="0"/>
              </a:rPr>
              <a:t> reduced time by 12%–28%.</a:t>
            </a:r>
          </a:p>
          <a:p>
            <a:pPr marL="742950" lvl="1" indent="-285750">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Hallucination Risk:</a:t>
            </a:r>
            <a:endParaRPr lang="en-US" dirty="0">
              <a:solidFill>
                <a:schemeClr val="bg1"/>
              </a:solidFill>
              <a:latin typeface="Times New Roman" panose="02020603050405020304" pitchFamily="18" charset="0"/>
              <a:cs typeface="Times New Roman" panose="02020603050405020304" pitchFamily="18" charset="0"/>
            </a:endParaRPr>
          </a:p>
          <a:p>
            <a:pPr marL="1143000" lvl="2" indent="-2286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Rare, but observed (18 total across 768 tasks).</a:t>
            </a:r>
          </a:p>
          <a:p>
            <a:pPr marL="1143000" lvl="2" indent="-2286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Vincent AI had fewer hallucinations (3) than no AI assistance (4), whereas ChatGPT </a:t>
            </a:r>
            <a:r>
              <a:rPr lang="en-US" dirty="0" err="1">
                <a:solidFill>
                  <a:schemeClr val="bg1"/>
                </a:solidFill>
                <a:latin typeface="Times New Roman" panose="02020603050405020304" pitchFamily="18" charset="0"/>
                <a:cs typeface="Times New Roman" panose="02020603050405020304" pitchFamily="18" charset="0"/>
              </a:rPr>
              <a:t>o1</a:t>
            </a:r>
            <a:r>
              <a:rPr lang="en-US" dirty="0">
                <a:solidFill>
                  <a:schemeClr val="bg1"/>
                </a:solidFill>
                <a:latin typeface="Times New Roman" panose="02020603050405020304" pitchFamily="18" charset="0"/>
                <a:cs typeface="Times New Roman" panose="02020603050405020304" pitchFamily="18" charset="0"/>
              </a:rPr>
              <a:t> had higher instances (11).</a:t>
            </a:r>
          </a:p>
          <a:p>
            <a:r>
              <a:rPr lang="en-US" b="1" i="1" dirty="0">
                <a:solidFill>
                  <a:schemeClr val="bg1"/>
                </a:solidFill>
                <a:latin typeface="Times New Roman" panose="02020603050405020304" pitchFamily="18" charset="0"/>
                <a:cs typeface="Times New Roman" panose="02020603050405020304" pitchFamily="18" charset="0"/>
              </a:rPr>
              <a:t>User Awareness:</a:t>
            </a:r>
            <a:endParaRPr lang="en-US" i="1" dirty="0">
              <a:solidFill>
                <a:schemeClr val="bg1"/>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Participants were often unaware of AI-driven quality enhancements, despite clear improvements.</a:t>
            </a:r>
          </a:p>
        </p:txBody>
      </p:sp>
      <p:sp>
        <p:nvSpPr>
          <p:cNvPr id="2" name="TextBox 1">
            <a:extLst>
              <a:ext uri="{FF2B5EF4-FFF2-40B4-BE49-F238E27FC236}">
                <a16:creationId xmlns:a16="http://schemas.microsoft.com/office/drawing/2014/main" id="{D754E09C-2294-F51B-2368-21DBF636B43E}"/>
              </a:ext>
            </a:extLst>
          </p:cNvPr>
          <p:cNvSpPr txBox="1"/>
          <p:nvPr/>
        </p:nvSpPr>
        <p:spPr>
          <a:xfrm>
            <a:off x="1030287" y="6386143"/>
            <a:ext cx="3968857" cy="577081"/>
          </a:xfrm>
          <a:prstGeom prst="rect">
            <a:avLst/>
          </a:prstGeom>
          <a:noFill/>
        </p:spPr>
        <p:txBody>
          <a:bodyPr wrap="square" rtlCol="0">
            <a:spAutoFit/>
          </a:bodyPr>
          <a:lstStyle/>
          <a:p>
            <a:pPr algn="just"/>
            <a:r>
              <a:rPr lang="en-US" sz="1050" i="1" baseline="30000" dirty="0">
                <a:solidFill>
                  <a:schemeClr val="bg1"/>
                </a:solidFill>
                <a:effectLst/>
                <a:latin typeface="Times New Roman" panose="02020603050405020304" pitchFamily="18" charset="0"/>
                <a:ea typeface="Aptos" panose="020B0004020202020204" pitchFamily="34" charset="0"/>
              </a:rPr>
              <a:t>* Schwarcz, Daniel and Manning, Sam and Barry, Patrick James and Cleveland, David R. and Prescott, J.J. and Rich, Beverly, AI-Powered Lawyering: AI Reasoning Models, Retrieval Augmented Generation, and the Future of Legal Practice (March 02, 2025). Minnesota Legal Studies Research Paper No. 25-16, U of Michigan Public Law Research Paper No. 24-058</a:t>
            </a:r>
            <a:endParaRPr lang="en-US" sz="1050" i="1" dirty="0">
              <a:solidFill>
                <a:schemeClr val="bg1"/>
              </a:solidFill>
            </a:endParaRPr>
          </a:p>
        </p:txBody>
      </p:sp>
    </p:spTree>
    <p:extLst>
      <p:ext uri="{BB962C8B-B14F-4D97-AF65-F5344CB8AC3E}">
        <p14:creationId xmlns:p14="http://schemas.microsoft.com/office/powerpoint/2010/main" val="2460037227"/>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rgbClr val="171717"/>
      </a:dk1>
      <a:lt1>
        <a:sysClr val="window" lastClr="FFFFFF"/>
      </a:lt1>
      <a:dk2>
        <a:srgbClr val="E8E8E8"/>
      </a:dk2>
      <a:lt2>
        <a:srgbClr val="E8E8E8"/>
      </a:lt2>
      <a:accent1>
        <a:srgbClr val="595959"/>
      </a:accent1>
      <a:accent2>
        <a:srgbClr val="7F7F7F"/>
      </a:accent2>
      <a:accent3>
        <a:srgbClr val="3F3F3F"/>
      </a:accent3>
      <a:accent4>
        <a:srgbClr val="262626"/>
      </a:accent4>
      <a:accent5>
        <a:srgbClr val="AEAEAE"/>
      </a:accent5>
      <a:accent6>
        <a:srgbClr val="747474"/>
      </a:accent6>
      <a:hlink>
        <a:srgbClr val="D8D8D8"/>
      </a:hlink>
      <a:folHlink>
        <a:srgbClr val="7F7F7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9798</TotalTime>
  <Words>3786</Words>
  <Application>Microsoft Office PowerPoint</Application>
  <PresentationFormat>Widescreen</PresentationFormat>
  <Paragraphs>205</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Times New Roman</vt:lpstr>
      <vt:lpstr>Tw Cen MT</vt:lpstr>
      <vt:lpstr>Circuit</vt:lpstr>
      <vt:lpstr>Algorithms, Advocacy, and Ethics: Using AI in Legal Practice</vt:lpstr>
      <vt:lpstr> </vt:lpstr>
      <vt:lpstr>Rapid Growth in AI Use</vt:lpstr>
      <vt:lpstr>How Lawyers and Judges Use AI</vt:lpstr>
      <vt:lpstr>AI Adoption in Law Expected to Rise</vt:lpstr>
      <vt:lpstr>Study #1: Lawyering in The Age of Artificial Intelligence* </vt:lpstr>
      <vt:lpstr>Advanced AI Models Excel</vt:lpstr>
      <vt:lpstr>Advanced AI Models Excel</vt:lpstr>
      <vt:lpstr>Study #2: AI-Powered Lawyering,   Reasoning Models and RAG* </vt:lpstr>
      <vt:lpstr>Study #3:  Law Flow – Collecting and Simulating Lawyers’ Thought Processes* </vt:lpstr>
      <vt:lpstr>How Lawyers Should Use AI </vt:lpstr>
      <vt:lpstr>How to Use AI in Legal Practice</vt:lpstr>
      <vt:lpstr>Using AI Ethically in Legal Practice</vt:lpstr>
      <vt:lpstr>Using AI Ethically in Legal Practice</vt:lpstr>
      <vt:lpstr>Other Resources</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Henson, Renee</dc:creator>
  <cp:lastModifiedBy>Henson, Renee</cp:lastModifiedBy>
  <cp:revision>12</cp:revision>
  <dcterms:created xsi:type="dcterms:W3CDTF">2025-06-13T14:35:51Z</dcterms:created>
  <dcterms:modified xsi:type="dcterms:W3CDTF">2025-06-24T22:36:46Z</dcterms:modified>
</cp:coreProperties>
</file>