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21.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22.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notesSlides/notesSlide23.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5" r:id="rId1"/>
    <p:sldMasterId id="2147483854" r:id="rId2"/>
  </p:sldMasterIdLst>
  <p:notesMasterIdLst>
    <p:notesMasterId r:id="rId28"/>
  </p:notesMasterIdLst>
  <p:handoutMasterIdLst>
    <p:handoutMasterId r:id="rId29"/>
  </p:handoutMasterIdLst>
  <p:sldIdLst>
    <p:sldId id="329" r:id="rId3"/>
    <p:sldId id="288" r:id="rId4"/>
    <p:sldId id="323" r:id="rId5"/>
    <p:sldId id="376" r:id="rId6"/>
    <p:sldId id="291" r:id="rId7"/>
    <p:sldId id="296" r:id="rId8"/>
    <p:sldId id="377" r:id="rId9"/>
    <p:sldId id="384" r:id="rId10"/>
    <p:sldId id="264" r:id="rId11"/>
    <p:sldId id="399" r:id="rId12"/>
    <p:sldId id="284" r:id="rId13"/>
    <p:sldId id="391" r:id="rId14"/>
    <p:sldId id="388" r:id="rId15"/>
    <p:sldId id="392" r:id="rId16"/>
    <p:sldId id="387" r:id="rId17"/>
    <p:sldId id="379" r:id="rId18"/>
    <p:sldId id="390" r:id="rId19"/>
    <p:sldId id="389" r:id="rId20"/>
    <p:sldId id="333" r:id="rId21"/>
    <p:sldId id="275" r:id="rId22"/>
    <p:sldId id="397" r:id="rId23"/>
    <p:sldId id="395" r:id="rId24"/>
    <p:sldId id="398" r:id="rId25"/>
    <p:sldId id="382" r:id="rId26"/>
    <p:sldId id="393" r:id="rId27"/>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212061"/>
    <a:srgbClr val="21214F"/>
    <a:srgbClr val="002068"/>
    <a:srgbClr val="003399"/>
    <a:srgbClr val="006600"/>
    <a:srgbClr val="A50021"/>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2534" autoAdjust="0"/>
    <p:restoredTop sz="89485" autoAdjust="0"/>
  </p:normalViewPr>
  <p:slideViewPr>
    <p:cSldViewPr>
      <p:cViewPr varScale="1">
        <p:scale>
          <a:sx n="55" d="100"/>
          <a:sy n="55" d="100"/>
        </p:scale>
        <p:origin x="96" y="342"/>
      </p:cViewPr>
      <p:guideLst>
        <p:guide orient="horz" pos="2160"/>
        <p:guide pos="2880"/>
      </p:guideLst>
    </p:cSldViewPr>
  </p:slideViewPr>
  <p:outlineViewPr>
    <p:cViewPr>
      <p:scale>
        <a:sx n="33" d="100"/>
        <a:sy n="33" d="100"/>
      </p:scale>
      <p:origin x="48" y="2202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166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cap="small" baseline="0" dirty="0">
                <a:solidFill>
                  <a:schemeClr val="tx2"/>
                </a:solidFill>
                <a:latin typeface="Palatino Linotype" panose="02040502050505030304" pitchFamily="18" charset="0"/>
              </a:rPr>
              <a:t>Size of Pending MDLs</a:t>
            </a:r>
            <a:br>
              <a:rPr lang="en-US" sz="2000" cap="small" baseline="0" dirty="0">
                <a:solidFill>
                  <a:schemeClr val="tx2"/>
                </a:solidFill>
                <a:latin typeface="Palatino Linotype" panose="02040502050505030304" pitchFamily="18" charset="0"/>
              </a:rPr>
            </a:br>
            <a:r>
              <a:rPr lang="en-US" sz="2000" dirty="0">
                <a:solidFill>
                  <a:schemeClr val="tx2"/>
                </a:solidFill>
                <a:latin typeface="Palatino Linotype" panose="02040502050505030304" pitchFamily="18" charset="0"/>
              </a:rPr>
              <a:t>(206 </a:t>
            </a:r>
            <a:r>
              <a:rPr lang="en-US" sz="2000" baseline="0" dirty="0">
                <a:solidFill>
                  <a:schemeClr val="tx2"/>
                </a:solidFill>
                <a:latin typeface="Palatino Linotype" panose="02040502050505030304" pitchFamily="18" charset="0"/>
              </a:rPr>
              <a:t>Dockets)</a:t>
            </a:r>
            <a:endParaRPr lang="en-US" sz="2000" dirty="0">
              <a:solidFill>
                <a:schemeClr val="tx2"/>
              </a:solidFill>
              <a:latin typeface="Palatino Linotype" panose="02040502050505030304" pitchFamily="18" charset="0"/>
            </a:endParaRPr>
          </a:p>
        </c:rich>
      </c:tx>
      <c:layout>
        <c:manualLayout>
          <c:xMode val="edge"/>
          <c:yMode val="edge"/>
          <c:x val="0.35329652489760288"/>
          <c:y val="3.830118184504229E-2"/>
        </c:manualLayout>
      </c:layout>
      <c:overlay val="0"/>
    </c:title>
    <c:autoTitleDeleted val="0"/>
    <c:view3D>
      <c:rotX val="20"/>
      <c:rotY val="0"/>
      <c:rAngAx val="0"/>
    </c:view3D>
    <c:floor>
      <c:thickness val="0"/>
    </c:floor>
    <c:sideWall>
      <c:thickness val="0"/>
    </c:sideWall>
    <c:backWall>
      <c:thickness val="0"/>
    </c:backWall>
    <c:plotArea>
      <c:layout>
        <c:manualLayout>
          <c:layoutTarget val="inner"/>
          <c:xMode val="edge"/>
          <c:yMode val="edge"/>
          <c:x val="0.15150041378687204"/>
          <c:y val="0.26769615561191429"/>
          <c:w val="0.77241299922809969"/>
          <c:h val="0.72824499231135165"/>
        </c:manualLayout>
      </c:layout>
      <c:pie3DChart>
        <c:varyColors val="1"/>
        <c:ser>
          <c:idx val="0"/>
          <c:order val="0"/>
          <c:spPr>
            <a:effectLst>
              <a:outerShdw blurRad="50800" dist="38100" dir="2700000" algn="tl" rotWithShape="0">
                <a:prstClr val="black">
                  <a:alpha val="40000"/>
                </a:prstClr>
              </a:outerShdw>
            </a:effectLst>
            <a:scene3d>
              <a:camera prst="orthographicFront"/>
              <a:lightRig rig="threePt" dir="t"/>
            </a:scene3d>
            <a:sp3d>
              <a:bevelT/>
            </a:sp3d>
          </c:spPr>
          <c:explosion val="1"/>
          <c:dPt>
            <c:idx val="1"/>
            <c:bubble3D val="0"/>
            <c:extLst>
              <c:ext xmlns:c16="http://schemas.microsoft.com/office/drawing/2014/chart" uri="{C3380CC4-5D6E-409C-BE32-E72D297353CC}">
                <c16:uniqueId val="{00000000-CC98-4117-B638-43F1B710A68F}"/>
              </c:ext>
            </c:extLst>
          </c:dPt>
          <c:dPt>
            <c:idx val="2"/>
            <c:bubble3D val="0"/>
            <c:extLst>
              <c:ext xmlns:c16="http://schemas.microsoft.com/office/drawing/2014/chart" uri="{C3380CC4-5D6E-409C-BE32-E72D297353CC}">
                <c16:uniqueId val="{00000001-CC98-4117-B638-43F1B710A68F}"/>
              </c:ext>
            </c:extLst>
          </c:dPt>
          <c:dPt>
            <c:idx val="3"/>
            <c:bubble3D val="0"/>
            <c:extLst>
              <c:ext xmlns:c16="http://schemas.microsoft.com/office/drawing/2014/chart" uri="{C3380CC4-5D6E-409C-BE32-E72D297353CC}">
                <c16:uniqueId val="{00000002-CC98-4117-B638-43F1B710A68F}"/>
              </c:ext>
            </c:extLst>
          </c:dPt>
          <c:dLbls>
            <c:dLbl>
              <c:idx val="0"/>
              <c:layout>
                <c:manualLayout>
                  <c:x val="-0.21472572444646462"/>
                  <c:y val="4.2324558915436371E-2"/>
                </c:manualLayout>
              </c:layout>
              <c:tx>
                <c:rich>
                  <a:bodyPr/>
                  <a:lstStyle/>
                  <a:p>
                    <a:pPr>
                      <a:defRPr sz="1200" baseline="0">
                        <a:solidFill>
                          <a:schemeClr val="bg1"/>
                        </a:solidFill>
                        <a:latin typeface="Arial" panose="020B0604020202020204" pitchFamily="34" charset="0"/>
                      </a:defRPr>
                    </a:pPr>
                    <a:r>
                      <a:rPr lang="en-US" sz="1200" b="1" dirty="0">
                        <a:solidFill>
                          <a:schemeClr val="bg1"/>
                        </a:solidFill>
                      </a:rPr>
                      <a:t>MDLs with</a:t>
                    </a:r>
                  </a:p>
                  <a:p>
                    <a:pPr>
                      <a:defRPr sz="1200" baseline="0">
                        <a:solidFill>
                          <a:schemeClr val="bg1"/>
                        </a:solidFill>
                        <a:latin typeface="Arial" panose="020B0604020202020204" pitchFamily="34" charset="0"/>
                      </a:defRPr>
                    </a:pPr>
                    <a:r>
                      <a:rPr lang="en-US" sz="1200" b="1" dirty="0">
                        <a:solidFill>
                          <a:schemeClr val="bg1"/>
                        </a:solidFill>
                      </a:rPr>
                      <a:t>10 or Fewer Actions:</a:t>
                    </a:r>
                  </a:p>
                  <a:p>
                    <a:pPr>
                      <a:defRPr sz="1200" baseline="0">
                        <a:solidFill>
                          <a:schemeClr val="bg1"/>
                        </a:solidFill>
                        <a:latin typeface="Arial" panose="020B0604020202020204" pitchFamily="34" charset="0"/>
                      </a:defRPr>
                    </a:pPr>
                    <a:r>
                      <a:rPr lang="en-US" sz="1200" b="1" dirty="0">
                        <a:solidFill>
                          <a:schemeClr val="bg1"/>
                        </a:solidFill>
                      </a:rPr>
                      <a:t>60 MDLs, 29.1%</a:t>
                    </a:r>
                  </a:p>
                </c:rich>
              </c:tx>
              <c:spPr>
                <a:noFill/>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C98-4117-B638-43F1B710A68F}"/>
                </c:ext>
              </c:extLst>
            </c:dLbl>
            <c:dLbl>
              <c:idx val="1"/>
              <c:layout>
                <c:manualLayout>
                  <c:x val="4.0318721990667376E-2"/>
                  <c:y val="-0.26379102856265341"/>
                </c:manualLayout>
              </c:layout>
              <c:tx>
                <c:rich>
                  <a:bodyPr/>
                  <a:lstStyle/>
                  <a:p>
                    <a:pPr>
                      <a:defRPr sz="1200" baseline="0">
                        <a:solidFill>
                          <a:schemeClr val="bg1"/>
                        </a:solidFill>
                        <a:latin typeface="Arial" panose="020B0604020202020204" pitchFamily="34" charset="0"/>
                      </a:defRPr>
                    </a:pPr>
                    <a:r>
                      <a:rPr lang="en-US" sz="1400" b="1" dirty="0">
                        <a:solidFill>
                          <a:schemeClr val="bg1"/>
                        </a:solidFill>
                      </a:rPr>
                      <a:t>MDLs with </a:t>
                    </a:r>
                  </a:p>
                  <a:p>
                    <a:pPr>
                      <a:defRPr sz="1200" baseline="0">
                        <a:solidFill>
                          <a:schemeClr val="bg1"/>
                        </a:solidFill>
                        <a:latin typeface="Arial" panose="020B0604020202020204" pitchFamily="34" charset="0"/>
                      </a:defRPr>
                    </a:pPr>
                    <a:r>
                      <a:rPr lang="en-US" sz="1400" b="1" dirty="0">
                        <a:solidFill>
                          <a:schemeClr val="bg1"/>
                        </a:solidFill>
                      </a:rPr>
                      <a:t>11 to 100 Actions:</a:t>
                    </a:r>
                  </a:p>
                  <a:p>
                    <a:pPr>
                      <a:defRPr sz="1200" baseline="0">
                        <a:solidFill>
                          <a:schemeClr val="bg1"/>
                        </a:solidFill>
                        <a:latin typeface="Arial" panose="020B0604020202020204" pitchFamily="34" charset="0"/>
                      </a:defRPr>
                    </a:pPr>
                    <a:r>
                      <a:rPr lang="en-US" sz="1400" b="1" dirty="0">
                        <a:solidFill>
                          <a:schemeClr val="bg1"/>
                        </a:solidFill>
                      </a:rPr>
                      <a:t>88 MDLs, 42.7%</a:t>
                    </a:r>
                  </a:p>
                </c:rich>
              </c:tx>
              <c:spPr>
                <a:noFill/>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C98-4117-B638-43F1B710A68F}"/>
                </c:ext>
              </c:extLst>
            </c:dLbl>
            <c:dLbl>
              <c:idx val="2"/>
              <c:layout>
                <c:manualLayout>
                  <c:x val="1.3406603385910619E-2"/>
                  <c:y val="-7.4303039968347348E-2"/>
                </c:manualLayout>
              </c:layout>
              <c:tx>
                <c:rich>
                  <a:bodyPr/>
                  <a:lstStyle/>
                  <a:p>
                    <a:r>
                      <a:rPr lang="en-US" sz="1400" b="1" dirty="0">
                        <a:solidFill>
                          <a:schemeClr val="tx2"/>
                        </a:solidFill>
                      </a:rPr>
                      <a:t>MDLs with</a:t>
                    </a:r>
                  </a:p>
                  <a:p>
                    <a:r>
                      <a:rPr lang="en-US" sz="1400" b="1" dirty="0">
                        <a:solidFill>
                          <a:schemeClr val="tx2"/>
                        </a:solidFill>
                      </a:rPr>
                      <a:t>101 to 999 Actions:</a:t>
                    </a:r>
                  </a:p>
                  <a:p>
                    <a:r>
                      <a:rPr lang="en-US" sz="1400" b="1" dirty="0">
                        <a:solidFill>
                          <a:schemeClr val="tx2"/>
                        </a:solidFill>
                      </a:rPr>
                      <a:t>34 MDLs, 16.5%</a:t>
                    </a:r>
                    <a:endParaRPr lang="en-US" sz="1400" b="1"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98-4117-B638-43F1B710A68F}"/>
                </c:ext>
              </c:extLst>
            </c:dLbl>
            <c:dLbl>
              <c:idx val="3"/>
              <c:layout>
                <c:manualLayout>
                  <c:x val="9.447400636251102E-2"/>
                  <c:y val="-7.3717211728901985E-2"/>
                </c:manualLayout>
              </c:layout>
              <c:tx>
                <c:rich>
                  <a:bodyPr/>
                  <a:lstStyle/>
                  <a:p>
                    <a:r>
                      <a:rPr lang="en-US" sz="1400" b="1" dirty="0">
                        <a:solidFill>
                          <a:schemeClr val="tx2"/>
                        </a:solidFill>
                      </a:rPr>
                      <a:t>MDLs with</a:t>
                    </a:r>
                  </a:p>
                  <a:p>
                    <a:r>
                      <a:rPr lang="en-US" sz="1400" b="1" dirty="0">
                        <a:solidFill>
                          <a:schemeClr val="tx2"/>
                        </a:solidFill>
                      </a:rPr>
                      <a:t>1,000 or More</a:t>
                    </a:r>
                    <a:r>
                      <a:rPr lang="en-US" sz="1400" b="1" baseline="0" dirty="0">
                        <a:solidFill>
                          <a:schemeClr val="tx2"/>
                        </a:solidFill>
                      </a:rPr>
                      <a:t> Actions: 24 MDLs, 11.7</a:t>
                    </a:r>
                    <a:r>
                      <a:rPr lang="en-US" sz="1400" b="1" dirty="0">
                        <a:solidFill>
                          <a:schemeClr val="tx2"/>
                        </a:solidFill>
                      </a:rPr>
                      <a:t>%</a:t>
                    </a:r>
                    <a:endParaRPr lang="en-US" sz="1400" b="1" dirty="0">
                      <a:solidFill>
                        <a:sysClr val="windowText" lastClr="000000"/>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C98-4117-B638-43F1B710A68F}"/>
                </c:ext>
              </c:extLst>
            </c:dLbl>
            <c:spPr>
              <a:noFill/>
            </c:spPr>
            <c:txPr>
              <a:bodyPr/>
              <a:lstStyle/>
              <a:p>
                <a:pPr>
                  <a:defRPr sz="1200" baseline="0">
                    <a:solidFill>
                      <a:schemeClr val="tx2"/>
                    </a:solidFill>
                    <a:latin typeface="Arial" panose="020B0604020202020204" pitchFamily="34" charset="0"/>
                  </a:defRPr>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'MDL Size'!$A$3:$A$6</c:f>
              <c:strCache>
                <c:ptCount val="4"/>
                <c:pt idx="0">
                  <c:v>10 or Fewer Actions</c:v>
                </c:pt>
                <c:pt idx="1">
                  <c:v>11 to 100 Actions</c:v>
                </c:pt>
                <c:pt idx="2">
                  <c:v>101 to 999 Actions</c:v>
                </c:pt>
                <c:pt idx="3">
                  <c:v>1,000 or More Actions</c:v>
                </c:pt>
              </c:strCache>
            </c:strRef>
          </c:cat>
          <c:val>
            <c:numRef>
              <c:f>'MDL Size'!$B$3:$B$6</c:f>
              <c:numCache>
                <c:formatCode>General</c:formatCode>
                <c:ptCount val="4"/>
                <c:pt idx="0">
                  <c:v>60</c:v>
                </c:pt>
                <c:pt idx="1">
                  <c:v>88</c:v>
                </c:pt>
                <c:pt idx="2">
                  <c:v>34</c:v>
                </c:pt>
                <c:pt idx="3">
                  <c:v>24</c:v>
                </c:pt>
              </c:numCache>
            </c:numRef>
          </c:val>
          <c:extLst>
            <c:ext xmlns:c16="http://schemas.microsoft.com/office/drawing/2014/chart" uri="{C3380CC4-5D6E-409C-BE32-E72D297353CC}">
              <c16:uniqueId val="{00000004-CC98-4117-B638-43F1B710A68F}"/>
            </c:ext>
          </c:extLst>
        </c:ser>
        <c:dLbls>
          <c:showLegendKey val="0"/>
          <c:showVal val="0"/>
          <c:showCatName val="0"/>
          <c:showSerName val="0"/>
          <c:showPercent val="0"/>
          <c:showBubbleSize val="0"/>
          <c:showLeaderLines val="1"/>
        </c:dLbls>
      </c:pie3DChart>
      <c:spPr>
        <a:scene3d>
          <a:camera prst="orthographicFront"/>
          <a:lightRig rig="threePt" dir="t"/>
        </a:scene3d>
        <a:sp3d/>
      </c:spPr>
    </c:plotArea>
    <c:plotVisOnly val="1"/>
    <c:dispBlanksAs val="gap"/>
    <c:showDLblsOverMax val="0"/>
  </c:chart>
  <c:spPr>
    <a:noFill/>
    <a:ln>
      <a:noFill/>
    </a:ln>
    <a:effectLst/>
    <a:scene3d>
      <a:camera prst="orthographicFront"/>
      <a:lightRig rig="threePt" dir="t"/>
    </a:scene3d>
    <a:sp3d prstMaterial="matte"/>
  </c:sp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2000" cap="small" baseline="0" dirty="0">
                <a:solidFill>
                  <a:schemeClr val="tx2"/>
                </a:solidFill>
                <a:latin typeface="Palatino Linotype" panose="02040502050505030304" pitchFamily="18" charset="0"/>
              </a:rPr>
              <a:t>Number of Actions in Pending MDLs</a:t>
            </a:r>
          </a:p>
          <a:p>
            <a:pPr>
              <a:defRPr sz="1600"/>
            </a:pPr>
            <a:r>
              <a:rPr lang="en-US" sz="2000" dirty="0">
                <a:solidFill>
                  <a:schemeClr val="tx2"/>
                </a:solidFill>
                <a:latin typeface="Palatino Linotype" panose="02040502050505030304" pitchFamily="18" charset="0"/>
              </a:rPr>
              <a:t>(153,252 </a:t>
            </a:r>
            <a:r>
              <a:rPr lang="en-US" sz="2000" baseline="0" dirty="0">
                <a:solidFill>
                  <a:schemeClr val="tx2"/>
                </a:solidFill>
                <a:latin typeface="Palatino Linotype" panose="02040502050505030304" pitchFamily="18" charset="0"/>
              </a:rPr>
              <a:t>Actions)</a:t>
            </a:r>
            <a:endParaRPr lang="en-US" sz="2000" dirty="0">
              <a:solidFill>
                <a:schemeClr val="tx2"/>
              </a:solidFill>
              <a:latin typeface="Palatino Linotype" panose="02040502050505030304" pitchFamily="18" charset="0"/>
            </a:endParaRPr>
          </a:p>
        </c:rich>
      </c:tx>
      <c:layout>
        <c:manualLayout>
          <c:xMode val="edge"/>
          <c:yMode val="edge"/>
          <c:x val="0.29370510074492484"/>
          <c:y val="7.9237861286349118E-2"/>
        </c:manualLayout>
      </c:layout>
      <c:overlay val="0"/>
    </c:title>
    <c:autoTitleDeleted val="0"/>
    <c:view3D>
      <c:rotX val="20"/>
      <c:rotY val="0"/>
      <c:rAngAx val="0"/>
    </c:view3D>
    <c:floor>
      <c:thickness val="0"/>
    </c:floor>
    <c:sideWall>
      <c:thickness val="0"/>
    </c:sideWall>
    <c:backWall>
      <c:thickness val="0"/>
    </c:backWall>
    <c:plotArea>
      <c:layout>
        <c:manualLayout>
          <c:layoutTarget val="inner"/>
          <c:xMode val="edge"/>
          <c:yMode val="edge"/>
          <c:x val="0.12205472978581695"/>
          <c:y val="0.32411754664170089"/>
          <c:w val="0.73898738402233977"/>
          <c:h val="0.6671512293217341"/>
        </c:manualLayout>
      </c:layout>
      <c:pie3DChart>
        <c:varyColors val="1"/>
        <c:ser>
          <c:idx val="0"/>
          <c:order val="0"/>
          <c:explosion val="5"/>
          <c:dPt>
            <c:idx val="3"/>
            <c:bubble3D val="0"/>
            <c:spPr>
              <a:effectLst>
                <a:outerShdw blurRad="50800" dist="38100" dir="2700000" algn="tl" rotWithShape="0">
                  <a:prstClr val="black">
                    <a:alpha val="40000"/>
                  </a:prstClr>
                </a:outerShdw>
              </a:effectLst>
            </c:spPr>
            <c:extLst>
              <c:ext xmlns:c16="http://schemas.microsoft.com/office/drawing/2014/chart" uri="{C3380CC4-5D6E-409C-BE32-E72D297353CC}">
                <c16:uniqueId val="{00000001-C95E-40EC-A9D2-F15C789C33FF}"/>
              </c:ext>
            </c:extLst>
          </c:dPt>
          <c:dLbls>
            <c:dLbl>
              <c:idx val="0"/>
              <c:layout>
                <c:manualLayout>
                  <c:x val="-0.14982448262571901"/>
                  <c:y val="-4.8502859645977225E-2"/>
                </c:manualLayout>
              </c:layout>
              <c:tx>
                <c:rich>
                  <a:bodyPr/>
                  <a:lstStyle/>
                  <a:p>
                    <a:pPr>
                      <a:defRPr sz="1200">
                        <a:latin typeface="Arial" panose="020B0604020202020204" pitchFamily="34" charset="0"/>
                        <a:cs typeface="Arial" panose="020B0604020202020204" pitchFamily="34" charset="0"/>
                      </a:defRPr>
                    </a:pPr>
                    <a:r>
                      <a:rPr lang="en-US" sz="1200" b="1" dirty="0">
                        <a:solidFill>
                          <a:schemeClr val="tx2"/>
                        </a:solidFill>
                        <a:latin typeface="Arial" panose="020B0604020202020204" pitchFamily="34" charset="0"/>
                        <a:cs typeface="Arial" panose="020B0604020202020204" pitchFamily="34" charset="0"/>
                      </a:rPr>
                      <a:t>10 or Fewer Action MDLs:</a:t>
                    </a:r>
                  </a:p>
                  <a:p>
                    <a:pPr>
                      <a:defRPr sz="1200">
                        <a:latin typeface="Arial" panose="020B0604020202020204" pitchFamily="34" charset="0"/>
                        <a:cs typeface="Arial" panose="020B0604020202020204" pitchFamily="34" charset="0"/>
                      </a:defRPr>
                    </a:pPr>
                    <a:r>
                      <a:rPr lang="en-US" sz="1200" b="1" dirty="0">
                        <a:solidFill>
                          <a:schemeClr val="tx2"/>
                        </a:solidFill>
                        <a:latin typeface="Arial" panose="020B0604020202020204" pitchFamily="34" charset="0"/>
                        <a:cs typeface="Arial" panose="020B0604020202020204" pitchFamily="34" charset="0"/>
                      </a:rPr>
                      <a:t>241 Actions, 0.2%</a:t>
                    </a:r>
                  </a:p>
                </c:rich>
              </c:tx>
              <c:numFmt formatCode="0.0%" sourceLinked="0"/>
              <c:spPr/>
              <c:dLblPos val="bestFit"/>
              <c:showLegendKey val="0"/>
              <c:showVal val="1"/>
              <c:showCatName val="1"/>
              <c:showSerName val="0"/>
              <c:showPercent val="1"/>
              <c:showBubbleSize val="0"/>
              <c:extLst>
                <c:ext xmlns:c15="http://schemas.microsoft.com/office/drawing/2012/chart" uri="{CE6537A1-D6FC-4f65-9D91-7224C49458BB}">
                  <c15:layout>
                    <c:manualLayout>
                      <c:w val="0.19931167820187937"/>
                      <c:h val="0.17260285990671889"/>
                    </c:manualLayout>
                  </c15:layout>
                </c:ext>
                <c:ext xmlns:c16="http://schemas.microsoft.com/office/drawing/2014/chart" uri="{C3380CC4-5D6E-409C-BE32-E72D297353CC}">
                  <c16:uniqueId val="{00000002-C95E-40EC-A9D2-F15C789C33FF}"/>
                </c:ext>
              </c:extLst>
            </c:dLbl>
            <c:dLbl>
              <c:idx val="1"/>
              <c:layout>
                <c:manualLayout>
                  <c:x val="4.1907006293657387E-2"/>
                  <c:y val="-7.2264325185974004E-2"/>
                </c:manualLayout>
              </c:layout>
              <c:tx>
                <c:rich>
                  <a:bodyPr/>
                  <a:lstStyle/>
                  <a:p>
                    <a:r>
                      <a:rPr lang="en-US" sz="1200" b="1" dirty="0">
                        <a:solidFill>
                          <a:schemeClr val="tx2"/>
                        </a:solidFill>
                        <a:latin typeface="Arial" panose="020B0604020202020204" pitchFamily="34" charset="0"/>
                        <a:cs typeface="Arial" panose="020B0604020202020204" pitchFamily="34" charset="0"/>
                      </a:rPr>
                      <a:t>11 to 100 Action MDLs:</a:t>
                    </a:r>
                  </a:p>
                  <a:p>
                    <a:r>
                      <a:rPr lang="en-US" sz="1200" b="1" dirty="0">
                        <a:solidFill>
                          <a:schemeClr val="tx2"/>
                        </a:solidFill>
                        <a:latin typeface="Arial" panose="020B0604020202020204" pitchFamily="34" charset="0"/>
                        <a:cs typeface="Arial" panose="020B0604020202020204" pitchFamily="34" charset="0"/>
                      </a:rPr>
                      <a:t>2,761 Actions, 1.8%</a:t>
                    </a:r>
                  </a:p>
                </c:rich>
              </c:tx>
              <c:dLblPos val="bestFit"/>
              <c:showLegendKey val="0"/>
              <c:showVal val="1"/>
              <c:showCatName val="1"/>
              <c:showSerName val="0"/>
              <c:showPercent val="1"/>
              <c:showBubbleSize val="0"/>
              <c:extLst>
                <c:ext xmlns:c15="http://schemas.microsoft.com/office/drawing/2012/chart" uri="{CE6537A1-D6FC-4f65-9D91-7224C49458BB}">
                  <c15:layout>
                    <c:manualLayout>
                      <c:w val="0.17874623163805248"/>
                      <c:h val="0.15117602931227236"/>
                    </c:manualLayout>
                  </c15:layout>
                </c:ext>
                <c:ext xmlns:c16="http://schemas.microsoft.com/office/drawing/2014/chart" uri="{C3380CC4-5D6E-409C-BE32-E72D297353CC}">
                  <c16:uniqueId val="{00000003-C95E-40EC-A9D2-F15C789C33FF}"/>
                </c:ext>
              </c:extLst>
            </c:dLbl>
            <c:dLbl>
              <c:idx val="2"/>
              <c:layout>
                <c:manualLayout>
                  <c:x val="9.7910852846451041E-2"/>
                  <c:y val="7.9814584580493393E-5"/>
                </c:manualLayout>
              </c:layout>
              <c:tx>
                <c:rich>
                  <a:bodyPr/>
                  <a:lstStyle/>
                  <a:p>
                    <a:r>
                      <a:rPr lang="en-US" sz="1200" b="1" dirty="0">
                        <a:solidFill>
                          <a:schemeClr val="tx2"/>
                        </a:solidFill>
                        <a:latin typeface="Arial" panose="020B0604020202020204" pitchFamily="34" charset="0"/>
                        <a:cs typeface="Arial" panose="020B0604020202020204" pitchFamily="34" charset="0"/>
                      </a:rPr>
                      <a:t>101 to 999 Action MDLs:</a:t>
                    </a:r>
                  </a:p>
                  <a:p>
                    <a:r>
                      <a:rPr lang="en-US" sz="1200" b="1" dirty="0">
                        <a:solidFill>
                          <a:schemeClr val="tx2"/>
                        </a:solidFill>
                        <a:latin typeface="Arial" panose="020B0604020202020204" pitchFamily="34" charset="0"/>
                        <a:cs typeface="Arial" panose="020B0604020202020204" pitchFamily="34" charset="0"/>
                      </a:rPr>
                      <a:t>13,927 Actions, 9.1%</a:t>
                    </a:r>
                  </a:p>
                </c:rich>
              </c:tx>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C95E-40EC-A9D2-F15C789C33FF}"/>
                </c:ext>
              </c:extLst>
            </c:dLbl>
            <c:dLbl>
              <c:idx val="3"/>
              <c:layout>
                <c:manualLayout>
                  <c:x val="0.10568723352939595"/>
                  <c:y val="-0.27830891538671904"/>
                </c:manualLayout>
              </c:layout>
              <c:tx>
                <c:rich>
                  <a:bodyPr/>
                  <a:lstStyle/>
                  <a:p>
                    <a:pPr>
                      <a:defRPr sz="1200">
                        <a:latin typeface="Arial" panose="020B0604020202020204" pitchFamily="34" charset="0"/>
                        <a:cs typeface="Arial" panose="020B0604020202020204" pitchFamily="34" charset="0"/>
                      </a:defRPr>
                    </a:pPr>
                    <a:r>
                      <a:rPr lang="en-US" sz="1400" b="1" dirty="0">
                        <a:solidFill>
                          <a:schemeClr val="bg1"/>
                        </a:solidFill>
                        <a:latin typeface="Arial" panose="020B0604020202020204" pitchFamily="34" charset="0"/>
                        <a:cs typeface="Arial" panose="020B0604020202020204" pitchFamily="34" charset="0"/>
                      </a:rPr>
                      <a:t>1,000 or More</a:t>
                    </a:r>
                  </a:p>
                  <a:p>
                    <a:pPr>
                      <a:defRPr sz="1200">
                        <a:latin typeface="Arial" panose="020B0604020202020204" pitchFamily="34" charset="0"/>
                        <a:cs typeface="Arial" panose="020B0604020202020204" pitchFamily="34" charset="0"/>
                      </a:defRPr>
                    </a:pPr>
                    <a:r>
                      <a:rPr lang="en-US" sz="1400" b="1" dirty="0">
                        <a:solidFill>
                          <a:schemeClr val="bg1"/>
                        </a:solidFill>
                        <a:latin typeface="Arial" panose="020B0604020202020204" pitchFamily="34" charset="0"/>
                        <a:cs typeface="Arial" panose="020B0604020202020204" pitchFamily="34" charset="0"/>
                      </a:rPr>
                      <a:t>Action MDLs:</a:t>
                    </a:r>
                  </a:p>
                  <a:p>
                    <a:pPr>
                      <a:defRPr sz="1200">
                        <a:latin typeface="Arial" panose="020B0604020202020204" pitchFamily="34" charset="0"/>
                        <a:cs typeface="Arial" panose="020B0604020202020204" pitchFamily="34" charset="0"/>
                      </a:defRPr>
                    </a:pPr>
                    <a:r>
                      <a:rPr lang="en-US" sz="1400" b="1" dirty="0">
                        <a:solidFill>
                          <a:schemeClr val="bg1"/>
                        </a:solidFill>
                        <a:latin typeface="Arial" panose="020B0604020202020204" pitchFamily="34" charset="0"/>
                        <a:cs typeface="Arial" panose="020B0604020202020204" pitchFamily="34" charset="0"/>
                      </a:rPr>
                      <a:t>136,323 Actions, 88.9%</a:t>
                    </a:r>
                  </a:p>
                </c:rich>
              </c:tx>
              <c:numFmt formatCode="#,##0.0" sourceLinked="0"/>
              <c:spPr/>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C95E-40EC-A9D2-F15C789C33FF}"/>
                </c:ext>
              </c:extLst>
            </c:dLbl>
            <c:numFmt formatCode="#,##0.0" sourceLinked="0"/>
            <c:spPr>
              <a:noFill/>
              <a:ln>
                <a:noFill/>
              </a:ln>
              <a:effectLst/>
            </c:spPr>
            <c:txPr>
              <a:bodyPr/>
              <a:lstStyle/>
              <a:p>
                <a:pPr>
                  <a:defRPr>
                    <a:latin typeface="Arial" panose="020B0604020202020204" pitchFamily="34" charset="0"/>
                    <a:cs typeface="Arial" panose="020B0604020202020204" pitchFamily="34" charset="0"/>
                  </a:defRPr>
                </a:pPr>
                <a:endParaRPr lang="en-US"/>
              </a:p>
            </c:txPr>
            <c:dLblPos val="bestFit"/>
            <c:showLegendKey val="0"/>
            <c:showVal val="1"/>
            <c:showCatName val="1"/>
            <c:showSerName val="0"/>
            <c:showPercent val="1"/>
            <c:showBubbleSize val="0"/>
            <c:showLeaderLines val="1"/>
            <c:extLst>
              <c:ext xmlns:c15="http://schemas.microsoft.com/office/drawing/2012/chart" uri="{CE6537A1-D6FC-4f65-9D91-7224C49458BB}"/>
            </c:extLst>
          </c:dLbls>
          <c:cat>
            <c:strRef>
              <c:f>'MDL Size'!$A$38:$A$41</c:f>
              <c:strCache>
                <c:ptCount val="4"/>
                <c:pt idx="0">
                  <c:v>10 or Fewer Actions</c:v>
                </c:pt>
                <c:pt idx="1">
                  <c:v>11 to 100 Actions</c:v>
                </c:pt>
                <c:pt idx="2">
                  <c:v>101 to 999 Actions</c:v>
                </c:pt>
                <c:pt idx="3">
                  <c:v>1,000 or More Actions</c:v>
                </c:pt>
              </c:strCache>
            </c:strRef>
          </c:cat>
          <c:val>
            <c:numRef>
              <c:f>'MDL Size'!$B$38:$B$41</c:f>
              <c:numCache>
                <c:formatCode>#,##0</c:formatCode>
                <c:ptCount val="4"/>
                <c:pt idx="0">
                  <c:v>241</c:v>
                </c:pt>
                <c:pt idx="1">
                  <c:v>2761</c:v>
                </c:pt>
                <c:pt idx="2">
                  <c:v>13927</c:v>
                </c:pt>
                <c:pt idx="3">
                  <c:v>136323</c:v>
                </c:pt>
              </c:numCache>
            </c:numRef>
          </c:val>
          <c:extLst>
            <c:ext xmlns:c16="http://schemas.microsoft.com/office/drawing/2014/chart" uri="{C3380CC4-5D6E-409C-BE32-E72D297353CC}">
              <c16:uniqueId val="{00000005-C95E-40EC-A9D2-F15C789C33FF}"/>
            </c:ext>
          </c:extLst>
        </c:ser>
        <c:dLbls>
          <c:dLblPos val="bestFit"/>
          <c:showLegendKey val="0"/>
          <c:showVal val="1"/>
          <c:showCatName val="0"/>
          <c:showSerName val="0"/>
          <c:showPercent val="0"/>
          <c:showBubbleSize val="0"/>
          <c:showLeaderLines val="1"/>
        </c:dLbls>
      </c:pie3DChart>
    </c:plotArea>
    <c:plotVisOnly val="1"/>
    <c:dispBlanksAs val="gap"/>
    <c:showDLblsOverMax val="0"/>
  </c:chart>
  <c:spPr>
    <a:noFill/>
    <a:ln>
      <a:noFill/>
    </a:ln>
    <a:effectLst/>
    <a:scene3d>
      <a:camera prst="orthographicFront"/>
      <a:lightRig rig="threePt" dir="t"/>
    </a:scene3d>
    <a:sp3d/>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600"/>
            </a:pPr>
            <a:r>
              <a:rPr lang="en-US" sz="2000" b="1" cap="small" baseline="0" dirty="0">
                <a:solidFill>
                  <a:srgbClr val="002060"/>
                </a:solidFill>
                <a:latin typeface="Palatino Linotype" panose="02040502050505030304" pitchFamily="18" charset="0"/>
              </a:rPr>
              <a:t>Distribution of Pending MDLs By Type</a:t>
            </a:r>
          </a:p>
          <a:p>
            <a:pPr>
              <a:defRPr sz="1600"/>
            </a:pPr>
            <a:r>
              <a:rPr lang="en-US" sz="2000" b="1" baseline="0" dirty="0">
                <a:solidFill>
                  <a:srgbClr val="002060"/>
                </a:solidFill>
                <a:latin typeface="Palatino Linotype" panose="02040502050505030304" pitchFamily="18" charset="0"/>
              </a:rPr>
              <a:t>(206 Dockets)</a:t>
            </a:r>
            <a:endParaRPr lang="en-US" sz="2000" b="1" dirty="0">
              <a:solidFill>
                <a:srgbClr val="002060"/>
              </a:solidFill>
              <a:latin typeface="Palatino Linotype" panose="02040502050505030304" pitchFamily="18" charset="0"/>
            </a:endParaRPr>
          </a:p>
        </c:rich>
      </c:tx>
      <c:layout>
        <c:manualLayout>
          <c:xMode val="edge"/>
          <c:yMode val="edge"/>
          <c:x val="0.27881587145968817"/>
          <c:y val="0.11389903016325463"/>
        </c:manualLayout>
      </c:layout>
      <c:overlay val="1"/>
    </c:title>
    <c:autoTitleDeleted val="0"/>
    <c:view3D>
      <c:rotX val="33"/>
      <c:rotY val="0"/>
      <c:rAngAx val="0"/>
      <c:perspective val="50"/>
    </c:view3D>
    <c:floor>
      <c:thickness val="0"/>
    </c:floor>
    <c:sideWall>
      <c:thickness val="0"/>
    </c:sideWall>
    <c:backWall>
      <c:thickness val="0"/>
    </c:backWall>
    <c:plotArea>
      <c:layout>
        <c:manualLayout>
          <c:layoutTarget val="inner"/>
          <c:xMode val="edge"/>
          <c:yMode val="edge"/>
          <c:x val="8.6698461181429168E-2"/>
          <c:y val="0.30847501186278126"/>
          <c:w val="0.68398784611291374"/>
          <c:h val="0.64902644881536153"/>
        </c:manualLayout>
      </c:layout>
      <c:pie3DChart>
        <c:varyColors val="1"/>
        <c:ser>
          <c:idx val="0"/>
          <c:order val="0"/>
          <c:spPr>
            <a:effectLst>
              <a:outerShdw blurRad="76200" dist="12700" dir="8100000" sy="-23000" kx="800400" algn="br" rotWithShape="0">
                <a:prstClr val="black">
                  <a:alpha val="20000"/>
                </a:prstClr>
              </a:outerShdw>
            </a:effectLst>
          </c:spPr>
          <c:explosion val="25"/>
          <c:dPt>
            <c:idx val="0"/>
            <c:bubble3D val="0"/>
            <c:explosion val="3"/>
            <c:extLst>
              <c:ext xmlns:c16="http://schemas.microsoft.com/office/drawing/2014/chart" uri="{C3380CC4-5D6E-409C-BE32-E72D297353CC}">
                <c16:uniqueId val="{00000001-E0E6-4B22-BEA3-4903C27D4C86}"/>
              </c:ext>
            </c:extLst>
          </c:dPt>
          <c:dPt>
            <c:idx val="1"/>
            <c:bubble3D val="0"/>
            <c:explosion val="4"/>
            <c:extLst>
              <c:ext xmlns:c16="http://schemas.microsoft.com/office/drawing/2014/chart" uri="{C3380CC4-5D6E-409C-BE32-E72D297353CC}">
                <c16:uniqueId val="{00000003-E0E6-4B22-BEA3-4903C27D4C86}"/>
              </c:ext>
            </c:extLst>
          </c:dPt>
          <c:dPt>
            <c:idx val="2"/>
            <c:bubble3D val="0"/>
            <c:explosion val="7"/>
            <c:spPr>
              <a:solidFill>
                <a:srgbClr val="FFC000"/>
              </a:solidFill>
              <a:effectLst>
                <a:outerShdw blurRad="76200" dist="12700" dir="8100000" sy="-23000" kx="800400" algn="br" rotWithShape="0">
                  <a:prstClr val="black">
                    <a:alpha val="20000"/>
                  </a:prstClr>
                </a:outerShdw>
              </a:effectLst>
            </c:spPr>
            <c:extLst>
              <c:ext xmlns:c16="http://schemas.microsoft.com/office/drawing/2014/chart" uri="{C3380CC4-5D6E-409C-BE32-E72D297353CC}">
                <c16:uniqueId val="{00000005-E0E6-4B22-BEA3-4903C27D4C86}"/>
              </c:ext>
            </c:extLst>
          </c:dPt>
          <c:dPt>
            <c:idx val="3"/>
            <c:bubble3D val="0"/>
            <c:explosion val="8"/>
            <c:extLst>
              <c:ext xmlns:c16="http://schemas.microsoft.com/office/drawing/2014/chart" uri="{C3380CC4-5D6E-409C-BE32-E72D297353CC}">
                <c16:uniqueId val="{00000007-E0E6-4B22-BEA3-4903C27D4C86}"/>
              </c:ext>
            </c:extLst>
          </c:dPt>
          <c:dPt>
            <c:idx val="4"/>
            <c:bubble3D val="0"/>
            <c:explosion val="7"/>
            <c:extLst>
              <c:ext xmlns:c16="http://schemas.microsoft.com/office/drawing/2014/chart" uri="{C3380CC4-5D6E-409C-BE32-E72D297353CC}">
                <c16:uniqueId val="{00000009-E0E6-4B22-BEA3-4903C27D4C86}"/>
              </c:ext>
            </c:extLst>
          </c:dPt>
          <c:dPt>
            <c:idx val="5"/>
            <c:bubble3D val="0"/>
            <c:explosion val="6"/>
            <c:extLst>
              <c:ext xmlns:c16="http://schemas.microsoft.com/office/drawing/2014/chart" uri="{C3380CC4-5D6E-409C-BE32-E72D297353CC}">
                <c16:uniqueId val="{0000000B-E0E6-4B22-BEA3-4903C27D4C86}"/>
              </c:ext>
            </c:extLst>
          </c:dPt>
          <c:dPt>
            <c:idx val="6"/>
            <c:bubble3D val="0"/>
            <c:explosion val="6"/>
            <c:extLst>
              <c:ext xmlns:c16="http://schemas.microsoft.com/office/drawing/2014/chart" uri="{C3380CC4-5D6E-409C-BE32-E72D297353CC}">
                <c16:uniqueId val="{0000000D-E0E6-4B22-BEA3-4903C27D4C86}"/>
              </c:ext>
            </c:extLst>
          </c:dPt>
          <c:dPt>
            <c:idx val="7"/>
            <c:bubble3D val="0"/>
            <c:explosion val="0"/>
            <c:extLst>
              <c:ext xmlns:c16="http://schemas.microsoft.com/office/drawing/2014/chart" uri="{C3380CC4-5D6E-409C-BE32-E72D297353CC}">
                <c16:uniqueId val="{0000000F-E0E6-4B22-BEA3-4903C27D4C86}"/>
              </c:ext>
            </c:extLst>
          </c:dPt>
          <c:dPt>
            <c:idx val="8"/>
            <c:bubble3D val="0"/>
            <c:explosion val="5"/>
            <c:extLst>
              <c:ext xmlns:c16="http://schemas.microsoft.com/office/drawing/2014/chart" uri="{C3380CC4-5D6E-409C-BE32-E72D297353CC}">
                <c16:uniqueId val="{00000011-E0E6-4B22-BEA3-4903C27D4C86}"/>
              </c:ext>
            </c:extLst>
          </c:dPt>
          <c:dPt>
            <c:idx val="9"/>
            <c:bubble3D val="0"/>
            <c:explosion val="2"/>
            <c:extLst>
              <c:ext xmlns:c16="http://schemas.microsoft.com/office/drawing/2014/chart" uri="{C3380CC4-5D6E-409C-BE32-E72D297353CC}">
                <c16:uniqueId val="{00000013-E0E6-4B22-BEA3-4903C27D4C86}"/>
              </c:ext>
            </c:extLst>
          </c:dPt>
          <c:dLbls>
            <c:dLbl>
              <c:idx val="0"/>
              <c:layout>
                <c:manualLayout>
                  <c:x val="2.2174656105717463E-2"/>
                  <c:y val="-4.0545505763348956E-2"/>
                </c:manualLayout>
              </c:layout>
              <c:tx>
                <c:rich>
                  <a:bodyPr/>
                  <a:lstStyle/>
                  <a:p>
                    <a:pPr>
                      <a:defRPr sz="1000">
                        <a:solidFill>
                          <a:schemeClr val="tx2"/>
                        </a:solidFill>
                        <a:latin typeface="Arial" panose="020B0604020202020204" pitchFamily="34" charset="0"/>
                        <a:cs typeface="Arial" panose="020B0604020202020204" pitchFamily="34" charset="0"/>
                      </a:defRPr>
                    </a:pPr>
                    <a:r>
                      <a:rPr lang="en-US" sz="1000" b="1" dirty="0"/>
                      <a:t>Air Disaster:</a:t>
                    </a:r>
                  </a:p>
                  <a:p>
                    <a:pPr>
                      <a:defRPr sz="1000">
                        <a:solidFill>
                          <a:schemeClr val="tx2"/>
                        </a:solidFill>
                        <a:latin typeface="Arial" panose="020B0604020202020204" pitchFamily="34" charset="0"/>
                        <a:cs typeface="Arial" panose="020B0604020202020204" pitchFamily="34" charset="0"/>
                      </a:defRPr>
                    </a:pPr>
                    <a:r>
                      <a:rPr lang="en-US" sz="1000" b="1" dirty="0"/>
                      <a:t>1 MDL,</a:t>
                    </a:r>
                  </a:p>
                  <a:p>
                    <a:pPr>
                      <a:defRPr sz="1000">
                        <a:solidFill>
                          <a:schemeClr val="tx2"/>
                        </a:solidFill>
                        <a:latin typeface="Arial" panose="020B0604020202020204" pitchFamily="34" charset="0"/>
                        <a:cs typeface="Arial" panose="020B0604020202020204" pitchFamily="34" charset="0"/>
                      </a:defRPr>
                    </a:pPr>
                    <a:r>
                      <a:rPr lang="en-US" sz="1000" b="1" dirty="0"/>
                      <a:t>0.5%</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0E6-4B22-BEA3-4903C27D4C86}"/>
                </c:ext>
              </c:extLst>
            </c:dLbl>
            <c:dLbl>
              <c:idx val="1"/>
              <c:layout>
                <c:manualLayout>
                  <c:x val="-9.9396732486547582E-2"/>
                  <c:y val="6.3360034909036328E-2"/>
                </c:manualLayout>
              </c:layout>
              <c:tx>
                <c:rich>
                  <a:bodyPr/>
                  <a:lstStyle/>
                  <a:p>
                    <a:pPr>
                      <a:defRPr sz="1000">
                        <a:solidFill>
                          <a:schemeClr val="bg1"/>
                        </a:solidFill>
                        <a:latin typeface="Arial" panose="020B0604020202020204" pitchFamily="34" charset="0"/>
                        <a:cs typeface="Arial" panose="020B0604020202020204" pitchFamily="34" charset="0"/>
                      </a:defRPr>
                    </a:pPr>
                    <a:r>
                      <a:rPr lang="en-US" sz="1000" b="1" dirty="0"/>
                      <a:t>Antitrust:</a:t>
                    </a:r>
                  </a:p>
                  <a:p>
                    <a:pPr>
                      <a:defRPr sz="1000">
                        <a:solidFill>
                          <a:schemeClr val="bg1"/>
                        </a:solidFill>
                        <a:latin typeface="Arial" panose="020B0604020202020204" pitchFamily="34" charset="0"/>
                        <a:cs typeface="Arial" panose="020B0604020202020204" pitchFamily="34" charset="0"/>
                      </a:defRPr>
                    </a:pPr>
                    <a:r>
                      <a:rPr lang="en-US" sz="1000" b="1" dirty="0"/>
                      <a:t>49 MDLs,</a:t>
                    </a:r>
                  </a:p>
                  <a:p>
                    <a:pPr>
                      <a:defRPr sz="1000">
                        <a:solidFill>
                          <a:schemeClr val="bg1"/>
                        </a:solidFill>
                        <a:latin typeface="Arial" panose="020B0604020202020204" pitchFamily="34" charset="0"/>
                        <a:cs typeface="Arial" panose="020B0604020202020204" pitchFamily="34" charset="0"/>
                      </a:defRPr>
                    </a:pPr>
                    <a:r>
                      <a:rPr lang="en-US" sz="1000" b="1" dirty="0"/>
                      <a:t>23.8%</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E6-4B22-BEA3-4903C27D4C86}"/>
                </c:ext>
              </c:extLst>
            </c:dLbl>
            <c:dLbl>
              <c:idx val="2"/>
              <c:layout>
                <c:manualLayout>
                  <c:x val="2.5134718865401588E-3"/>
                  <c:y val="-0.1922000791075173"/>
                </c:manualLayout>
              </c:layout>
              <c:tx>
                <c:rich>
                  <a:bodyPr/>
                  <a:lstStyle/>
                  <a:p>
                    <a:pPr>
                      <a:defRPr sz="1000">
                        <a:solidFill>
                          <a:schemeClr val="tx2"/>
                        </a:solidFill>
                        <a:latin typeface="Arial" panose="020B0604020202020204" pitchFamily="34" charset="0"/>
                        <a:cs typeface="Arial" panose="020B0604020202020204" pitchFamily="34" charset="0"/>
                      </a:defRPr>
                    </a:pPr>
                    <a:r>
                      <a:rPr lang="en-US" sz="1000" b="1" dirty="0"/>
                      <a:t>Common Disaster:</a:t>
                    </a:r>
                  </a:p>
                  <a:p>
                    <a:pPr>
                      <a:defRPr sz="1000">
                        <a:solidFill>
                          <a:schemeClr val="tx2"/>
                        </a:solidFill>
                        <a:latin typeface="Arial" panose="020B0604020202020204" pitchFamily="34" charset="0"/>
                        <a:cs typeface="Arial" panose="020B0604020202020204" pitchFamily="34" charset="0"/>
                      </a:defRPr>
                    </a:pPr>
                    <a:r>
                      <a:rPr lang="en-US" sz="1000" b="1" dirty="0"/>
                      <a:t>3 MDLs,</a:t>
                    </a:r>
                  </a:p>
                  <a:p>
                    <a:pPr>
                      <a:defRPr sz="1000">
                        <a:solidFill>
                          <a:schemeClr val="tx2"/>
                        </a:solidFill>
                        <a:latin typeface="Arial" panose="020B0604020202020204" pitchFamily="34" charset="0"/>
                        <a:cs typeface="Arial" panose="020B0604020202020204" pitchFamily="34" charset="0"/>
                      </a:defRPr>
                    </a:pPr>
                    <a:r>
                      <a:rPr lang="en-US" sz="1000" b="1" dirty="0"/>
                      <a:t>1.5</a:t>
                    </a:r>
                    <a:r>
                      <a:rPr lang="en-US" sz="1000" dirty="0"/>
                      <a:t>%</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0E6-4B22-BEA3-4903C27D4C86}"/>
                </c:ext>
              </c:extLst>
            </c:dLbl>
            <c:dLbl>
              <c:idx val="3"/>
              <c:layout>
                <c:manualLayout>
                  <c:x val="2.2131659579726834E-2"/>
                  <c:y val="-0.12239717470104486"/>
                </c:manualLayout>
              </c:layout>
              <c:tx>
                <c:rich>
                  <a:bodyPr/>
                  <a:lstStyle/>
                  <a:p>
                    <a:pPr>
                      <a:defRPr sz="1000">
                        <a:solidFill>
                          <a:schemeClr val="bg1"/>
                        </a:solidFill>
                        <a:latin typeface="Arial" panose="020B0604020202020204" pitchFamily="34" charset="0"/>
                        <a:cs typeface="Arial" panose="020B0604020202020204" pitchFamily="34" charset="0"/>
                      </a:defRPr>
                    </a:pPr>
                    <a:r>
                      <a:rPr lang="en-US" sz="1000" b="1" dirty="0">
                        <a:solidFill>
                          <a:schemeClr val="tx2"/>
                        </a:solidFill>
                      </a:rPr>
                      <a:t>Contract:</a:t>
                    </a:r>
                  </a:p>
                  <a:p>
                    <a:pPr>
                      <a:defRPr sz="1000">
                        <a:solidFill>
                          <a:schemeClr val="bg1"/>
                        </a:solidFill>
                        <a:latin typeface="Arial" panose="020B0604020202020204" pitchFamily="34" charset="0"/>
                        <a:cs typeface="Arial" panose="020B0604020202020204" pitchFamily="34" charset="0"/>
                      </a:defRPr>
                    </a:pPr>
                    <a:r>
                      <a:rPr lang="en-US" sz="1000" b="1" dirty="0">
                        <a:solidFill>
                          <a:schemeClr val="tx2"/>
                        </a:solidFill>
                      </a:rPr>
                      <a:t>4 MDLs,</a:t>
                    </a:r>
                  </a:p>
                  <a:p>
                    <a:pPr>
                      <a:defRPr sz="1000">
                        <a:solidFill>
                          <a:schemeClr val="bg1"/>
                        </a:solidFill>
                        <a:latin typeface="Arial" panose="020B0604020202020204" pitchFamily="34" charset="0"/>
                        <a:cs typeface="Arial" panose="020B0604020202020204" pitchFamily="34" charset="0"/>
                      </a:defRPr>
                    </a:pPr>
                    <a:r>
                      <a:rPr lang="en-US" sz="1000" b="1" dirty="0">
                        <a:solidFill>
                          <a:schemeClr val="tx2"/>
                        </a:solidFill>
                      </a:rPr>
                      <a:t>1.9%</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0E6-4B22-BEA3-4903C27D4C86}"/>
                </c:ext>
              </c:extLst>
            </c:dLbl>
            <c:dLbl>
              <c:idx val="4"/>
              <c:layout>
                <c:manualLayout>
                  <c:x val="1.6219866448573129E-2"/>
                  <c:y val="-1.6402876047677994E-2"/>
                </c:manualLayout>
              </c:layout>
              <c:tx>
                <c:rich>
                  <a:bodyPr/>
                  <a:lstStyle/>
                  <a:p>
                    <a:pPr>
                      <a:defRPr sz="1000">
                        <a:solidFill>
                          <a:schemeClr val="tx2"/>
                        </a:solidFill>
                        <a:latin typeface="Arial" panose="020B0604020202020204" pitchFamily="34" charset="0"/>
                        <a:cs typeface="Arial" panose="020B0604020202020204" pitchFamily="34" charset="0"/>
                      </a:defRPr>
                    </a:pPr>
                    <a:r>
                      <a:rPr lang="en-US" sz="1000" b="1" dirty="0"/>
                      <a:t>Employment Practices:</a:t>
                    </a:r>
                  </a:p>
                  <a:p>
                    <a:pPr>
                      <a:defRPr sz="1000">
                        <a:solidFill>
                          <a:schemeClr val="tx2"/>
                        </a:solidFill>
                        <a:latin typeface="Arial" panose="020B0604020202020204" pitchFamily="34" charset="0"/>
                        <a:cs typeface="Arial" panose="020B0604020202020204" pitchFamily="34" charset="0"/>
                      </a:defRPr>
                    </a:pPr>
                    <a:r>
                      <a:rPr lang="en-US" sz="1000" b="1" dirty="0"/>
                      <a:t>2 MDLs,</a:t>
                    </a:r>
                  </a:p>
                  <a:p>
                    <a:pPr>
                      <a:defRPr sz="1000">
                        <a:solidFill>
                          <a:schemeClr val="tx2"/>
                        </a:solidFill>
                        <a:latin typeface="Arial" panose="020B0604020202020204" pitchFamily="34" charset="0"/>
                        <a:cs typeface="Arial" panose="020B0604020202020204" pitchFamily="34" charset="0"/>
                      </a:defRPr>
                    </a:pPr>
                    <a:r>
                      <a:rPr lang="en-US" sz="1000" b="1" dirty="0"/>
                      <a:t>1.0%</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0E6-4B22-BEA3-4903C27D4C86}"/>
                </c:ext>
              </c:extLst>
            </c:dLbl>
            <c:dLbl>
              <c:idx val="5"/>
              <c:layout>
                <c:manualLayout>
                  <c:x val="1.2842943133289781E-2"/>
                  <c:y val="5.8880703944996414E-2"/>
                </c:manualLayout>
              </c:layout>
              <c:tx>
                <c:rich>
                  <a:bodyPr/>
                  <a:lstStyle/>
                  <a:p>
                    <a:pPr>
                      <a:defRPr sz="1000">
                        <a:solidFill>
                          <a:schemeClr val="tx2"/>
                        </a:solidFill>
                        <a:latin typeface="Arial" panose="020B0604020202020204" pitchFamily="34" charset="0"/>
                        <a:cs typeface="Arial" panose="020B0604020202020204" pitchFamily="34" charset="0"/>
                      </a:defRPr>
                    </a:pPr>
                    <a:r>
                      <a:rPr lang="en-US" sz="1000" b="1" dirty="0"/>
                      <a:t>Intellectual Property: </a:t>
                    </a:r>
                  </a:p>
                  <a:p>
                    <a:pPr>
                      <a:defRPr sz="1000">
                        <a:solidFill>
                          <a:schemeClr val="tx2"/>
                        </a:solidFill>
                        <a:latin typeface="Arial" panose="020B0604020202020204" pitchFamily="34" charset="0"/>
                        <a:cs typeface="Arial" panose="020B0604020202020204" pitchFamily="34" charset="0"/>
                      </a:defRPr>
                    </a:pPr>
                    <a:r>
                      <a:rPr lang="en-US" sz="1000" b="1" dirty="0"/>
                      <a:t>8 MDLs,</a:t>
                    </a:r>
                  </a:p>
                  <a:p>
                    <a:pPr>
                      <a:defRPr sz="1000">
                        <a:solidFill>
                          <a:schemeClr val="tx2"/>
                        </a:solidFill>
                        <a:latin typeface="Arial" panose="020B0604020202020204" pitchFamily="34" charset="0"/>
                        <a:cs typeface="Arial" panose="020B0604020202020204" pitchFamily="34" charset="0"/>
                      </a:defRPr>
                    </a:pPr>
                    <a:r>
                      <a:rPr lang="en-US" sz="1000" b="1" dirty="0"/>
                      <a:t>3.9%</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0E6-4B22-BEA3-4903C27D4C86}"/>
                </c:ext>
              </c:extLst>
            </c:dLbl>
            <c:dLbl>
              <c:idx val="6"/>
              <c:layout>
                <c:manualLayout>
                  <c:x val="-0.12891744987639567"/>
                  <c:y val="-0.20731737842238729"/>
                </c:manualLayout>
              </c:layout>
              <c:tx>
                <c:rich>
                  <a:bodyPr/>
                  <a:lstStyle/>
                  <a:p>
                    <a:pPr>
                      <a:defRPr sz="1000">
                        <a:solidFill>
                          <a:schemeClr val="bg1"/>
                        </a:solidFill>
                        <a:latin typeface="Arial" panose="020B0604020202020204" pitchFamily="34" charset="0"/>
                        <a:cs typeface="Arial" panose="020B0604020202020204" pitchFamily="34" charset="0"/>
                      </a:defRPr>
                    </a:pPr>
                    <a:r>
                      <a:rPr lang="en-US" sz="1000" b="1" dirty="0"/>
                      <a:t>Miscellaneous:</a:t>
                    </a:r>
                  </a:p>
                  <a:p>
                    <a:pPr>
                      <a:defRPr sz="1000">
                        <a:solidFill>
                          <a:schemeClr val="bg1"/>
                        </a:solidFill>
                        <a:latin typeface="Arial" panose="020B0604020202020204" pitchFamily="34" charset="0"/>
                        <a:cs typeface="Arial" panose="020B0604020202020204" pitchFamily="34" charset="0"/>
                      </a:defRPr>
                    </a:pPr>
                    <a:r>
                      <a:rPr lang="en-US" sz="1000" b="1" dirty="0"/>
                      <a:t>39 MDLs,</a:t>
                    </a:r>
                  </a:p>
                  <a:p>
                    <a:pPr>
                      <a:defRPr sz="1000">
                        <a:solidFill>
                          <a:schemeClr val="bg1"/>
                        </a:solidFill>
                        <a:latin typeface="Arial" panose="020B0604020202020204" pitchFamily="34" charset="0"/>
                        <a:cs typeface="Arial" panose="020B0604020202020204" pitchFamily="34" charset="0"/>
                      </a:defRPr>
                    </a:pPr>
                    <a:r>
                      <a:rPr lang="en-US" sz="1000" b="1" dirty="0"/>
                      <a:t>18.9%</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0E6-4B22-BEA3-4903C27D4C86}"/>
                </c:ext>
              </c:extLst>
            </c:dLbl>
            <c:dLbl>
              <c:idx val="7"/>
              <c:layout>
                <c:manualLayout>
                  <c:x val="0.17437632709431267"/>
                  <c:y val="-0.1146328159666009"/>
                </c:manualLayout>
              </c:layout>
              <c:tx>
                <c:rich>
                  <a:bodyPr/>
                  <a:lstStyle/>
                  <a:p>
                    <a:pPr>
                      <a:defRPr sz="1000">
                        <a:solidFill>
                          <a:schemeClr val="bg1"/>
                        </a:solidFill>
                        <a:latin typeface="Arial" panose="020B0604020202020204" pitchFamily="34" charset="0"/>
                        <a:cs typeface="Arial" panose="020B0604020202020204" pitchFamily="34" charset="0"/>
                      </a:defRPr>
                    </a:pPr>
                    <a:r>
                      <a:rPr lang="en-US" sz="1000" b="1" dirty="0"/>
                      <a:t>Products Liability:</a:t>
                    </a:r>
                  </a:p>
                  <a:p>
                    <a:pPr>
                      <a:defRPr sz="1000">
                        <a:solidFill>
                          <a:schemeClr val="bg1"/>
                        </a:solidFill>
                        <a:latin typeface="Arial" panose="020B0604020202020204" pitchFamily="34" charset="0"/>
                        <a:cs typeface="Arial" panose="020B0604020202020204" pitchFamily="34" charset="0"/>
                      </a:defRPr>
                    </a:pPr>
                    <a:r>
                      <a:rPr lang="en-US" sz="1000" b="1" dirty="0"/>
                      <a:t>68 MDLs,</a:t>
                    </a:r>
                  </a:p>
                  <a:p>
                    <a:pPr>
                      <a:defRPr sz="1000">
                        <a:solidFill>
                          <a:schemeClr val="bg1"/>
                        </a:solidFill>
                        <a:latin typeface="Arial" panose="020B0604020202020204" pitchFamily="34" charset="0"/>
                        <a:cs typeface="Arial" panose="020B0604020202020204" pitchFamily="34" charset="0"/>
                      </a:defRPr>
                    </a:pPr>
                    <a:r>
                      <a:rPr lang="en-US" sz="1000" b="1" dirty="0"/>
                      <a:t>33.0%</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0E6-4B22-BEA3-4903C27D4C86}"/>
                </c:ext>
              </c:extLst>
            </c:dLbl>
            <c:dLbl>
              <c:idx val="8"/>
              <c:layout>
                <c:manualLayout>
                  <c:x val="8.3874569476201949E-2"/>
                  <c:y val="6.2353053771025839E-2"/>
                </c:manualLayout>
              </c:layout>
              <c:tx>
                <c:rich>
                  <a:bodyPr/>
                  <a:lstStyle/>
                  <a:p>
                    <a:pPr>
                      <a:defRPr sz="1000">
                        <a:solidFill>
                          <a:schemeClr val="bg1"/>
                        </a:solidFill>
                        <a:latin typeface="Arial" panose="020B0604020202020204" pitchFamily="34" charset="0"/>
                        <a:cs typeface="Arial" panose="020B0604020202020204" pitchFamily="34" charset="0"/>
                      </a:defRPr>
                    </a:pPr>
                    <a:r>
                      <a:rPr lang="en-US" sz="1000" b="1" dirty="0">
                        <a:solidFill>
                          <a:schemeClr val="bg1"/>
                        </a:solidFill>
                      </a:rPr>
                      <a:t>Sales Practices:</a:t>
                    </a:r>
                  </a:p>
                  <a:p>
                    <a:pPr>
                      <a:defRPr sz="1000">
                        <a:solidFill>
                          <a:schemeClr val="bg1"/>
                        </a:solidFill>
                        <a:latin typeface="Arial" panose="020B0604020202020204" pitchFamily="34" charset="0"/>
                        <a:cs typeface="Arial" panose="020B0604020202020204" pitchFamily="34" charset="0"/>
                      </a:defRPr>
                    </a:pPr>
                    <a:r>
                      <a:rPr lang="en-US" sz="1000" b="1" dirty="0">
                        <a:solidFill>
                          <a:schemeClr val="bg1"/>
                        </a:solidFill>
                      </a:rPr>
                      <a:t>24 MDLs,</a:t>
                    </a:r>
                  </a:p>
                  <a:p>
                    <a:pPr>
                      <a:defRPr sz="1000">
                        <a:solidFill>
                          <a:schemeClr val="bg1"/>
                        </a:solidFill>
                        <a:latin typeface="Arial" panose="020B0604020202020204" pitchFamily="34" charset="0"/>
                        <a:cs typeface="Arial" panose="020B0604020202020204" pitchFamily="34" charset="0"/>
                      </a:defRPr>
                    </a:pPr>
                    <a:r>
                      <a:rPr lang="en-US" sz="1000" b="1" dirty="0">
                        <a:solidFill>
                          <a:schemeClr val="bg1"/>
                        </a:solidFill>
                      </a:rPr>
                      <a:t>11.6%</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1-E0E6-4B22-BEA3-4903C27D4C86}"/>
                </c:ext>
              </c:extLst>
            </c:dLbl>
            <c:dLbl>
              <c:idx val="9"/>
              <c:layout>
                <c:manualLayout>
                  <c:x val="6.9170515508770096E-4"/>
                  <c:y val="-2.5959580208129097E-2"/>
                </c:manualLayout>
              </c:layout>
              <c:tx>
                <c:rich>
                  <a:bodyPr/>
                  <a:lstStyle/>
                  <a:p>
                    <a:pPr>
                      <a:defRPr sz="1000">
                        <a:solidFill>
                          <a:schemeClr val="bg1"/>
                        </a:solidFill>
                        <a:latin typeface="Arial" panose="020B0604020202020204" pitchFamily="34" charset="0"/>
                        <a:cs typeface="Arial" panose="020B0604020202020204" pitchFamily="34" charset="0"/>
                      </a:defRPr>
                    </a:pPr>
                    <a:r>
                      <a:rPr lang="en-US" sz="1000" b="1" dirty="0">
                        <a:solidFill>
                          <a:schemeClr val="accent1">
                            <a:lumMod val="75000"/>
                          </a:schemeClr>
                        </a:solidFill>
                      </a:rPr>
                      <a:t>Securities:</a:t>
                    </a:r>
                  </a:p>
                  <a:p>
                    <a:pPr>
                      <a:defRPr sz="1000">
                        <a:solidFill>
                          <a:schemeClr val="bg1"/>
                        </a:solidFill>
                        <a:latin typeface="Arial" panose="020B0604020202020204" pitchFamily="34" charset="0"/>
                        <a:cs typeface="Arial" panose="020B0604020202020204" pitchFamily="34" charset="0"/>
                      </a:defRPr>
                    </a:pPr>
                    <a:r>
                      <a:rPr lang="en-US" sz="1000" b="1" dirty="0">
                        <a:solidFill>
                          <a:schemeClr val="accent1">
                            <a:lumMod val="75000"/>
                          </a:schemeClr>
                        </a:solidFill>
                      </a:rPr>
                      <a:t>8 MDLs,</a:t>
                    </a:r>
                  </a:p>
                  <a:p>
                    <a:pPr>
                      <a:defRPr sz="1000">
                        <a:solidFill>
                          <a:schemeClr val="bg1"/>
                        </a:solidFill>
                        <a:latin typeface="Arial" panose="020B0604020202020204" pitchFamily="34" charset="0"/>
                        <a:cs typeface="Arial" panose="020B0604020202020204" pitchFamily="34" charset="0"/>
                      </a:defRPr>
                    </a:pPr>
                    <a:r>
                      <a:rPr lang="en-US" sz="1000" b="1" dirty="0">
                        <a:solidFill>
                          <a:schemeClr val="accent1">
                            <a:lumMod val="75000"/>
                          </a:schemeClr>
                        </a:solidFill>
                      </a:rPr>
                      <a:t>3.9%</a:t>
                    </a:r>
                  </a:p>
                </c:rich>
              </c:tx>
              <c:sp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0E6-4B22-BEA3-4903C27D4C86}"/>
                </c:ext>
              </c:extLst>
            </c:dLbl>
            <c:spPr>
              <a:noFill/>
              <a:ln>
                <a:noFill/>
              </a:ln>
              <a:effectLst/>
            </c:spPr>
            <c:txPr>
              <a:bodyPr/>
              <a:lstStyle/>
              <a:p>
                <a:pPr>
                  <a:defRPr sz="1000">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'Pending MDLs'!$A$4:$A$13</c:f>
              <c:strCache>
                <c:ptCount val="10"/>
                <c:pt idx="0">
                  <c:v>Air Disaster</c:v>
                </c:pt>
                <c:pt idx="1">
                  <c:v>Antitrust</c:v>
                </c:pt>
                <c:pt idx="2">
                  <c:v>Common Disaster</c:v>
                </c:pt>
                <c:pt idx="3">
                  <c:v>Contract</c:v>
                </c:pt>
                <c:pt idx="4">
                  <c:v>Employment Practices</c:v>
                </c:pt>
                <c:pt idx="5">
                  <c:v>Intellectual Property</c:v>
                </c:pt>
                <c:pt idx="6">
                  <c:v>Miscellaneous</c:v>
                </c:pt>
                <c:pt idx="7">
                  <c:v>Products Liability</c:v>
                </c:pt>
                <c:pt idx="8">
                  <c:v>Sales Practices</c:v>
                </c:pt>
                <c:pt idx="9">
                  <c:v>Securities</c:v>
                </c:pt>
              </c:strCache>
            </c:strRef>
          </c:cat>
          <c:val>
            <c:numRef>
              <c:f>'Pending MDLs'!$B$4:$B$13</c:f>
              <c:numCache>
                <c:formatCode>General</c:formatCode>
                <c:ptCount val="10"/>
                <c:pt idx="0">
                  <c:v>1</c:v>
                </c:pt>
                <c:pt idx="1">
                  <c:v>49</c:v>
                </c:pt>
                <c:pt idx="2">
                  <c:v>3</c:v>
                </c:pt>
                <c:pt idx="3">
                  <c:v>4</c:v>
                </c:pt>
                <c:pt idx="4">
                  <c:v>2</c:v>
                </c:pt>
                <c:pt idx="5">
                  <c:v>8</c:v>
                </c:pt>
                <c:pt idx="6">
                  <c:v>39</c:v>
                </c:pt>
                <c:pt idx="7">
                  <c:v>68</c:v>
                </c:pt>
                <c:pt idx="8">
                  <c:v>24</c:v>
                </c:pt>
                <c:pt idx="9">
                  <c:v>8</c:v>
                </c:pt>
              </c:numCache>
            </c:numRef>
          </c:val>
          <c:extLst>
            <c:ext xmlns:c16="http://schemas.microsoft.com/office/drawing/2014/chart" uri="{C3380CC4-5D6E-409C-BE32-E72D297353CC}">
              <c16:uniqueId val="{00000014-E0E6-4B22-BEA3-4903C27D4C86}"/>
            </c:ext>
          </c:extLst>
        </c:ser>
        <c:dLbls>
          <c:showLegendKey val="0"/>
          <c:showVal val="0"/>
          <c:showCatName val="0"/>
          <c:showSerName val="0"/>
          <c:showPercent val="0"/>
          <c:showBubbleSize val="0"/>
          <c:showLeaderLines val="1"/>
        </c:dLbls>
      </c:pie3DChart>
      <c:spPr>
        <a:effectLst>
          <a:softEdge rad="12700"/>
        </a:effectLst>
      </c:spPr>
    </c:plotArea>
    <c:plotVisOnly val="1"/>
    <c:dispBlanksAs val="gap"/>
    <c:showDLblsOverMax val="0"/>
  </c:chart>
  <c:spPr>
    <a:noFill/>
    <a:ln w="12700">
      <a:noFill/>
    </a:ln>
  </c:sp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cap="small" baseline="0" dirty="0">
                <a:solidFill>
                  <a:schemeClr val="accent1">
                    <a:lumMod val="75000"/>
                  </a:schemeClr>
                </a:solidFill>
                <a:effectLst/>
                <a:latin typeface="Palatino Linotype" panose="02040502050505030304" pitchFamily="18" charset="0"/>
                <a:cs typeface="Times New Roman" pitchFamily="18" charset="0"/>
              </a:rPr>
              <a:t>Distribution of Miscellaneous Dockets by Subcategory</a:t>
            </a:r>
          </a:p>
          <a:p>
            <a:pPr>
              <a:defRPr/>
            </a:pPr>
            <a:r>
              <a:rPr lang="en-US" sz="2000" b="1" i="0" cap="none" baseline="0" dirty="0">
                <a:solidFill>
                  <a:schemeClr val="accent1">
                    <a:lumMod val="75000"/>
                  </a:schemeClr>
                </a:solidFill>
                <a:effectLst/>
                <a:latin typeface="Palatino Linotype" panose="02040502050505030304" pitchFamily="18" charset="0"/>
                <a:cs typeface="Times New Roman" pitchFamily="18" charset="0"/>
              </a:rPr>
              <a:t>(39 Dockets)</a:t>
            </a:r>
            <a:endParaRPr lang="en-US" sz="2000" b="1" cap="none" baseline="0" dirty="0">
              <a:solidFill>
                <a:schemeClr val="accent1">
                  <a:lumMod val="75000"/>
                </a:schemeClr>
              </a:solidFill>
              <a:effectLst/>
              <a:latin typeface="Palatino Linotype" panose="02040502050505030304" pitchFamily="18" charset="0"/>
              <a:cs typeface="Times New Roman" pitchFamily="18" charset="0"/>
            </a:endParaRPr>
          </a:p>
        </c:rich>
      </c:tx>
      <c:layout>
        <c:manualLayout>
          <c:xMode val="edge"/>
          <c:yMode val="edge"/>
          <c:x val="0.1698650794240355"/>
          <c:y val="8.6789529897638065E-2"/>
        </c:manualLayout>
      </c:layout>
      <c:overlay val="0"/>
    </c:title>
    <c:autoTitleDeleted val="0"/>
    <c:view3D>
      <c:rotX val="30"/>
      <c:rotY val="0"/>
      <c:rAngAx val="0"/>
      <c:perspective val="10"/>
    </c:view3D>
    <c:floor>
      <c:thickness val="0"/>
    </c:floor>
    <c:sideWall>
      <c:thickness val="0"/>
    </c:sideWall>
    <c:backWall>
      <c:thickness val="0"/>
    </c:backWall>
    <c:plotArea>
      <c:layout>
        <c:manualLayout>
          <c:layoutTarget val="inner"/>
          <c:xMode val="edge"/>
          <c:yMode val="edge"/>
          <c:x val="0.10307843643985458"/>
          <c:y val="0.22569195832642552"/>
          <c:w val="0.80068689895364131"/>
          <c:h val="0.73128814254026075"/>
        </c:manualLayout>
      </c:layout>
      <c:pie3DChart>
        <c:varyColors val="1"/>
        <c:ser>
          <c:idx val="0"/>
          <c:order val="0"/>
          <c:tx>
            <c:strRef>
              <c:f>'Misc Dockets-Subcat'!$A$5:$A$7</c:f>
              <c:strCache>
                <c:ptCount val="3"/>
                <c:pt idx="0">
                  <c:v>Privacy/Data Breach</c:v>
                </c:pt>
                <c:pt idx="1">
                  <c:v>Consumer Protection/Finance</c:v>
                </c:pt>
                <c:pt idx="2">
                  <c:v>Other</c:v>
                </c:pt>
              </c:strCache>
            </c:strRef>
          </c:tx>
          <c:spPr>
            <a:effectLst>
              <a:outerShdw blurRad="50800" dist="38100" dir="2700000" algn="tl" rotWithShape="0">
                <a:schemeClr val="accent1">
                  <a:alpha val="40000"/>
                </a:schemeClr>
              </a:outerShdw>
            </a:effectLst>
          </c:spPr>
          <c:explosion val="7"/>
          <c:dPt>
            <c:idx val="0"/>
            <c:bubble3D val="0"/>
            <c:explosion val="1"/>
            <c:spPr>
              <a:solidFill>
                <a:schemeClr val="accent3">
                  <a:lumMod val="75000"/>
                </a:schemeClr>
              </a:solidFill>
              <a:effectLst>
                <a:outerShdw blurRad="50800" dist="38100" dir="2700000" algn="tl" rotWithShape="0">
                  <a:schemeClr val="accent1">
                    <a:alpha val="40000"/>
                  </a:schemeClr>
                </a:outerShdw>
              </a:effectLst>
            </c:spPr>
            <c:extLst>
              <c:ext xmlns:c16="http://schemas.microsoft.com/office/drawing/2014/chart" uri="{C3380CC4-5D6E-409C-BE32-E72D297353CC}">
                <c16:uniqueId val="{00000001-C2E1-4AA6-B995-C52A6E9DF804}"/>
              </c:ext>
            </c:extLst>
          </c:dPt>
          <c:dPt>
            <c:idx val="1"/>
            <c:bubble3D val="0"/>
            <c:explosion val="5"/>
            <c:spPr>
              <a:solidFill>
                <a:schemeClr val="accent1">
                  <a:lumMod val="75000"/>
                </a:schemeClr>
              </a:solidFill>
              <a:effectLst>
                <a:outerShdw blurRad="50800" dist="38100" dir="2700000" algn="tl" rotWithShape="0">
                  <a:schemeClr val="accent1">
                    <a:alpha val="40000"/>
                  </a:schemeClr>
                </a:outerShdw>
              </a:effectLst>
            </c:spPr>
            <c:extLst>
              <c:ext xmlns:c16="http://schemas.microsoft.com/office/drawing/2014/chart" uri="{C3380CC4-5D6E-409C-BE32-E72D297353CC}">
                <c16:uniqueId val="{00000003-C2E1-4AA6-B995-C52A6E9DF804}"/>
              </c:ext>
            </c:extLst>
          </c:dPt>
          <c:dPt>
            <c:idx val="2"/>
            <c:bubble3D val="0"/>
            <c:explosion val="1"/>
            <c:spPr>
              <a:solidFill>
                <a:schemeClr val="accent2">
                  <a:lumMod val="75000"/>
                </a:schemeClr>
              </a:solidFill>
              <a:effectLst>
                <a:outerShdw blurRad="50800" dist="38100" dir="2700000" algn="tl" rotWithShape="0">
                  <a:schemeClr val="accent1">
                    <a:alpha val="40000"/>
                  </a:schemeClr>
                </a:outerShdw>
              </a:effectLst>
            </c:spPr>
            <c:extLst>
              <c:ext xmlns:c16="http://schemas.microsoft.com/office/drawing/2014/chart" uri="{C3380CC4-5D6E-409C-BE32-E72D297353CC}">
                <c16:uniqueId val="{00000005-C2E1-4AA6-B995-C52A6E9DF804}"/>
              </c:ext>
            </c:extLst>
          </c:dPt>
          <c:dLbls>
            <c:dLbl>
              <c:idx val="0"/>
              <c:layout>
                <c:manualLayout>
                  <c:x val="-0.27155869254224552"/>
                  <c:y val="-0.13175099152347003"/>
                </c:manualLayout>
              </c:layout>
              <c:tx>
                <c:rich>
                  <a:bodyPr/>
                  <a:lstStyle/>
                  <a:p>
                    <a:r>
                      <a:rPr lang="en-US" sz="1600" b="1" dirty="0"/>
                      <a:t>Privacy/Data Breach:</a:t>
                    </a:r>
                  </a:p>
                  <a:p>
                    <a:r>
                      <a:rPr lang="en-US" sz="1600" b="1" dirty="0"/>
                      <a:t>20 MDLs,</a:t>
                    </a:r>
                  </a:p>
                  <a:p>
                    <a:r>
                      <a:rPr lang="en-US" sz="1600" b="1" dirty="0"/>
                      <a:t>51%</a:t>
                    </a:r>
                  </a:p>
                </c:rich>
              </c:tx>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C2E1-4AA6-B995-C52A6E9DF804}"/>
                </c:ext>
              </c:extLst>
            </c:dLbl>
            <c:dLbl>
              <c:idx val="1"/>
              <c:layout>
                <c:manualLayout>
                  <c:x val="0.10647745048631065"/>
                  <c:y val="-0.2120254303427942"/>
                </c:manualLayout>
              </c:layout>
              <c:tx>
                <c:rich>
                  <a:bodyPr/>
                  <a:lstStyle/>
                  <a:p>
                    <a:pPr>
                      <a:defRPr sz="1100" baseline="0">
                        <a:solidFill>
                          <a:schemeClr val="bg1"/>
                        </a:solidFill>
                        <a:latin typeface="Arial" panose="020B0604020202020204" pitchFamily="34" charset="0"/>
                        <a:cs typeface="Arial" panose="020B0604020202020204" pitchFamily="34" charset="0"/>
                      </a:defRPr>
                    </a:pPr>
                    <a:r>
                      <a:rPr lang="en-US" sz="1400" b="1" baseline="0" dirty="0"/>
                      <a:t>Consumer</a:t>
                    </a:r>
                  </a:p>
                  <a:p>
                    <a:pPr>
                      <a:defRPr sz="1100" baseline="0">
                        <a:solidFill>
                          <a:schemeClr val="bg1"/>
                        </a:solidFill>
                        <a:latin typeface="Arial" panose="020B0604020202020204" pitchFamily="34" charset="0"/>
                        <a:cs typeface="Arial" panose="020B0604020202020204" pitchFamily="34" charset="0"/>
                      </a:defRPr>
                    </a:pPr>
                    <a:r>
                      <a:rPr lang="en-US" sz="1400" b="1" baseline="0" dirty="0"/>
                      <a:t>Protection/</a:t>
                    </a:r>
                  </a:p>
                  <a:p>
                    <a:pPr>
                      <a:defRPr sz="1100" baseline="0">
                        <a:solidFill>
                          <a:schemeClr val="bg1"/>
                        </a:solidFill>
                        <a:latin typeface="Arial" panose="020B0604020202020204" pitchFamily="34" charset="0"/>
                        <a:cs typeface="Arial" panose="020B0604020202020204" pitchFamily="34" charset="0"/>
                      </a:defRPr>
                    </a:pPr>
                    <a:r>
                      <a:rPr lang="en-US" sz="1400" b="1" baseline="0" dirty="0"/>
                      <a:t> Finance:</a:t>
                    </a:r>
                  </a:p>
                  <a:p>
                    <a:pPr>
                      <a:defRPr sz="1100" baseline="0">
                        <a:solidFill>
                          <a:schemeClr val="bg1"/>
                        </a:solidFill>
                        <a:latin typeface="Arial" panose="020B0604020202020204" pitchFamily="34" charset="0"/>
                        <a:cs typeface="Arial" panose="020B0604020202020204" pitchFamily="34" charset="0"/>
                      </a:defRPr>
                    </a:pPr>
                    <a:r>
                      <a:rPr lang="en-US" sz="1400" b="1" baseline="0" dirty="0"/>
                      <a:t>3 MDLs,</a:t>
                    </a:r>
                  </a:p>
                  <a:p>
                    <a:pPr>
                      <a:defRPr sz="1100" baseline="0">
                        <a:solidFill>
                          <a:schemeClr val="bg1"/>
                        </a:solidFill>
                        <a:latin typeface="Arial" panose="020B0604020202020204" pitchFamily="34" charset="0"/>
                        <a:cs typeface="Arial" panose="020B0604020202020204" pitchFamily="34" charset="0"/>
                      </a:defRPr>
                    </a:pPr>
                    <a:r>
                      <a:rPr lang="en-US" sz="1400" b="1" baseline="0" dirty="0"/>
                      <a:t>8%</a:t>
                    </a:r>
                  </a:p>
                </c:rich>
              </c:tx>
              <c:spPr>
                <a:noFill/>
                <a:ln>
                  <a:noFill/>
                </a:ln>
                <a:effectLst/>
              </c:sp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C2E1-4AA6-B995-C52A6E9DF804}"/>
                </c:ext>
              </c:extLst>
            </c:dLbl>
            <c:dLbl>
              <c:idx val="2"/>
              <c:layout>
                <c:manualLayout>
                  <c:x val="0.20195235848079174"/>
                  <c:y val="4.4944747383807035E-2"/>
                </c:manualLayout>
              </c:layout>
              <c:tx>
                <c:rich>
                  <a:bodyPr/>
                  <a:lstStyle/>
                  <a:p>
                    <a:pPr>
                      <a:defRPr sz="1100" baseline="0">
                        <a:solidFill>
                          <a:schemeClr val="bg1"/>
                        </a:solidFill>
                        <a:latin typeface="Arial" panose="020B0604020202020204" pitchFamily="34" charset="0"/>
                        <a:cs typeface="Arial" panose="020B0604020202020204" pitchFamily="34" charset="0"/>
                      </a:defRPr>
                    </a:pPr>
                    <a:r>
                      <a:rPr lang="en-US" sz="1600" b="1" baseline="0" dirty="0"/>
                      <a:t>Other:</a:t>
                    </a:r>
                  </a:p>
                  <a:p>
                    <a:pPr>
                      <a:defRPr sz="1100" baseline="0">
                        <a:solidFill>
                          <a:schemeClr val="bg1"/>
                        </a:solidFill>
                        <a:latin typeface="Arial" panose="020B0604020202020204" pitchFamily="34" charset="0"/>
                        <a:cs typeface="Arial" panose="020B0604020202020204" pitchFamily="34" charset="0"/>
                      </a:defRPr>
                    </a:pPr>
                    <a:r>
                      <a:rPr lang="en-US" sz="1600" b="1" baseline="0" dirty="0"/>
                      <a:t>16 MDLs, </a:t>
                    </a:r>
                  </a:p>
                  <a:p>
                    <a:pPr>
                      <a:defRPr sz="1100" baseline="0">
                        <a:solidFill>
                          <a:schemeClr val="bg1"/>
                        </a:solidFill>
                        <a:latin typeface="Arial" panose="020B0604020202020204" pitchFamily="34" charset="0"/>
                        <a:cs typeface="Arial" panose="020B0604020202020204" pitchFamily="34" charset="0"/>
                      </a:defRPr>
                    </a:pPr>
                    <a:r>
                      <a:rPr lang="en-US" sz="1600" b="1" baseline="0" dirty="0"/>
                      <a:t>41%</a:t>
                    </a:r>
                  </a:p>
                </c:rich>
              </c:tx>
              <c:spPr>
                <a:noFill/>
                <a:ln>
                  <a:noFill/>
                </a:ln>
                <a:effectLst/>
              </c:sp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C2E1-4AA6-B995-C52A6E9DF804}"/>
                </c:ext>
              </c:extLst>
            </c:dLbl>
            <c:spPr>
              <a:noFill/>
              <a:ln>
                <a:noFill/>
              </a:ln>
              <a:effectLst/>
            </c:spPr>
            <c:txPr>
              <a:bodyPr/>
              <a:lstStyle/>
              <a:p>
                <a:pPr>
                  <a:defRPr sz="1200">
                    <a:solidFill>
                      <a:schemeClr val="bg1"/>
                    </a:solidFill>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Lit>
              <c:ptCount val="3"/>
              <c:pt idx="0">
                <c:v>Consumer Privacy/Data Breach</c:v>
              </c:pt>
              <c:pt idx="1">
                <c:v>Consumer Protection/Finance</c:v>
              </c:pt>
              <c:pt idx="2">
                <c:v>Other</c:v>
              </c:pt>
            </c:strLit>
          </c:cat>
          <c:val>
            <c:numRef>
              <c:f>'Misc Dockets-Subcat'!$B$5:$B$7</c:f>
              <c:numCache>
                <c:formatCode>General</c:formatCode>
                <c:ptCount val="3"/>
                <c:pt idx="0">
                  <c:v>20</c:v>
                </c:pt>
                <c:pt idx="1">
                  <c:v>3</c:v>
                </c:pt>
                <c:pt idx="2">
                  <c:v>16</c:v>
                </c:pt>
              </c:numCache>
            </c:numRef>
          </c:val>
          <c:extLst>
            <c:ext xmlns:c16="http://schemas.microsoft.com/office/drawing/2014/chart" uri="{C3380CC4-5D6E-409C-BE32-E72D297353CC}">
              <c16:uniqueId val="{00000006-C2E1-4AA6-B995-C52A6E9DF804}"/>
            </c:ext>
          </c:extLst>
        </c:ser>
        <c:dLbls>
          <c:showLegendKey val="0"/>
          <c:showVal val="0"/>
          <c:showCatName val="0"/>
          <c:showSerName val="0"/>
          <c:showPercent val="1"/>
          <c:showBubbleSize val="0"/>
          <c:showLeaderLines val="1"/>
        </c:dLbls>
      </c:pie3DChart>
    </c:plotArea>
    <c:plotVisOnly val="1"/>
    <c:dispBlanksAs val="gap"/>
    <c:showDLblsOverMax val="0"/>
  </c:chart>
  <c:spPr>
    <a:noFill/>
    <a:ln>
      <a:noFill/>
    </a:ln>
    <a:effectLst/>
  </c:sp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0.83904</cdr:x>
      <cdr:y>0.914</cdr:y>
    </cdr:from>
    <cdr:to>
      <cdr:x>0.94235</cdr:x>
      <cdr:y>0.95751</cdr:y>
    </cdr:to>
    <cdr:sp macro="" textlink="">
      <cdr:nvSpPr>
        <cdr:cNvPr id="2" name="TextBox 1"/>
        <cdr:cNvSpPr txBox="1"/>
      </cdr:nvSpPr>
      <cdr:spPr>
        <a:xfrm xmlns:a="http://schemas.openxmlformats.org/drawingml/2006/main">
          <a:off x="7354491" y="5719764"/>
          <a:ext cx="905552" cy="27228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900" b="1" dirty="0">
              <a:solidFill>
                <a:srgbClr val="002060"/>
              </a:solidFill>
              <a:latin typeface="Arial" panose="020B0604020202020204" pitchFamily="34" charset="0"/>
              <a:cs typeface="Arial" panose="020B0604020202020204" pitchFamily="34" charset="0"/>
            </a:rPr>
            <a:t>As of 3/1/2019</a:t>
          </a:r>
        </a:p>
      </cdr:txBody>
    </cdr:sp>
  </cdr:relSizeAnchor>
</c:userShapes>
</file>

<file path=ppt/drawings/drawing2.xml><?xml version="1.0" encoding="utf-8"?>
<c:userShapes xmlns:c="http://schemas.openxmlformats.org/drawingml/2006/chart">
  <cdr:relSizeAnchor xmlns:cdr="http://schemas.openxmlformats.org/drawingml/2006/chartDrawing">
    <cdr:from>
      <cdr:x>0.81858</cdr:x>
      <cdr:y>0.89737</cdr:y>
    </cdr:from>
    <cdr:to>
      <cdr:x>0.94102</cdr:x>
      <cdr:y>0.9398</cdr:y>
    </cdr:to>
    <cdr:sp macro="" textlink="">
      <cdr:nvSpPr>
        <cdr:cNvPr id="2" name="TextBox 1"/>
        <cdr:cNvSpPr txBox="1"/>
      </cdr:nvSpPr>
      <cdr:spPr>
        <a:xfrm xmlns:a="http://schemas.openxmlformats.org/drawingml/2006/main">
          <a:off x="7514316" y="5850732"/>
          <a:ext cx="1123965" cy="27663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900" b="1" dirty="0">
              <a:solidFill>
                <a:srgbClr val="002060"/>
              </a:solidFill>
              <a:latin typeface="Arial" panose="020B0604020202020204" pitchFamily="34" charset="0"/>
              <a:cs typeface="Arial" panose="020B0604020202020204" pitchFamily="34" charset="0"/>
            </a:rPr>
            <a:t>As of 3/1/2019</a:t>
          </a:r>
        </a:p>
      </cdr:txBody>
    </cdr:sp>
  </cdr:relSizeAnchor>
</c:userShapes>
</file>

<file path=ppt/drawings/drawing3.xml><?xml version="1.0" encoding="utf-8"?>
<c:userShapes xmlns:c="http://schemas.openxmlformats.org/drawingml/2006/chart">
  <cdr:relSizeAnchor xmlns:cdr="http://schemas.openxmlformats.org/drawingml/2006/chartDrawing">
    <cdr:from>
      <cdr:x>0.04151</cdr:x>
      <cdr:y>0.95582</cdr:y>
    </cdr:from>
    <cdr:to>
      <cdr:x>0.26543</cdr:x>
      <cdr:y>1</cdr:y>
    </cdr:to>
    <cdr:sp macro="" textlink="">
      <cdr:nvSpPr>
        <cdr:cNvPr id="2" name="TextBox 1"/>
        <cdr:cNvSpPr txBox="1"/>
      </cdr:nvSpPr>
      <cdr:spPr>
        <a:xfrm xmlns:a="http://schemas.openxmlformats.org/drawingml/2006/main">
          <a:off x="361949" y="7572375"/>
          <a:ext cx="1952625" cy="3500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0.04151</cdr:x>
      <cdr:y>0.95582</cdr:y>
    </cdr:from>
    <cdr:to>
      <cdr:x>0.26543</cdr:x>
      <cdr:y>1</cdr:y>
    </cdr:to>
    <cdr:sp macro="" textlink="">
      <cdr:nvSpPr>
        <cdr:cNvPr id="4" name="TextBox 1"/>
        <cdr:cNvSpPr txBox="1"/>
      </cdr:nvSpPr>
      <cdr:spPr>
        <a:xfrm xmlns:a="http://schemas.openxmlformats.org/drawingml/2006/main">
          <a:off x="361949" y="7572375"/>
          <a:ext cx="1952625" cy="3500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0.76107</cdr:x>
      <cdr:y>0.84679</cdr:y>
    </cdr:from>
    <cdr:to>
      <cdr:x>0.84168</cdr:x>
      <cdr:y>0.87523</cdr:y>
    </cdr:to>
    <cdr:sp macro="" textlink="">
      <cdr:nvSpPr>
        <cdr:cNvPr id="3" name="TextBox 2"/>
        <cdr:cNvSpPr txBox="1"/>
      </cdr:nvSpPr>
      <cdr:spPr>
        <a:xfrm xmlns:a="http://schemas.openxmlformats.org/drawingml/2006/main">
          <a:off x="8441316" y="6326223"/>
          <a:ext cx="894080" cy="21247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800" b="1" dirty="0">
              <a:solidFill>
                <a:schemeClr val="accent1">
                  <a:lumMod val="75000"/>
                </a:schemeClr>
              </a:solidFill>
              <a:latin typeface="Arial" panose="020B0604020202020204" pitchFamily="34" charset="0"/>
              <a:cs typeface="Arial" panose="020B0604020202020204" pitchFamily="34" charset="0"/>
            </a:rPr>
            <a:t>As of 3/1/2019</a:t>
          </a:r>
        </a:p>
      </cdr:txBody>
    </cdr:sp>
  </cdr:relSizeAnchor>
</c:userShapes>
</file>

<file path=ppt/drawings/drawing4.xml><?xml version="1.0" encoding="utf-8"?>
<c:userShapes xmlns:c="http://schemas.openxmlformats.org/drawingml/2006/chart">
  <cdr:relSizeAnchor xmlns:cdr="http://schemas.openxmlformats.org/drawingml/2006/chartDrawing">
    <cdr:from>
      <cdr:x>0.04151</cdr:x>
      <cdr:y>0.95582</cdr:y>
    </cdr:from>
    <cdr:to>
      <cdr:x>0.26543</cdr:x>
      <cdr:y>1</cdr:y>
    </cdr:to>
    <cdr:sp macro="" textlink="">
      <cdr:nvSpPr>
        <cdr:cNvPr id="2" name="TextBox 1"/>
        <cdr:cNvSpPr txBox="1"/>
      </cdr:nvSpPr>
      <cdr:spPr>
        <a:xfrm xmlns:a="http://schemas.openxmlformats.org/drawingml/2006/main">
          <a:off x="361949" y="7572375"/>
          <a:ext cx="1952625" cy="3500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0.79047</cdr:x>
      <cdr:y>0.89012</cdr:y>
    </cdr:from>
    <cdr:to>
      <cdr:x>0.87805</cdr:x>
      <cdr:y>0.93307</cdr:y>
    </cdr:to>
    <cdr:sp macro="" textlink="">
      <cdr:nvSpPr>
        <cdr:cNvPr id="3" name="TextBox 2"/>
        <cdr:cNvSpPr txBox="1"/>
      </cdr:nvSpPr>
      <cdr:spPr>
        <a:xfrm xmlns:a="http://schemas.openxmlformats.org/drawingml/2006/main">
          <a:off x="8087254" y="5911322"/>
          <a:ext cx="896023" cy="28523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900" b="1" dirty="0">
              <a:solidFill>
                <a:schemeClr val="accent1">
                  <a:lumMod val="75000"/>
                </a:schemeClr>
              </a:solidFill>
              <a:latin typeface="Arial" panose="020B0604020202020204" pitchFamily="34" charset="0"/>
              <a:cs typeface="Arial" panose="020B0604020202020204" pitchFamily="34" charset="0"/>
            </a:rPr>
            <a:t>As of 3/1/2019</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1"/>
            <a:ext cx="3039289" cy="465246"/>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52227" name="Rectangle 3"/>
          <p:cNvSpPr>
            <a:spLocks noGrp="1" noChangeArrowheads="1"/>
          </p:cNvSpPr>
          <p:nvPr>
            <p:ph type="dt" sz="quarter" idx="1"/>
          </p:nvPr>
        </p:nvSpPr>
        <p:spPr bwMode="auto">
          <a:xfrm>
            <a:off x="3969906" y="1"/>
            <a:ext cx="3039289" cy="465246"/>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52228" name="Rectangle 4"/>
          <p:cNvSpPr>
            <a:spLocks noGrp="1" noChangeArrowheads="1"/>
          </p:cNvSpPr>
          <p:nvPr>
            <p:ph type="ftr" sz="quarter" idx="2"/>
          </p:nvPr>
        </p:nvSpPr>
        <p:spPr bwMode="auto">
          <a:xfrm>
            <a:off x="0" y="8829032"/>
            <a:ext cx="3039289" cy="465246"/>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52229" name="Rectangle 5"/>
          <p:cNvSpPr>
            <a:spLocks noGrp="1" noChangeArrowheads="1"/>
          </p:cNvSpPr>
          <p:nvPr>
            <p:ph type="sldNum" sz="quarter" idx="3"/>
          </p:nvPr>
        </p:nvSpPr>
        <p:spPr bwMode="auto">
          <a:xfrm>
            <a:off x="3969906" y="8829032"/>
            <a:ext cx="3039289" cy="465246"/>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lgn="r">
              <a:defRPr sz="1200">
                <a:latin typeface="Times New Roman" pitchFamily="18" charset="0"/>
              </a:defRPr>
            </a:lvl1pPr>
          </a:lstStyle>
          <a:p>
            <a:pPr>
              <a:defRPr/>
            </a:pPr>
            <a:fld id="{4479B3DB-E12A-4F6F-A492-4BE74979DD75}" type="slidenum">
              <a:rPr lang="en-US"/>
              <a:pPr>
                <a:defRPr/>
              </a:pPr>
              <a:t>‹#›</a:t>
            </a:fld>
            <a:endParaRPr lang="en-US"/>
          </a:p>
        </p:txBody>
      </p:sp>
    </p:spTree>
    <p:extLst>
      <p:ext uri="{BB962C8B-B14F-4D97-AF65-F5344CB8AC3E}">
        <p14:creationId xmlns:p14="http://schemas.microsoft.com/office/powerpoint/2010/main" val="2420032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39289" cy="465246"/>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29699" name="Rectangle 3"/>
          <p:cNvSpPr>
            <a:spLocks noGrp="1" noChangeArrowheads="1"/>
          </p:cNvSpPr>
          <p:nvPr>
            <p:ph type="dt" idx="1"/>
          </p:nvPr>
        </p:nvSpPr>
        <p:spPr bwMode="auto">
          <a:xfrm>
            <a:off x="3969906" y="1"/>
            <a:ext cx="3039289" cy="465246"/>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701282" y="4416642"/>
            <a:ext cx="5609044" cy="4182954"/>
          </a:xfrm>
          <a:prstGeom prst="rect">
            <a:avLst/>
          </a:prstGeom>
          <a:noFill/>
          <a:ln w="9525">
            <a:noFill/>
            <a:miter lim="800000"/>
            <a:headEnd/>
            <a:tailEnd/>
          </a:ln>
          <a:effectLst/>
        </p:spPr>
        <p:txBody>
          <a:bodyPr vert="horz" wrap="square" lIns="92226" tIns="46113" rIns="92226" bIns="461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p:cNvSpPr>
            <a:spLocks noGrp="1" noChangeArrowheads="1"/>
          </p:cNvSpPr>
          <p:nvPr>
            <p:ph type="ftr" sz="quarter" idx="4"/>
          </p:nvPr>
        </p:nvSpPr>
        <p:spPr bwMode="auto">
          <a:xfrm>
            <a:off x="0" y="8829032"/>
            <a:ext cx="3039289" cy="465246"/>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29703" name="Rectangle 7"/>
          <p:cNvSpPr>
            <a:spLocks noGrp="1" noChangeArrowheads="1"/>
          </p:cNvSpPr>
          <p:nvPr>
            <p:ph type="sldNum" sz="quarter" idx="5"/>
          </p:nvPr>
        </p:nvSpPr>
        <p:spPr bwMode="auto">
          <a:xfrm>
            <a:off x="3969906" y="8829032"/>
            <a:ext cx="3039289" cy="465246"/>
          </a:xfrm>
          <a:prstGeom prst="rect">
            <a:avLst/>
          </a:prstGeom>
          <a:noFill/>
          <a:ln w="9525">
            <a:noFill/>
            <a:miter lim="800000"/>
            <a:headEnd/>
            <a:tailEnd/>
          </a:ln>
          <a:effectLst/>
        </p:spPr>
        <p:txBody>
          <a:bodyPr vert="horz" wrap="square" lIns="92226" tIns="46113" rIns="92226" bIns="46113" numCol="1" anchor="b" anchorCtr="0" compatLnSpc="1">
            <a:prstTxWarp prst="textNoShape">
              <a:avLst/>
            </a:prstTxWarp>
          </a:bodyPr>
          <a:lstStyle>
            <a:lvl1pPr algn="r">
              <a:defRPr sz="1200">
                <a:latin typeface="Times New Roman" pitchFamily="18" charset="0"/>
              </a:defRPr>
            </a:lvl1pPr>
          </a:lstStyle>
          <a:p>
            <a:pPr>
              <a:defRPr/>
            </a:pPr>
            <a:fld id="{6F3C0A7A-0BF0-440A-B30E-F7B5381BAF4A}" type="slidenum">
              <a:rPr lang="en-US"/>
              <a:pPr>
                <a:defRPr/>
              </a:pPr>
              <a:t>‹#›</a:t>
            </a:fld>
            <a:endParaRPr lang="en-US"/>
          </a:p>
        </p:txBody>
      </p:sp>
    </p:spTree>
    <p:extLst>
      <p:ext uri="{BB962C8B-B14F-4D97-AF65-F5344CB8AC3E}">
        <p14:creationId xmlns:p14="http://schemas.microsoft.com/office/powerpoint/2010/main" val="21526163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dirty="0"/>
          </a:p>
        </p:txBody>
      </p:sp>
      <p:sp>
        <p:nvSpPr>
          <p:cNvPr id="57348" name="Slide Number Placeholder 3"/>
          <p:cNvSpPr>
            <a:spLocks noGrp="1"/>
          </p:cNvSpPr>
          <p:nvPr>
            <p:ph type="sldNum" sz="quarter" idx="5"/>
          </p:nvPr>
        </p:nvSpPr>
        <p:spPr>
          <a:noFill/>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07911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4097996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1838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4133650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endParaRPr 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0094006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2042240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32113869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32836419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2756879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939">
              <a:defRPr/>
            </a:pPr>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2194785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37155422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22418892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1529544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21357282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811980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a:p>
        </p:txBody>
      </p:sp>
      <p:sp>
        <p:nvSpPr>
          <p:cNvPr id="60420" name="Slide Number Placeholder 3"/>
          <p:cNvSpPr>
            <a:spLocks noGrp="1"/>
          </p:cNvSpPr>
          <p:nvPr>
            <p:ph type="sldNum" sz="quarter" idx="5"/>
          </p:nvPr>
        </p:nvSpPr>
        <p:spPr>
          <a:noFill/>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2166737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3209950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2644664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3316504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endParaRPr lang="en-US"/>
          </a:p>
        </p:txBody>
      </p:sp>
    </p:spTree>
    <p:extLst>
      <p:ext uri="{BB962C8B-B14F-4D97-AF65-F5344CB8AC3E}">
        <p14:creationId xmlns:p14="http://schemas.microsoft.com/office/powerpoint/2010/main" val="3432252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lgn="l">
              <a:defRPr sz="3600" kern="600" baseline="0">
                <a:solidFill>
                  <a:srgbClr val="002060"/>
                </a:solidFill>
              </a:defRPr>
            </a:lvl1pPr>
          </a:lstStyle>
          <a:p>
            <a:r>
              <a:rPr lang="en-US" dirty="0"/>
              <a:t>Click to edit Master title style</a:t>
            </a:r>
          </a:p>
        </p:txBody>
      </p:sp>
      <p:sp>
        <p:nvSpPr>
          <p:cNvPr id="3" name="Content Placeholder 2"/>
          <p:cNvSpPr>
            <a:spLocks noGrp="1"/>
          </p:cNvSpPr>
          <p:nvPr>
            <p:ph idx="1"/>
          </p:nvPr>
        </p:nvSpPr>
        <p:spPr/>
        <p:txBody>
          <a:bodyPr/>
          <a:lstStyle>
            <a:lvl1pPr marL="457200" indent="-457200">
              <a:buClr>
                <a:srgbClr val="002060"/>
              </a:buClr>
              <a:buFont typeface="Wingdings" pitchFamily="2" charset="2"/>
              <a:buChar char="v"/>
              <a:defRPr/>
            </a:lvl1pPr>
            <a:lvl2pPr>
              <a:buFont typeface="Wingdings" pitchFamily="2" charset="2"/>
              <a:buChar char="v"/>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9"/>
          <p:cNvSpPr>
            <a:spLocks noGrp="1"/>
          </p:cNvSpPr>
          <p:nvPr>
            <p:ph type="dt" sz="half" idx="10"/>
          </p:nvPr>
        </p:nvSpPr>
        <p:spPr/>
        <p:txBody>
          <a:bodyPr/>
          <a:lstStyle>
            <a:lvl1pPr>
              <a:defRPr/>
            </a:lvl1pPr>
          </a:lstStyle>
          <a:p>
            <a:fld id="{FDEA6503-8DB1-40FA-9076-10D74357EC67}" type="datetime1">
              <a:rPr lang="en-US"/>
              <a:pPr/>
              <a:t>3/25/2019</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pPr>
              <a:defRPr/>
            </a:pPr>
            <a:fld id="{6D124FEF-AB04-4A1E-B6AE-1CAF86C2B24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1752600"/>
            <a:ext cx="5486400" cy="838200"/>
          </a:xfrm>
        </p:spPr>
        <p:txBody>
          <a:bodyPr/>
          <a:lstStyle>
            <a:lvl1pPr>
              <a:defRPr/>
            </a:lvl1pPr>
          </a:lstStyle>
          <a:p>
            <a:pPr lvl="0"/>
            <a:r>
              <a:rPr lang="en-US" noProof="0"/>
              <a:t>Click to edit Master title style</a:t>
            </a:r>
          </a:p>
        </p:txBody>
      </p:sp>
      <p:sp>
        <p:nvSpPr>
          <p:cNvPr id="3075"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pPr lvl="0"/>
            <a:r>
              <a:rPr lang="en-US" noProof="0"/>
              <a:t>Click to edit Master subtitle style</a:t>
            </a:r>
          </a:p>
        </p:txBody>
      </p:sp>
      <p:sp>
        <p:nvSpPr>
          <p:cNvPr id="3076" name="Rectangle 4"/>
          <p:cNvSpPr>
            <a:spLocks noGrp="1" noChangeArrowheads="1"/>
          </p:cNvSpPr>
          <p:nvPr>
            <p:ph type="dt" sz="half" idx="2"/>
          </p:nvPr>
        </p:nvSpPr>
        <p:spPr/>
        <p:txBody>
          <a:bodyPr/>
          <a:lstStyle>
            <a:lvl1pPr>
              <a:defRPr/>
            </a:lvl1pPr>
          </a:lstStyle>
          <a:p>
            <a:endParaRPr lang="en-US" dirty="0"/>
          </a:p>
        </p:txBody>
      </p:sp>
      <p:sp>
        <p:nvSpPr>
          <p:cNvPr id="3077" name="Rectangle 5"/>
          <p:cNvSpPr>
            <a:spLocks noGrp="1" noChangeArrowheads="1"/>
          </p:cNvSpPr>
          <p:nvPr>
            <p:ph type="ftr" sz="quarter" idx="3"/>
          </p:nvPr>
        </p:nvSpPr>
        <p:spPr/>
        <p:txBody>
          <a:bodyPr/>
          <a:lstStyle>
            <a:lvl1pPr>
              <a:defRPr/>
            </a:lvl1pPr>
          </a:lstStyle>
          <a:p>
            <a:endParaRPr lang="en-US" dirty="0"/>
          </a:p>
        </p:txBody>
      </p:sp>
      <p:sp>
        <p:nvSpPr>
          <p:cNvPr id="3078" name="Rectangle 6"/>
          <p:cNvSpPr>
            <a:spLocks noGrp="1" noChangeArrowheads="1"/>
          </p:cNvSpPr>
          <p:nvPr>
            <p:ph type="sldNum" sz="quarter" idx="4"/>
          </p:nvPr>
        </p:nvSpPr>
        <p:spPr/>
        <p:txBody>
          <a:bodyPr/>
          <a:lstStyle>
            <a:lvl1pPr>
              <a:defRPr/>
            </a:lvl1pPr>
          </a:lstStyle>
          <a:p>
            <a:fld id="{3C3818A6-29E5-4988-BB37-EFBBEE32EDEA}" type="slidenum">
              <a:rPr lang="en-US"/>
              <a:pPr/>
              <a:t>‹#›</a:t>
            </a:fld>
            <a:endParaRPr lang="en-US" dirty="0"/>
          </a:p>
        </p:txBody>
      </p:sp>
    </p:spTree>
    <p:extLst>
      <p:ext uri="{BB962C8B-B14F-4D97-AF65-F5344CB8AC3E}">
        <p14:creationId xmlns:p14="http://schemas.microsoft.com/office/powerpoint/2010/main" val="1095196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743200" y="1752600"/>
            <a:ext cx="5486400" cy="838200"/>
          </a:xfrm>
        </p:spPr>
        <p:txBody>
          <a:bodyPr/>
          <a:lstStyle>
            <a:lvl1pPr>
              <a:defRPr/>
            </a:lvl1pPr>
          </a:lstStyle>
          <a:p>
            <a:pPr lvl="0"/>
            <a:r>
              <a:rPr lang="en-US" noProof="0"/>
              <a:t>Click to edit Master title style</a:t>
            </a:r>
          </a:p>
        </p:txBody>
      </p:sp>
      <p:sp>
        <p:nvSpPr>
          <p:cNvPr id="3075" name="Rectangle 3"/>
          <p:cNvSpPr>
            <a:spLocks noGrp="1" noChangeArrowheads="1"/>
          </p:cNvSpPr>
          <p:nvPr>
            <p:ph type="subTitle" idx="1"/>
          </p:nvPr>
        </p:nvSpPr>
        <p:spPr>
          <a:xfrm>
            <a:off x="2743200" y="2743200"/>
            <a:ext cx="5486400" cy="457200"/>
          </a:xfrm>
        </p:spPr>
        <p:txBody>
          <a:bodyPr/>
          <a:lstStyle>
            <a:lvl1pPr marL="0" indent="0">
              <a:buFontTx/>
              <a:buNone/>
              <a:defRPr sz="2000"/>
            </a:lvl1pPr>
          </a:lstStyle>
          <a:p>
            <a:pPr lvl="0"/>
            <a:r>
              <a:rPr lang="en-US" noProof="0"/>
              <a:t>Click to edit Master subtitle style</a:t>
            </a:r>
          </a:p>
        </p:txBody>
      </p:sp>
      <p:sp>
        <p:nvSpPr>
          <p:cNvPr id="3076" name="Rectangle 4"/>
          <p:cNvSpPr>
            <a:spLocks noGrp="1" noChangeArrowheads="1"/>
          </p:cNvSpPr>
          <p:nvPr>
            <p:ph type="dt" sz="half" idx="2"/>
          </p:nvPr>
        </p:nvSpPr>
        <p:spPr/>
        <p:txBody>
          <a:bodyPr/>
          <a:lstStyle>
            <a:lvl1pPr>
              <a:defRPr/>
            </a:lvl1pPr>
          </a:lstStyle>
          <a:p>
            <a:endParaRPr lang="en-US" dirty="0"/>
          </a:p>
        </p:txBody>
      </p:sp>
      <p:sp>
        <p:nvSpPr>
          <p:cNvPr id="3077" name="Rectangle 5"/>
          <p:cNvSpPr>
            <a:spLocks noGrp="1" noChangeArrowheads="1"/>
          </p:cNvSpPr>
          <p:nvPr>
            <p:ph type="ftr" sz="quarter" idx="3"/>
          </p:nvPr>
        </p:nvSpPr>
        <p:spPr/>
        <p:txBody>
          <a:bodyPr/>
          <a:lstStyle>
            <a:lvl1pPr>
              <a:defRPr/>
            </a:lvl1pPr>
          </a:lstStyle>
          <a:p>
            <a:endParaRPr lang="en-US" dirty="0"/>
          </a:p>
        </p:txBody>
      </p:sp>
      <p:sp>
        <p:nvSpPr>
          <p:cNvPr id="3078" name="Rectangle 6"/>
          <p:cNvSpPr>
            <a:spLocks noGrp="1" noChangeArrowheads="1"/>
          </p:cNvSpPr>
          <p:nvPr>
            <p:ph type="sldNum" sz="quarter" idx="4"/>
          </p:nvPr>
        </p:nvSpPr>
        <p:spPr/>
        <p:txBody>
          <a:bodyPr/>
          <a:lstStyle>
            <a:lvl1pPr>
              <a:defRPr/>
            </a:lvl1pPr>
          </a:lstStyle>
          <a:p>
            <a:fld id="{3C3818A6-29E5-4988-BB37-EFBBEE32EDEA}" type="slidenum">
              <a:rPr lang="en-US"/>
              <a:pPr/>
              <a:t>‹#›</a:t>
            </a:fld>
            <a:endParaRPr lang="en-US" dirty="0"/>
          </a:p>
        </p:txBody>
      </p:sp>
    </p:spTree>
    <p:extLst>
      <p:ext uri="{BB962C8B-B14F-4D97-AF65-F5344CB8AC3E}">
        <p14:creationId xmlns:p14="http://schemas.microsoft.com/office/powerpoint/2010/main" val="1077952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DA2CEC0-32EB-4C45-A04D-61C1B3AA48A2}" type="slidenum">
              <a:rPr lang="en-US"/>
              <a:pPr/>
              <a:t>‹#›</a:t>
            </a:fld>
            <a:endParaRPr lang="en-US" dirty="0"/>
          </a:p>
        </p:txBody>
      </p:sp>
    </p:spTree>
    <p:extLst>
      <p:ext uri="{BB962C8B-B14F-4D97-AF65-F5344CB8AC3E}">
        <p14:creationId xmlns:p14="http://schemas.microsoft.com/office/powerpoint/2010/main" val="3799906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C67157E-3BE5-414B-ACFE-F26C1A46C222}" type="slidenum">
              <a:rPr lang="en-US"/>
              <a:pPr/>
              <a:t>‹#›</a:t>
            </a:fld>
            <a:endParaRPr lang="en-US" dirty="0"/>
          </a:p>
        </p:txBody>
      </p:sp>
    </p:spTree>
    <p:extLst>
      <p:ext uri="{BB962C8B-B14F-4D97-AF65-F5344CB8AC3E}">
        <p14:creationId xmlns:p14="http://schemas.microsoft.com/office/powerpoint/2010/main" val="3395010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41613" y="1828800"/>
            <a:ext cx="266541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559425" y="1828800"/>
            <a:ext cx="26670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CC3D2FC-6B72-4AD5-AEF7-08EE2B07E252}" type="slidenum">
              <a:rPr lang="en-US"/>
              <a:pPr/>
              <a:t>‹#›</a:t>
            </a:fld>
            <a:endParaRPr lang="en-US" dirty="0"/>
          </a:p>
        </p:txBody>
      </p:sp>
    </p:spTree>
    <p:extLst>
      <p:ext uri="{BB962C8B-B14F-4D97-AF65-F5344CB8AC3E}">
        <p14:creationId xmlns:p14="http://schemas.microsoft.com/office/powerpoint/2010/main" val="4073041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A24DB2C7-E7B0-47AC-BB52-AA3CC638C6C8}" type="slidenum">
              <a:rPr lang="en-US"/>
              <a:pPr/>
              <a:t>‹#›</a:t>
            </a:fld>
            <a:endParaRPr lang="en-US" dirty="0"/>
          </a:p>
        </p:txBody>
      </p:sp>
    </p:spTree>
    <p:extLst>
      <p:ext uri="{BB962C8B-B14F-4D97-AF65-F5344CB8AC3E}">
        <p14:creationId xmlns:p14="http://schemas.microsoft.com/office/powerpoint/2010/main" val="1048503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01B7AB86-0B4E-4151-A569-4F8B508C2604}" type="slidenum">
              <a:rPr lang="en-US"/>
              <a:pPr/>
              <a:t>‹#›</a:t>
            </a:fld>
            <a:endParaRPr lang="en-US" dirty="0"/>
          </a:p>
        </p:txBody>
      </p:sp>
    </p:spTree>
    <p:extLst>
      <p:ext uri="{BB962C8B-B14F-4D97-AF65-F5344CB8AC3E}">
        <p14:creationId xmlns:p14="http://schemas.microsoft.com/office/powerpoint/2010/main" val="935284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2DDCFEEE-1090-422F-A8D9-40D34BCDBA3C}" type="slidenum">
              <a:rPr lang="en-US"/>
              <a:pPr/>
              <a:t>‹#›</a:t>
            </a:fld>
            <a:endParaRPr lang="en-US" dirty="0"/>
          </a:p>
        </p:txBody>
      </p:sp>
    </p:spTree>
    <p:extLst>
      <p:ext uri="{BB962C8B-B14F-4D97-AF65-F5344CB8AC3E}">
        <p14:creationId xmlns:p14="http://schemas.microsoft.com/office/powerpoint/2010/main" val="2437392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0A646BA3-27BF-4CD3-B5D1-C6A97D8F6F7A}" type="slidenum">
              <a:rPr lang="en-US"/>
              <a:pPr/>
              <a:t>‹#›</a:t>
            </a:fld>
            <a:endParaRPr lang="en-US" dirty="0"/>
          </a:p>
        </p:txBody>
      </p:sp>
    </p:spTree>
    <p:extLst>
      <p:ext uri="{BB962C8B-B14F-4D97-AF65-F5344CB8AC3E}">
        <p14:creationId xmlns:p14="http://schemas.microsoft.com/office/powerpoint/2010/main" val="3979370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94CD65B-3651-457B-8AAD-735FCBB1F5FF}" type="slidenum">
              <a:rPr lang="en-US"/>
              <a:pPr/>
              <a:t>‹#›</a:t>
            </a:fld>
            <a:endParaRPr lang="en-US" dirty="0"/>
          </a:p>
        </p:txBody>
      </p:sp>
    </p:spTree>
    <p:extLst>
      <p:ext uri="{BB962C8B-B14F-4D97-AF65-F5344CB8AC3E}">
        <p14:creationId xmlns:p14="http://schemas.microsoft.com/office/powerpoint/2010/main" val="95939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fld id="{9ADC7CB2-3774-4817-9C9C-717F8B6E0A42}" type="datetime1">
              <a:rPr lang="en-US"/>
              <a:pPr/>
              <a:t>3/25/2019</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pPr>
              <a:defRPr/>
            </a:pPr>
            <a:fld id="{23024E4B-3345-4AC9-920F-4DD5865FD944}"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B498B2E-4B70-4C17-BA26-ABE87444972F}" type="slidenum">
              <a:rPr lang="en-US"/>
              <a:pPr/>
              <a:t>‹#›</a:t>
            </a:fld>
            <a:endParaRPr lang="en-US" dirty="0"/>
          </a:p>
        </p:txBody>
      </p:sp>
    </p:spTree>
    <p:extLst>
      <p:ext uri="{BB962C8B-B14F-4D97-AF65-F5344CB8AC3E}">
        <p14:creationId xmlns:p14="http://schemas.microsoft.com/office/powerpoint/2010/main" val="31915829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762000"/>
            <a:ext cx="1370012"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41613" y="762000"/>
            <a:ext cx="39624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094B9A35-438F-4002-838A-8A0F43967755}" type="slidenum">
              <a:rPr lang="en-US"/>
              <a:pPr/>
              <a:t>‹#›</a:t>
            </a:fld>
            <a:endParaRPr lang="en-US" dirty="0"/>
          </a:p>
        </p:txBody>
      </p:sp>
    </p:spTree>
    <p:extLst>
      <p:ext uri="{BB962C8B-B14F-4D97-AF65-F5344CB8AC3E}">
        <p14:creationId xmlns:p14="http://schemas.microsoft.com/office/powerpoint/2010/main" val="3873150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fld id="{1ED76DD7-34ED-4FDA-B22F-92F41CAEC5BB}" type="datetime1">
              <a:rPr lang="en-US"/>
              <a:pPr/>
              <a:t>3/25/2019</a:t>
            </a:fld>
            <a:endParaRPr lang="en-US"/>
          </a:p>
        </p:txBody>
      </p:sp>
      <p:sp>
        <p:nvSpPr>
          <p:cNvPr id="8" name="Footer Placeholder 21"/>
          <p:cNvSpPr>
            <a:spLocks noGrp="1"/>
          </p:cNvSpPr>
          <p:nvPr>
            <p:ph type="ftr" sz="quarter" idx="11"/>
          </p:nvPr>
        </p:nvSpPr>
        <p:spPr/>
        <p:txBody>
          <a:bodyPr/>
          <a:lstStyle>
            <a:lvl1pPr>
              <a:defRPr/>
            </a:lvl1pPr>
          </a:lstStyle>
          <a:p>
            <a:endParaRPr lang="en-US"/>
          </a:p>
        </p:txBody>
      </p:sp>
      <p:sp>
        <p:nvSpPr>
          <p:cNvPr id="9" name="Slide Number Placeholder 17"/>
          <p:cNvSpPr>
            <a:spLocks noGrp="1"/>
          </p:cNvSpPr>
          <p:nvPr>
            <p:ph type="sldNum" sz="quarter" idx="12"/>
          </p:nvPr>
        </p:nvSpPr>
        <p:spPr/>
        <p:txBody>
          <a:bodyPr/>
          <a:lstStyle>
            <a:lvl1pPr>
              <a:defRPr/>
            </a:lvl1pPr>
          </a:lstStyle>
          <a:p>
            <a:pPr>
              <a:defRPr/>
            </a:pPr>
            <a:fld id="{99C4D1FF-DC7A-4DAB-A978-E11FC01C1D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fld id="{FEA10382-F398-4C07-BB22-32C62871329F}" type="datetime1">
              <a:rPr lang="en-US"/>
              <a:pPr/>
              <a:t>3/25/2019</a:t>
            </a:fld>
            <a:endParaRPr lang="en-US"/>
          </a:p>
        </p:txBody>
      </p:sp>
      <p:sp>
        <p:nvSpPr>
          <p:cNvPr id="4" name="Footer Placeholder 21"/>
          <p:cNvSpPr>
            <a:spLocks noGrp="1"/>
          </p:cNvSpPr>
          <p:nvPr>
            <p:ph type="ftr" sz="quarter" idx="11"/>
          </p:nvPr>
        </p:nvSpPr>
        <p:spPr/>
        <p:txBody>
          <a:bodyPr/>
          <a:lstStyle>
            <a:lvl1pPr>
              <a:defRPr/>
            </a:lvl1pPr>
          </a:lstStyle>
          <a:p>
            <a:endParaRPr lang="en-US"/>
          </a:p>
        </p:txBody>
      </p:sp>
      <p:sp>
        <p:nvSpPr>
          <p:cNvPr id="5" name="Slide Number Placeholder 17"/>
          <p:cNvSpPr>
            <a:spLocks noGrp="1"/>
          </p:cNvSpPr>
          <p:nvPr>
            <p:ph type="sldNum" sz="quarter" idx="12"/>
          </p:nvPr>
        </p:nvSpPr>
        <p:spPr/>
        <p:txBody>
          <a:bodyPr/>
          <a:lstStyle>
            <a:lvl1pPr>
              <a:defRPr/>
            </a:lvl1pPr>
          </a:lstStyle>
          <a:p>
            <a:pPr>
              <a:defRPr/>
            </a:pPr>
            <a:fld id="{195729D2-E2F6-45DB-9D06-6E940DF0219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fld id="{E7BC8500-96B6-4182-B52D-8F6D72516530}" type="datetime1">
              <a:rPr lang="en-US"/>
              <a:pPr/>
              <a:t>3/25/2019</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pPr>
              <a:defRPr/>
            </a:pPr>
            <a:fld id="{C49E990E-FC60-4831-A8DC-3CC0ADF1B1B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fld id="{D886E27F-820B-4DA2-B7E7-C6C0D815AEE6}" type="datetime1">
              <a:rPr lang="en-US"/>
              <a:pPr/>
              <a:t>3/25/2019</a:t>
            </a:fld>
            <a:endParaRPr lang="en-US"/>
          </a:p>
        </p:txBody>
      </p:sp>
      <p:sp>
        <p:nvSpPr>
          <p:cNvPr id="6" name="Footer Placeholder 21"/>
          <p:cNvSpPr>
            <a:spLocks noGrp="1"/>
          </p:cNvSpPr>
          <p:nvPr>
            <p:ph type="ftr" sz="quarter" idx="11"/>
          </p:nvPr>
        </p:nvSpPr>
        <p:spPr/>
        <p:txBody>
          <a:bodyPr/>
          <a:lstStyle>
            <a:lvl1pPr>
              <a:defRPr/>
            </a:lvl1pPr>
          </a:lstStyle>
          <a:p>
            <a:endParaRPr lang="en-US"/>
          </a:p>
        </p:txBody>
      </p:sp>
      <p:sp>
        <p:nvSpPr>
          <p:cNvPr id="7" name="Slide Number Placeholder 17"/>
          <p:cNvSpPr>
            <a:spLocks noGrp="1"/>
          </p:cNvSpPr>
          <p:nvPr>
            <p:ph type="sldNum" sz="quarter" idx="12"/>
          </p:nvPr>
        </p:nvSpPr>
        <p:spPr/>
        <p:txBody>
          <a:bodyPr/>
          <a:lstStyle>
            <a:lvl1pPr>
              <a:defRPr/>
            </a:lvl1pPr>
          </a:lstStyle>
          <a:p>
            <a:pPr>
              <a:defRPr/>
            </a:pPr>
            <a:fld id="{7DEDB106-C6C2-4C14-A910-5433C01B9F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fld id="{60A1DBDC-F55F-4C28-9752-B5B2704089A3}" type="datetime1">
              <a:rPr lang="en-US"/>
              <a:pPr/>
              <a:t>3/25/2019</a:t>
            </a:fld>
            <a:endParaRPr lang="en-US"/>
          </a:p>
        </p:txBody>
      </p:sp>
      <p:sp>
        <p:nvSpPr>
          <p:cNvPr id="10" name="Footer Placeholder 5"/>
          <p:cNvSpPr>
            <a:spLocks noGrp="1"/>
          </p:cNvSpPr>
          <p:nvPr>
            <p:ph type="ftr" sz="quarter" idx="11"/>
          </p:nvPr>
        </p:nvSpPr>
        <p:spPr/>
        <p:txBody>
          <a:bodyPr/>
          <a:lstStyle>
            <a:lvl1pPr>
              <a:defRPr/>
            </a:lvl1pPr>
          </a:lstStyle>
          <a:p>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329ABAEB-4E37-4F77-9A8D-D49A04260F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DEC7A8A5-80F8-4314-8E6A-3FBB9A561C4F}" type="datetime1">
              <a:rPr lang="en-US"/>
              <a:pPr/>
              <a:t>3/25/2019</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pPr>
              <a:defRPr/>
            </a:pPr>
            <a:fld id="{36EB240B-E81F-4D8C-A788-196358DF700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7D77B244-DDA9-4F51-84FB-F0F938B2ECFA}" type="datetime1">
              <a:rPr lang="en-US"/>
              <a:pPr/>
              <a:t>3/25/2019</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pPr>
              <a:defRPr/>
            </a:pPr>
            <a:fld id="{5C308C8F-8D45-4534-82C9-9F8733E0915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2.png"/><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22860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defRPr>
            </a:lvl1pPr>
          </a:lstStyle>
          <a:p>
            <a:fld id="{B441D14C-D14A-4E73-9719-A0B889A5A29C}" type="datetime1">
              <a:rPr lang="en-US"/>
              <a:pPr/>
              <a:t>3/25/2019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eaLnBrk="1" hangingPunct="1">
              <a:defRPr sz="1200">
                <a:solidFill>
                  <a:srgbClr val="045C75"/>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3955246-8C5F-4D86-B40E-5582C3C94AE5}"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50" r:id="rId1"/>
    <p:sldLayoutId id="2147483851" r:id="rId2"/>
    <p:sldLayoutId id="2147483849" r:id="rId3"/>
    <p:sldLayoutId id="2147483848" r:id="rId4"/>
    <p:sldLayoutId id="2147483847" r:id="rId5"/>
    <p:sldLayoutId id="2147483846" r:id="rId6"/>
    <p:sldLayoutId id="2147483852" r:id="rId7"/>
    <p:sldLayoutId id="2147483845" r:id="rId8"/>
    <p:sldLayoutId id="2147483844" r:id="rId9"/>
    <p:sldLayoutId id="2147483853" r:id="rId10"/>
  </p:sldLayoutIdLst>
  <p:hf hdr="0" dt="0"/>
  <p:txStyles>
    <p:titleStyle>
      <a:lvl1pPr algn="l" rtl="0" eaLnBrk="0" fontAlgn="base" hangingPunct="0">
        <a:spcBef>
          <a:spcPct val="0"/>
        </a:spcBef>
        <a:spcAft>
          <a:spcPct val="0"/>
        </a:spcAft>
        <a:defRPr sz="4000" kern="1200">
          <a:solidFill>
            <a:srgbClr val="002060"/>
          </a:solidFill>
          <a:latin typeface="+mj-lt"/>
          <a:ea typeface="+mj-ea"/>
          <a:cs typeface="+mj-cs"/>
        </a:defRPr>
      </a:lvl1pPr>
      <a:lvl2pPr algn="l" rtl="0" eaLnBrk="0" fontAlgn="base" hangingPunct="0">
        <a:spcBef>
          <a:spcPct val="0"/>
        </a:spcBef>
        <a:spcAft>
          <a:spcPct val="0"/>
        </a:spcAft>
        <a:defRPr sz="4000">
          <a:solidFill>
            <a:srgbClr val="002060"/>
          </a:solidFill>
          <a:latin typeface="Constantia" pitchFamily="18" charset="0"/>
        </a:defRPr>
      </a:lvl2pPr>
      <a:lvl3pPr algn="l" rtl="0" eaLnBrk="0" fontAlgn="base" hangingPunct="0">
        <a:spcBef>
          <a:spcPct val="0"/>
        </a:spcBef>
        <a:spcAft>
          <a:spcPct val="0"/>
        </a:spcAft>
        <a:defRPr sz="4000">
          <a:solidFill>
            <a:srgbClr val="002060"/>
          </a:solidFill>
          <a:latin typeface="Constantia" pitchFamily="18" charset="0"/>
        </a:defRPr>
      </a:lvl3pPr>
      <a:lvl4pPr algn="l" rtl="0" eaLnBrk="0" fontAlgn="base" hangingPunct="0">
        <a:spcBef>
          <a:spcPct val="0"/>
        </a:spcBef>
        <a:spcAft>
          <a:spcPct val="0"/>
        </a:spcAft>
        <a:defRPr sz="4000">
          <a:solidFill>
            <a:srgbClr val="002060"/>
          </a:solidFill>
          <a:latin typeface="Constantia" pitchFamily="18" charset="0"/>
        </a:defRPr>
      </a:lvl4pPr>
      <a:lvl5pPr algn="l" rtl="0" eaLnBrk="0" fontAlgn="base" hangingPunct="0">
        <a:spcBef>
          <a:spcPct val="0"/>
        </a:spcBef>
        <a:spcAft>
          <a:spcPct val="0"/>
        </a:spcAft>
        <a:defRPr sz="4000">
          <a:solidFill>
            <a:srgbClr val="002060"/>
          </a:solidFill>
          <a:latin typeface="Constantia" pitchFamily="18"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457200" indent="-457200" algn="l" rtl="0" eaLnBrk="0" fontAlgn="base" hangingPunct="0">
        <a:spcBef>
          <a:spcPts val="600"/>
        </a:spcBef>
        <a:spcAft>
          <a:spcPts val="400"/>
        </a:spcAft>
        <a:buClr>
          <a:srgbClr val="002060"/>
        </a:buClr>
        <a:buSzPct val="95000"/>
        <a:buFont typeface="Wingdings" pitchFamily="2" charset="2"/>
        <a:buChar char="v"/>
        <a:defRPr sz="2600" kern="1200">
          <a:solidFill>
            <a:schemeClr val="tx1"/>
          </a:solidFill>
          <a:latin typeface="+mn-lt"/>
          <a:ea typeface="+mn-ea"/>
          <a:cs typeface="+mn-cs"/>
        </a:defRPr>
      </a:lvl1pPr>
      <a:lvl2pPr marL="639763" indent="-365125" algn="l" rtl="0" eaLnBrk="0" fontAlgn="base" hangingPunct="0">
        <a:spcBef>
          <a:spcPct val="20000"/>
        </a:spcBef>
        <a:spcAft>
          <a:spcPct val="0"/>
        </a:spcAft>
        <a:buClr>
          <a:schemeClr val="accent1"/>
        </a:buClr>
        <a:buSzPct val="85000"/>
        <a:buFont typeface="Wingdings" pitchFamily="2" charset="2"/>
        <a:buChar char="v"/>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1613" y="762000"/>
            <a:ext cx="548481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741613" y="1828800"/>
            <a:ext cx="5484812"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Rectangle 8"/>
          <p:cNvSpPr>
            <a:spLocks noGrp="1" noChangeArrowheads="1"/>
          </p:cNvSpPr>
          <p:nvPr>
            <p:ph type="dt" sz="half" idx="2"/>
          </p:nvPr>
        </p:nvSpPr>
        <p:spPr bwMode="auto">
          <a:xfrm>
            <a:off x="914400" y="5886450"/>
            <a:ext cx="1752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79551B"/>
                </a:solidFill>
                <a:latin typeface="+mn-lt"/>
              </a:defRPr>
            </a:lvl1pPr>
          </a:lstStyle>
          <a:p>
            <a:endParaRPr lang="en-US" dirty="0"/>
          </a:p>
        </p:txBody>
      </p:sp>
      <p:sp>
        <p:nvSpPr>
          <p:cNvPr id="1033" name="Rectangle 9"/>
          <p:cNvSpPr>
            <a:spLocks noGrp="1" noChangeArrowheads="1"/>
          </p:cNvSpPr>
          <p:nvPr>
            <p:ph type="ftr" sz="quarter" idx="3"/>
          </p:nvPr>
        </p:nvSpPr>
        <p:spPr bwMode="auto">
          <a:xfrm>
            <a:off x="3124200" y="5886450"/>
            <a:ext cx="2895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79551B"/>
                </a:solidFill>
                <a:latin typeface="+mn-lt"/>
              </a:defRPr>
            </a:lvl1pPr>
          </a:lstStyle>
          <a:p>
            <a:endParaRPr lang="en-US" dirty="0"/>
          </a:p>
        </p:txBody>
      </p:sp>
      <p:sp>
        <p:nvSpPr>
          <p:cNvPr id="1034" name="Rectangle 10"/>
          <p:cNvSpPr>
            <a:spLocks noGrp="1" noChangeArrowheads="1"/>
          </p:cNvSpPr>
          <p:nvPr>
            <p:ph type="sldNum" sz="quarter" idx="4"/>
          </p:nvPr>
        </p:nvSpPr>
        <p:spPr bwMode="auto">
          <a:xfrm>
            <a:off x="6477000" y="5886450"/>
            <a:ext cx="1752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79551B"/>
                </a:solidFill>
                <a:latin typeface="+mn-lt"/>
              </a:defRPr>
            </a:lvl1pPr>
          </a:lstStyle>
          <a:p>
            <a:fld id="{71E7AB31-54DC-4DB3-9A62-D66D6D2C40E0}" type="slidenum">
              <a:rPr lang="en-US"/>
              <a:pPr/>
              <a:t>‹#›</a:t>
            </a:fld>
            <a:endParaRPr lang="en-US" dirty="0"/>
          </a:p>
        </p:txBody>
      </p:sp>
    </p:spTree>
    <p:extLst>
      <p:ext uri="{BB962C8B-B14F-4D97-AF65-F5344CB8AC3E}">
        <p14:creationId xmlns:p14="http://schemas.microsoft.com/office/powerpoint/2010/main" val="2741655779"/>
      </p:ext>
    </p:extLst>
  </p:cSld>
  <p:clrMap bg1="dk2" tx1="lt1" bg2="dk1" tx2="lt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hf sldNum="0" hdr="0" ftr="0" dt="0"/>
  <p:txStyles>
    <p:titleStyle>
      <a:lvl1pPr algn="l" rtl="0" eaLnBrk="1" fontAlgn="base" hangingPunct="1">
        <a:spcBef>
          <a:spcPct val="0"/>
        </a:spcBef>
        <a:spcAft>
          <a:spcPct val="0"/>
        </a:spcAft>
        <a:defRPr sz="3200">
          <a:solidFill>
            <a:srgbClr val="79551B"/>
          </a:solidFill>
          <a:latin typeface="+mj-lt"/>
          <a:ea typeface="+mj-ea"/>
          <a:cs typeface="+mj-cs"/>
        </a:defRPr>
      </a:lvl1pPr>
      <a:lvl2pPr algn="l" rtl="0" eaLnBrk="1" fontAlgn="base" hangingPunct="1">
        <a:spcBef>
          <a:spcPct val="0"/>
        </a:spcBef>
        <a:spcAft>
          <a:spcPct val="0"/>
        </a:spcAft>
        <a:defRPr sz="3200">
          <a:solidFill>
            <a:srgbClr val="79551B"/>
          </a:solidFill>
          <a:latin typeface="Palatino Linotype" pitchFamily="18" charset="0"/>
        </a:defRPr>
      </a:lvl2pPr>
      <a:lvl3pPr algn="l" rtl="0" eaLnBrk="1" fontAlgn="base" hangingPunct="1">
        <a:spcBef>
          <a:spcPct val="0"/>
        </a:spcBef>
        <a:spcAft>
          <a:spcPct val="0"/>
        </a:spcAft>
        <a:defRPr sz="3200">
          <a:solidFill>
            <a:srgbClr val="79551B"/>
          </a:solidFill>
          <a:latin typeface="Palatino Linotype" pitchFamily="18" charset="0"/>
        </a:defRPr>
      </a:lvl3pPr>
      <a:lvl4pPr algn="l" rtl="0" eaLnBrk="1" fontAlgn="base" hangingPunct="1">
        <a:spcBef>
          <a:spcPct val="0"/>
        </a:spcBef>
        <a:spcAft>
          <a:spcPct val="0"/>
        </a:spcAft>
        <a:defRPr sz="3200">
          <a:solidFill>
            <a:srgbClr val="79551B"/>
          </a:solidFill>
          <a:latin typeface="Palatino Linotype" pitchFamily="18" charset="0"/>
        </a:defRPr>
      </a:lvl4pPr>
      <a:lvl5pPr algn="l" rtl="0" eaLnBrk="1" fontAlgn="base" hangingPunct="1">
        <a:spcBef>
          <a:spcPct val="0"/>
        </a:spcBef>
        <a:spcAft>
          <a:spcPct val="0"/>
        </a:spcAft>
        <a:defRPr sz="3200">
          <a:solidFill>
            <a:srgbClr val="79551B"/>
          </a:solidFill>
          <a:latin typeface="Palatino Linotype" pitchFamily="18" charset="0"/>
        </a:defRPr>
      </a:lvl5pPr>
      <a:lvl6pPr marL="457200" algn="l" rtl="0" eaLnBrk="1" fontAlgn="base" hangingPunct="1">
        <a:spcBef>
          <a:spcPct val="0"/>
        </a:spcBef>
        <a:spcAft>
          <a:spcPct val="0"/>
        </a:spcAft>
        <a:defRPr sz="3200">
          <a:solidFill>
            <a:srgbClr val="79551B"/>
          </a:solidFill>
          <a:latin typeface="Palatino Linotype" pitchFamily="18" charset="0"/>
        </a:defRPr>
      </a:lvl6pPr>
      <a:lvl7pPr marL="914400" algn="l" rtl="0" eaLnBrk="1" fontAlgn="base" hangingPunct="1">
        <a:spcBef>
          <a:spcPct val="0"/>
        </a:spcBef>
        <a:spcAft>
          <a:spcPct val="0"/>
        </a:spcAft>
        <a:defRPr sz="3200">
          <a:solidFill>
            <a:srgbClr val="79551B"/>
          </a:solidFill>
          <a:latin typeface="Palatino Linotype" pitchFamily="18" charset="0"/>
        </a:defRPr>
      </a:lvl7pPr>
      <a:lvl8pPr marL="1371600" algn="l" rtl="0" eaLnBrk="1" fontAlgn="base" hangingPunct="1">
        <a:spcBef>
          <a:spcPct val="0"/>
        </a:spcBef>
        <a:spcAft>
          <a:spcPct val="0"/>
        </a:spcAft>
        <a:defRPr sz="3200">
          <a:solidFill>
            <a:srgbClr val="79551B"/>
          </a:solidFill>
          <a:latin typeface="Palatino Linotype" pitchFamily="18" charset="0"/>
        </a:defRPr>
      </a:lvl8pPr>
      <a:lvl9pPr marL="1828800" algn="l" rtl="0" eaLnBrk="1" fontAlgn="base" hangingPunct="1">
        <a:spcBef>
          <a:spcPct val="0"/>
        </a:spcBef>
        <a:spcAft>
          <a:spcPct val="0"/>
        </a:spcAft>
        <a:defRPr sz="3200">
          <a:solidFill>
            <a:srgbClr val="79551B"/>
          </a:solidFill>
          <a:latin typeface="Palatino Linotype" pitchFamily="18" charset="0"/>
        </a:defRPr>
      </a:lvl9pPr>
    </p:titleStyle>
    <p:bodyStyle>
      <a:lvl1pPr marL="342900" indent="-342900" algn="l" rtl="0" eaLnBrk="1" fontAlgn="base" hangingPunct="1">
        <a:spcBef>
          <a:spcPct val="20000"/>
        </a:spcBef>
        <a:spcAft>
          <a:spcPct val="0"/>
        </a:spcAft>
        <a:buChar char="•"/>
        <a:defRPr sz="2800">
          <a:solidFill>
            <a:srgbClr val="79551B"/>
          </a:solidFill>
          <a:latin typeface="+mn-lt"/>
          <a:ea typeface="+mn-ea"/>
          <a:cs typeface="+mn-cs"/>
        </a:defRPr>
      </a:lvl1pPr>
      <a:lvl2pPr marL="742950" indent="-285750" algn="l" rtl="0" eaLnBrk="1" fontAlgn="base" hangingPunct="1">
        <a:spcBef>
          <a:spcPct val="20000"/>
        </a:spcBef>
        <a:spcAft>
          <a:spcPct val="0"/>
        </a:spcAft>
        <a:buChar char="–"/>
        <a:defRPr sz="2400">
          <a:solidFill>
            <a:srgbClr val="79551B"/>
          </a:solidFill>
          <a:latin typeface="+mn-lt"/>
        </a:defRPr>
      </a:lvl2pPr>
      <a:lvl3pPr marL="1143000" indent="-228600" algn="l" rtl="0" eaLnBrk="1" fontAlgn="base" hangingPunct="1">
        <a:spcBef>
          <a:spcPct val="20000"/>
        </a:spcBef>
        <a:spcAft>
          <a:spcPct val="0"/>
        </a:spcAft>
        <a:buChar char="•"/>
        <a:defRPr sz="2000">
          <a:solidFill>
            <a:srgbClr val="79551B"/>
          </a:solidFill>
          <a:latin typeface="+mn-lt"/>
        </a:defRPr>
      </a:lvl3pPr>
      <a:lvl4pPr marL="1600200" indent="-228600" algn="l" rtl="0" eaLnBrk="1" fontAlgn="base" hangingPunct="1">
        <a:spcBef>
          <a:spcPct val="20000"/>
        </a:spcBef>
        <a:spcAft>
          <a:spcPct val="0"/>
        </a:spcAft>
        <a:buChar char="–"/>
        <a:defRPr>
          <a:solidFill>
            <a:srgbClr val="79551B"/>
          </a:solidFill>
          <a:latin typeface="+mn-lt"/>
        </a:defRPr>
      </a:lvl4pPr>
      <a:lvl5pPr marL="2057400" indent="-228600" algn="l" rtl="0" eaLnBrk="1" fontAlgn="base" hangingPunct="1">
        <a:spcBef>
          <a:spcPct val="20000"/>
        </a:spcBef>
        <a:spcAft>
          <a:spcPct val="0"/>
        </a:spcAft>
        <a:buChar char="»"/>
        <a:defRPr sz="1600">
          <a:solidFill>
            <a:srgbClr val="79551B"/>
          </a:solidFill>
          <a:latin typeface="+mn-lt"/>
        </a:defRPr>
      </a:lvl5pPr>
      <a:lvl6pPr marL="2514600" indent="-228600" algn="l" rtl="0" eaLnBrk="1" fontAlgn="base" hangingPunct="1">
        <a:spcBef>
          <a:spcPct val="20000"/>
        </a:spcBef>
        <a:spcAft>
          <a:spcPct val="0"/>
        </a:spcAft>
        <a:buChar char="»"/>
        <a:defRPr sz="1600">
          <a:solidFill>
            <a:srgbClr val="79551B"/>
          </a:solidFill>
          <a:latin typeface="+mn-lt"/>
        </a:defRPr>
      </a:lvl6pPr>
      <a:lvl7pPr marL="2971800" indent="-228600" algn="l" rtl="0" eaLnBrk="1" fontAlgn="base" hangingPunct="1">
        <a:spcBef>
          <a:spcPct val="20000"/>
        </a:spcBef>
        <a:spcAft>
          <a:spcPct val="0"/>
        </a:spcAft>
        <a:buChar char="»"/>
        <a:defRPr sz="1600">
          <a:solidFill>
            <a:srgbClr val="79551B"/>
          </a:solidFill>
          <a:latin typeface="+mn-lt"/>
        </a:defRPr>
      </a:lvl7pPr>
      <a:lvl8pPr marL="3429000" indent="-228600" algn="l" rtl="0" eaLnBrk="1" fontAlgn="base" hangingPunct="1">
        <a:spcBef>
          <a:spcPct val="20000"/>
        </a:spcBef>
        <a:spcAft>
          <a:spcPct val="0"/>
        </a:spcAft>
        <a:buChar char="»"/>
        <a:defRPr sz="1600">
          <a:solidFill>
            <a:srgbClr val="79551B"/>
          </a:solidFill>
          <a:latin typeface="+mn-lt"/>
        </a:defRPr>
      </a:lvl8pPr>
      <a:lvl9pPr marL="3886200" indent="-228600" algn="l" rtl="0" eaLnBrk="1" fontAlgn="base" hangingPunct="1">
        <a:spcBef>
          <a:spcPct val="20000"/>
        </a:spcBef>
        <a:spcAft>
          <a:spcPct val="0"/>
        </a:spcAft>
        <a:buChar char="»"/>
        <a:defRPr sz="1600">
          <a:solidFill>
            <a:srgbClr val="79551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www.mrscienceshow.com/2010/06/bring-us-your-burning-science-question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762000" y="2286000"/>
            <a:ext cx="8229600" cy="4389438"/>
          </a:xfrm>
        </p:spPr>
        <p:txBody>
          <a:bodyPr/>
          <a:lstStyle/>
          <a:p>
            <a:pPr marL="273050" algn="ctr" eaLnBrk="1" hangingPunct="1">
              <a:buFont typeface="Wingdings 2" pitchFamily="18" charset="2"/>
              <a:buNone/>
            </a:pPr>
            <a:r>
              <a:rPr lang="en-US" sz="4000" b="1" dirty="0">
                <a:solidFill>
                  <a:srgbClr val="000066"/>
                </a:solidFill>
              </a:rPr>
              <a:t>Everything </a:t>
            </a:r>
          </a:p>
          <a:p>
            <a:pPr marL="273050" algn="ctr" eaLnBrk="1" hangingPunct="1">
              <a:buFont typeface="Wingdings 2" pitchFamily="18" charset="2"/>
              <a:buNone/>
            </a:pPr>
            <a:r>
              <a:rPr lang="en-US" sz="4000" b="1" dirty="0">
                <a:solidFill>
                  <a:srgbClr val="000066"/>
                </a:solidFill>
              </a:rPr>
              <a:t>You Wanted to Know </a:t>
            </a:r>
          </a:p>
          <a:p>
            <a:pPr marL="273050" algn="ctr" eaLnBrk="1" hangingPunct="1">
              <a:buFont typeface="Wingdings 2" pitchFamily="18" charset="2"/>
              <a:buNone/>
            </a:pPr>
            <a:r>
              <a:rPr lang="en-US" sz="4000" b="1" dirty="0">
                <a:solidFill>
                  <a:srgbClr val="000066"/>
                </a:solidFill>
              </a:rPr>
              <a:t>about the JPML</a:t>
            </a:r>
          </a:p>
          <a:p>
            <a:pPr marL="273050" algn="ctr" eaLnBrk="1" hangingPunct="1">
              <a:buFont typeface="Wingdings 2" pitchFamily="18" charset="2"/>
              <a:buNone/>
            </a:pPr>
            <a:r>
              <a:rPr lang="en-US" sz="1800" dirty="0">
                <a:solidFill>
                  <a:srgbClr val="000066"/>
                </a:solidFill>
              </a:rPr>
              <a:t>“Current Issues in MDLs and Class Actions”</a:t>
            </a:r>
          </a:p>
          <a:p>
            <a:pPr marL="273050" algn="ctr" eaLnBrk="1" hangingPunct="1">
              <a:buFont typeface="Wingdings 2" pitchFamily="18" charset="2"/>
              <a:buNone/>
            </a:pPr>
            <a:r>
              <a:rPr lang="en-US" sz="1800" dirty="0">
                <a:solidFill>
                  <a:srgbClr val="000066"/>
                </a:solidFill>
              </a:rPr>
              <a:t>March 26, 2019</a:t>
            </a:r>
          </a:p>
          <a:p>
            <a:pPr marL="273050" eaLnBrk="1" hangingPunct="1">
              <a:buFont typeface="Wingdings 2" pitchFamily="18" charset="2"/>
              <a:buNone/>
            </a:pPr>
            <a:endParaRPr lang="en-US" sz="1800" dirty="0">
              <a:solidFill>
                <a:srgbClr val="000066"/>
              </a:solidFill>
            </a:endParaRPr>
          </a:p>
          <a:p>
            <a:pPr marL="273050" eaLnBrk="1" hangingPunct="1">
              <a:buFont typeface="Wingdings 2" pitchFamily="18" charset="2"/>
              <a:buNone/>
            </a:pPr>
            <a:endParaRPr lang="en-US" sz="1600" dirty="0">
              <a:solidFill>
                <a:srgbClr val="000066"/>
              </a:solidFill>
            </a:endParaRPr>
          </a:p>
          <a:p>
            <a:pPr marL="273050" algn="ctr" eaLnBrk="1" hangingPunct="1">
              <a:buFont typeface="Wingdings 2" pitchFamily="18" charset="2"/>
              <a:buNone/>
            </a:pPr>
            <a:endParaRPr lang="en-US" sz="4000" dirty="0">
              <a:solidFill>
                <a:srgbClr val="000066"/>
              </a:solidFill>
            </a:endParaRPr>
          </a:p>
        </p:txBody>
      </p:sp>
      <p:sp>
        <p:nvSpPr>
          <p:cNvPr id="6" name="Slide Number Placeholder 17"/>
          <p:cNvSpPr>
            <a:spLocks noGrp="1"/>
          </p:cNvSpPr>
          <p:nvPr>
            <p:ph type="sldNum" sz="quarter" idx="12"/>
          </p:nvPr>
        </p:nvSpPr>
        <p:spPr/>
        <p:txBody>
          <a:bodyPr/>
          <a:lstStyle/>
          <a:p>
            <a:pPr>
              <a:defRPr/>
            </a:pPr>
            <a:fld id="{6E8F8F79-BC2C-4D8A-9C75-A32B337B2026}" type="slidenum">
              <a:rPr lang="en-US"/>
              <a:pPr>
                <a:defRPr/>
              </a:pPr>
              <a:t>1</a:t>
            </a:fld>
            <a:endParaRPr lang="en-US"/>
          </a:p>
        </p:txBody>
      </p:sp>
      <p:pic>
        <p:nvPicPr>
          <p:cNvPr id="5124" name="Picture 8"/>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15119" y="389986"/>
            <a:ext cx="2036763" cy="2018791"/>
          </a:xfrm>
          <a:prstGeom prst="rect">
            <a:avLst/>
          </a:prstGeom>
          <a:noFill/>
          <a:ln w="9525">
            <a:noFill/>
            <a:miter lim="800000"/>
            <a:headEnd/>
            <a:tailEnd/>
          </a:ln>
        </p:spPr>
      </p:pic>
      <p:sp>
        <p:nvSpPr>
          <p:cNvPr id="5" name="Slide Number Placeholder 4"/>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AE643B50-C471-48D0-B36C-D0D53CFFCCD5}" type="slidenum">
              <a:rPr lang="en-US" sz="1200">
                <a:solidFill>
                  <a:schemeClr val="tx2">
                    <a:shade val="90000"/>
                  </a:schemeClr>
                </a:solidFill>
              </a:rPr>
              <a:pPr algn="r" eaLnBrk="1" hangingPunct="1">
                <a:defRPr/>
              </a:pPr>
              <a:t>1</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136525"/>
            <a:ext cx="8229600" cy="549275"/>
          </a:xfrm>
        </p:spPr>
        <p:txBody>
          <a:bodyPr/>
          <a:lstStyle/>
          <a:p>
            <a:pPr algn="ctr" eaLnBrk="1" hangingPunct="1">
              <a:defRPr/>
            </a:pPr>
            <a:r>
              <a:rPr lang="en-US" dirty="0"/>
              <a:t>Centralize? Case-Specific Factors</a:t>
            </a:r>
          </a:p>
        </p:txBody>
      </p:sp>
      <p:sp>
        <p:nvSpPr>
          <p:cNvPr id="24579" name="Rectangle 3"/>
          <p:cNvSpPr>
            <a:spLocks noGrp="1" noChangeArrowheads="1"/>
          </p:cNvSpPr>
          <p:nvPr>
            <p:ph idx="1"/>
          </p:nvPr>
        </p:nvSpPr>
        <p:spPr>
          <a:xfrm>
            <a:off x="609600" y="685800"/>
            <a:ext cx="8382000" cy="5943600"/>
          </a:xfrm>
        </p:spPr>
        <p:txBody>
          <a:bodyPr/>
          <a:lstStyle/>
          <a:p>
            <a:pPr eaLnBrk="1" hangingPunct="1"/>
            <a:r>
              <a:rPr lang="en-US" sz="2400" dirty="0"/>
              <a:t>Number of cases pending</a:t>
            </a:r>
          </a:p>
          <a:p>
            <a:pPr eaLnBrk="1" hangingPunct="1"/>
            <a:r>
              <a:rPr lang="en-US" sz="2400" dirty="0"/>
              <a:t>Nature of the claims and defenses</a:t>
            </a:r>
          </a:p>
          <a:p>
            <a:pPr eaLnBrk="1" hangingPunct="1"/>
            <a:r>
              <a:rPr lang="en-US" sz="2400" dirty="0"/>
              <a:t>Number and complexity of common issues</a:t>
            </a:r>
          </a:p>
          <a:p>
            <a:pPr eaLnBrk="1" hangingPunct="1"/>
            <a:r>
              <a:rPr lang="en-US" sz="2400" dirty="0"/>
              <a:t>Type, magnitude, and complexity of discovery</a:t>
            </a:r>
          </a:p>
          <a:p>
            <a:pPr eaLnBrk="1" hangingPunct="1"/>
            <a:r>
              <a:rPr lang="en-US" sz="2400" dirty="0"/>
              <a:t>Probability of duplicative motions practice</a:t>
            </a:r>
          </a:p>
          <a:p>
            <a:pPr eaLnBrk="1" hangingPunct="1"/>
            <a:r>
              <a:rPr lang="en-US" sz="2400" dirty="0"/>
              <a:t>Likelihood of additional cases</a:t>
            </a:r>
          </a:p>
          <a:p>
            <a:pPr eaLnBrk="1" hangingPunct="1"/>
            <a:r>
              <a:rPr lang="en-US" sz="2400" dirty="0"/>
              <a:t>Possibility that multidistrict character will be eliminated</a:t>
            </a:r>
          </a:p>
          <a:p>
            <a:pPr eaLnBrk="1" hangingPunct="1"/>
            <a:r>
              <a:rPr lang="en-US" sz="2400" dirty="0"/>
              <a:t>Predominance of individual issues</a:t>
            </a:r>
          </a:p>
          <a:p>
            <a:pPr eaLnBrk="1" hangingPunct="1"/>
            <a:r>
              <a:rPr lang="en-US" sz="2400" dirty="0"/>
              <a:t>Varying procedural postures</a:t>
            </a:r>
          </a:p>
          <a:p>
            <a:pPr eaLnBrk="1" hangingPunct="1"/>
            <a:r>
              <a:rPr lang="en-US" sz="2400" dirty="0"/>
              <a:t>Cases nearing settlement</a:t>
            </a:r>
          </a:p>
          <a:p>
            <a:pPr eaLnBrk="1" hangingPunct="1"/>
            <a:r>
              <a:rPr lang="en-US" sz="2400" dirty="0"/>
              <a:t>Possibility of conflicting class certification rulings</a:t>
            </a:r>
          </a:p>
          <a:p>
            <a:pPr eaLnBrk="1" hangingPunct="1"/>
            <a:r>
              <a:rPr lang="en-US" sz="2400" dirty="0"/>
              <a:t>Feasibility of voluntary, informal coordination …  </a:t>
            </a:r>
          </a:p>
        </p:txBody>
      </p:sp>
      <p:sp>
        <p:nvSpPr>
          <p:cNvPr id="5" name="Slide Number Placeholder 17"/>
          <p:cNvSpPr>
            <a:spLocks noGrp="1"/>
          </p:cNvSpPr>
          <p:nvPr>
            <p:ph type="sldNum" sz="quarter" idx="12"/>
          </p:nvPr>
        </p:nvSpPr>
        <p:spPr/>
        <p:txBody>
          <a:bodyPr/>
          <a:lstStyle/>
          <a:p>
            <a:pPr>
              <a:defRPr/>
            </a:pPr>
            <a:fld id="{1B31B51C-4E93-4E3E-86C9-FCC0E36E6BDB}" type="slidenum">
              <a:rPr lang="en-US"/>
              <a:pPr>
                <a:defRPr/>
              </a:pPr>
              <a:t>10</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5B38A1D1-618D-45E8-9B93-1322DFF6213E}" type="slidenum">
              <a:rPr lang="en-US" sz="1200">
                <a:solidFill>
                  <a:schemeClr val="tx2">
                    <a:shade val="90000"/>
                  </a:schemeClr>
                </a:solidFill>
              </a:rPr>
              <a:pPr algn="r" eaLnBrk="1" hangingPunct="1">
                <a:defRPr/>
              </a:pPr>
              <a:t>10</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11756252"/>
      </p:ext>
    </p:extLst>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04800"/>
            <a:ext cx="8229600" cy="685800"/>
          </a:xfrm>
        </p:spPr>
        <p:txBody>
          <a:bodyPr/>
          <a:lstStyle/>
          <a:p>
            <a:pPr algn="ctr" eaLnBrk="1" hangingPunct="1">
              <a:defRPr/>
            </a:pPr>
            <a:r>
              <a:rPr lang="en-US" dirty="0"/>
              <a:t>Panel Decision-making: Where? </a:t>
            </a:r>
            <a:endParaRPr lang="en-US" b="1" dirty="0"/>
          </a:p>
        </p:txBody>
      </p:sp>
      <p:sp>
        <p:nvSpPr>
          <p:cNvPr id="29699" name="Rectangle 3"/>
          <p:cNvSpPr>
            <a:spLocks noGrp="1" noChangeArrowheads="1"/>
          </p:cNvSpPr>
          <p:nvPr>
            <p:ph idx="1"/>
          </p:nvPr>
        </p:nvSpPr>
        <p:spPr>
          <a:xfrm>
            <a:off x="609600" y="1066800"/>
            <a:ext cx="8305800" cy="5486400"/>
          </a:xfrm>
        </p:spPr>
        <p:txBody>
          <a:bodyPr/>
          <a:lstStyle/>
          <a:p>
            <a:pPr eaLnBrk="1" hangingPunct="1"/>
            <a:endParaRPr lang="en-US" dirty="0"/>
          </a:p>
          <a:p>
            <a:pPr eaLnBrk="1" hangingPunct="1"/>
            <a:r>
              <a:rPr lang="en-US" dirty="0"/>
              <a:t>Availability of and willingness of a capable judge</a:t>
            </a:r>
          </a:p>
          <a:p>
            <a:pPr eaLnBrk="1" hangingPunct="1"/>
            <a:r>
              <a:rPr lang="en-US" dirty="0"/>
              <a:t>First filed action(s)</a:t>
            </a:r>
          </a:p>
          <a:p>
            <a:pPr eaLnBrk="1" hangingPunct="1"/>
            <a:r>
              <a:rPr lang="en-US" dirty="0"/>
              <a:t>Most advanced related cases</a:t>
            </a:r>
          </a:p>
          <a:p>
            <a:pPr eaLnBrk="1" hangingPunct="1"/>
            <a:r>
              <a:rPr lang="en-US" dirty="0"/>
              <a:t>Number of related actions pending in each district</a:t>
            </a:r>
          </a:p>
          <a:p>
            <a:pPr eaLnBrk="1" hangingPunct="1"/>
            <a:r>
              <a:rPr lang="en-US" dirty="0"/>
              <a:t>Where discovery will take place -- location of major parties (e.g. defendant’s HQ), documents, witnesses, significant events (e.g. common disaster)</a:t>
            </a:r>
          </a:p>
          <a:p>
            <a:pPr eaLnBrk="1" hangingPunct="1"/>
            <a:r>
              <a:rPr lang="en-US" dirty="0"/>
              <a:t>Where related state court, administrative, criminal, or bankruptcy proceedings are pending</a:t>
            </a:r>
          </a:p>
          <a:p>
            <a:pPr eaLnBrk="1" hangingPunct="1"/>
            <a:r>
              <a:rPr lang="en-US" dirty="0"/>
              <a:t>Centrally located for nationwide controversy</a:t>
            </a:r>
          </a:p>
          <a:p>
            <a:pPr eaLnBrk="1" hangingPunct="1"/>
            <a:endParaRPr lang="en-US" sz="2400" dirty="0"/>
          </a:p>
        </p:txBody>
      </p:sp>
      <p:sp>
        <p:nvSpPr>
          <p:cNvPr id="5" name="Slide Number Placeholder 17"/>
          <p:cNvSpPr>
            <a:spLocks noGrp="1"/>
          </p:cNvSpPr>
          <p:nvPr>
            <p:ph type="sldNum" sz="quarter" idx="12"/>
          </p:nvPr>
        </p:nvSpPr>
        <p:spPr/>
        <p:txBody>
          <a:bodyPr/>
          <a:lstStyle/>
          <a:p>
            <a:pPr>
              <a:defRPr/>
            </a:pPr>
            <a:fld id="{A3ABEC82-47CC-4742-A32B-5614E2DC737D}" type="slidenum">
              <a:rPr lang="en-US"/>
              <a:pPr>
                <a:defRPr/>
              </a:pPr>
              <a:t>11</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2D1BB2B4-6BCA-4ABF-9E14-054991071F58}" type="slidenum">
              <a:rPr lang="en-US" sz="1200">
                <a:solidFill>
                  <a:schemeClr val="tx2">
                    <a:shade val="90000"/>
                  </a:schemeClr>
                </a:solidFill>
              </a:rPr>
              <a:pPr algn="r" eaLnBrk="1" hangingPunct="1">
                <a:defRPr/>
              </a:pPr>
              <a:t>11</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5B3A0-05A4-42D8-9FC7-D5FCF93C9A7F}"/>
              </a:ext>
            </a:extLst>
          </p:cNvPr>
          <p:cNvSpPr>
            <a:spLocks noGrp="1"/>
          </p:cNvSpPr>
          <p:nvPr>
            <p:ph type="title"/>
          </p:nvPr>
        </p:nvSpPr>
        <p:spPr>
          <a:xfrm>
            <a:off x="457200" y="704088"/>
            <a:ext cx="8229600" cy="896112"/>
          </a:xfrm>
        </p:spPr>
        <p:txBody>
          <a:bodyPr/>
          <a:lstStyle/>
          <a:p>
            <a:pPr algn="ctr"/>
            <a:r>
              <a:rPr lang="en-US" dirty="0"/>
              <a:t>Practice Tips: Panel Briefing</a:t>
            </a:r>
          </a:p>
        </p:txBody>
      </p:sp>
      <p:sp>
        <p:nvSpPr>
          <p:cNvPr id="3" name="Text Placeholder 2">
            <a:extLst>
              <a:ext uri="{FF2B5EF4-FFF2-40B4-BE49-F238E27FC236}">
                <a16:creationId xmlns:a16="http://schemas.microsoft.com/office/drawing/2014/main" id="{30BD310C-CD13-4378-8F12-98E5A346D819}"/>
              </a:ext>
            </a:extLst>
          </p:cNvPr>
          <p:cNvSpPr>
            <a:spLocks noGrp="1"/>
          </p:cNvSpPr>
          <p:nvPr>
            <p:ph type="body" idx="1"/>
          </p:nvPr>
        </p:nvSpPr>
        <p:spPr>
          <a:xfrm>
            <a:off x="457200" y="1752600"/>
            <a:ext cx="4040188" cy="762000"/>
          </a:xfrm>
        </p:spPr>
        <p:txBody>
          <a:bodyPr/>
          <a:lstStyle/>
          <a:p>
            <a:pPr algn="ctr"/>
            <a:r>
              <a:rPr lang="en-US" dirty="0"/>
              <a:t>DO</a:t>
            </a:r>
          </a:p>
        </p:txBody>
      </p:sp>
      <p:sp>
        <p:nvSpPr>
          <p:cNvPr id="4" name="Text Placeholder 3">
            <a:extLst>
              <a:ext uri="{FF2B5EF4-FFF2-40B4-BE49-F238E27FC236}">
                <a16:creationId xmlns:a16="http://schemas.microsoft.com/office/drawing/2014/main" id="{C770D7B2-AD17-42E2-AD8D-6E8FCD8D5363}"/>
              </a:ext>
            </a:extLst>
          </p:cNvPr>
          <p:cNvSpPr>
            <a:spLocks noGrp="1"/>
          </p:cNvSpPr>
          <p:nvPr>
            <p:ph type="body" sz="half" idx="3"/>
          </p:nvPr>
        </p:nvSpPr>
        <p:spPr>
          <a:xfrm>
            <a:off x="4645025" y="1752601"/>
            <a:ext cx="4041775" cy="762000"/>
          </a:xfrm>
        </p:spPr>
        <p:txBody>
          <a:bodyPr/>
          <a:lstStyle/>
          <a:p>
            <a:pPr algn="ctr"/>
            <a:r>
              <a:rPr lang="en-US" dirty="0"/>
              <a:t>DON’T</a:t>
            </a:r>
          </a:p>
        </p:txBody>
      </p:sp>
      <p:sp>
        <p:nvSpPr>
          <p:cNvPr id="5" name="Content Placeholder 4">
            <a:extLst>
              <a:ext uri="{FF2B5EF4-FFF2-40B4-BE49-F238E27FC236}">
                <a16:creationId xmlns:a16="http://schemas.microsoft.com/office/drawing/2014/main" id="{79E19336-3890-479C-9C71-5C6349AFF61F}"/>
              </a:ext>
            </a:extLst>
          </p:cNvPr>
          <p:cNvSpPr>
            <a:spLocks noGrp="1"/>
          </p:cNvSpPr>
          <p:nvPr>
            <p:ph sz="quarter" idx="2"/>
          </p:nvPr>
        </p:nvSpPr>
        <p:spPr>
          <a:xfrm>
            <a:off x="457200" y="2478880"/>
            <a:ext cx="4040188" cy="3845720"/>
          </a:xfrm>
        </p:spPr>
        <p:txBody>
          <a:bodyPr/>
          <a:lstStyle/>
          <a:p>
            <a:r>
              <a:rPr lang="en-US" sz="1600" dirty="0"/>
              <a:t>Explain specifically (w/examples) why centralization will prevent duplicative discovery and inconsistent pretrial rulings. </a:t>
            </a:r>
          </a:p>
          <a:p>
            <a:r>
              <a:rPr lang="en-US" sz="1600" dirty="0"/>
              <a:t>Explain previous Panel orders that are </a:t>
            </a:r>
            <a:r>
              <a:rPr lang="en-US" sz="1600" b="1" dirty="0"/>
              <a:t>particularly </a:t>
            </a:r>
            <a:r>
              <a:rPr lang="en-US" sz="1600" dirty="0"/>
              <a:t>relevant rather than reciting general standards/factors.</a:t>
            </a:r>
          </a:p>
          <a:p>
            <a:r>
              <a:rPr lang="en-US" sz="1600" dirty="0"/>
              <a:t>Discuss in depth/with support why one or two previous Panel orders are on-point.</a:t>
            </a:r>
          </a:p>
          <a:p>
            <a:r>
              <a:rPr lang="en-US" sz="1600" dirty="0"/>
              <a:t>Cite a moderately current decision and support your reliance on it.</a:t>
            </a:r>
          </a:p>
          <a:p>
            <a:r>
              <a:rPr lang="en-US" sz="1600" dirty="0"/>
              <a:t>Brief the question before the Panel.</a:t>
            </a:r>
          </a:p>
          <a:p>
            <a:endParaRPr lang="en-US" sz="1600" dirty="0"/>
          </a:p>
        </p:txBody>
      </p:sp>
      <p:sp>
        <p:nvSpPr>
          <p:cNvPr id="6" name="Content Placeholder 5">
            <a:extLst>
              <a:ext uri="{FF2B5EF4-FFF2-40B4-BE49-F238E27FC236}">
                <a16:creationId xmlns:a16="http://schemas.microsoft.com/office/drawing/2014/main" id="{AF987354-93EA-407A-9186-B98B50193781}"/>
              </a:ext>
            </a:extLst>
          </p:cNvPr>
          <p:cNvSpPr>
            <a:spLocks noGrp="1"/>
          </p:cNvSpPr>
          <p:nvPr>
            <p:ph sz="quarter" idx="4"/>
          </p:nvPr>
        </p:nvSpPr>
        <p:spPr>
          <a:xfrm>
            <a:off x="4645025" y="2514600"/>
            <a:ext cx="4041775" cy="3845720"/>
          </a:xfrm>
        </p:spPr>
        <p:txBody>
          <a:bodyPr/>
          <a:lstStyle/>
          <a:p>
            <a:r>
              <a:rPr lang="en-US" sz="1600" dirty="0"/>
              <a:t>Gloss over explanation of the common and complex factual questions at issue and common discovery. </a:t>
            </a:r>
          </a:p>
          <a:p>
            <a:endParaRPr lang="en-US" sz="1600" dirty="0"/>
          </a:p>
          <a:p>
            <a:r>
              <a:rPr lang="en-US" sz="1600" dirty="0"/>
              <a:t>Discuss “decision standard” at length.</a:t>
            </a:r>
          </a:p>
          <a:p>
            <a:endParaRPr lang="en-US" sz="1600" dirty="0"/>
          </a:p>
          <a:p>
            <a:r>
              <a:rPr lang="en-US" sz="1600" dirty="0"/>
              <a:t>Use string cites that go on and on.  </a:t>
            </a:r>
          </a:p>
          <a:p>
            <a:endParaRPr lang="en-US" sz="1600" dirty="0"/>
          </a:p>
          <a:p>
            <a:r>
              <a:rPr lang="en-US" sz="1600" dirty="0"/>
              <a:t>Rely on decades old Panel decisions. </a:t>
            </a:r>
          </a:p>
          <a:p>
            <a:endParaRPr lang="en-US" sz="1600" dirty="0"/>
          </a:p>
          <a:p>
            <a:r>
              <a:rPr lang="en-US" sz="1600" dirty="0"/>
              <a:t>Recycle a motion for remand to state court as a motion to vacate CTO before the Panel.</a:t>
            </a:r>
          </a:p>
          <a:p>
            <a:endParaRPr lang="en-US" sz="1600" dirty="0"/>
          </a:p>
          <a:p>
            <a:endParaRPr lang="en-US" sz="1600" dirty="0"/>
          </a:p>
          <a:p>
            <a:endParaRPr lang="en-US" dirty="0"/>
          </a:p>
        </p:txBody>
      </p:sp>
      <p:sp>
        <p:nvSpPr>
          <p:cNvPr id="7" name="Slide Number Placeholder 6">
            <a:extLst>
              <a:ext uri="{FF2B5EF4-FFF2-40B4-BE49-F238E27FC236}">
                <a16:creationId xmlns:a16="http://schemas.microsoft.com/office/drawing/2014/main" id="{9F80DC72-1CFA-47BB-9902-A35AD3D3DA6E}"/>
              </a:ext>
            </a:extLst>
          </p:cNvPr>
          <p:cNvSpPr>
            <a:spLocks noGrp="1"/>
          </p:cNvSpPr>
          <p:nvPr>
            <p:ph type="sldNum" sz="quarter" idx="12"/>
          </p:nvPr>
        </p:nvSpPr>
        <p:spPr/>
        <p:txBody>
          <a:bodyPr/>
          <a:lstStyle/>
          <a:p>
            <a:pPr>
              <a:defRPr/>
            </a:pPr>
            <a:fld id="{99C4D1FF-DC7A-4DAB-A978-E11FC01C1D01}" type="slidenum">
              <a:rPr lang="en-US" smtClean="0"/>
              <a:pPr>
                <a:defRPr/>
              </a:pPr>
              <a:t>12</a:t>
            </a:fld>
            <a:endParaRPr lang="en-US"/>
          </a:p>
        </p:txBody>
      </p:sp>
      <p:sp>
        <p:nvSpPr>
          <p:cNvPr id="8" name="Footer Placeholder 7"/>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31978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defRPr/>
            </a:pPr>
            <a:r>
              <a:rPr lang="en-US" dirty="0"/>
              <a:t>Practice Tips: Panel Briefing</a:t>
            </a:r>
            <a:endParaRPr lang="en-US" b="1" dirty="0"/>
          </a:p>
        </p:txBody>
      </p:sp>
      <p:sp>
        <p:nvSpPr>
          <p:cNvPr id="2" name="Text Placeholder 1">
            <a:extLst>
              <a:ext uri="{FF2B5EF4-FFF2-40B4-BE49-F238E27FC236}">
                <a16:creationId xmlns:a16="http://schemas.microsoft.com/office/drawing/2014/main" id="{67235A4B-B714-4697-A3D8-408BF675D95B}"/>
              </a:ext>
            </a:extLst>
          </p:cNvPr>
          <p:cNvSpPr>
            <a:spLocks noGrp="1"/>
          </p:cNvSpPr>
          <p:nvPr>
            <p:ph type="body" idx="1"/>
          </p:nvPr>
        </p:nvSpPr>
        <p:spPr/>
        <p:txBody>
          <a:bodyPr/>
          <a:lstStyle/>
          <a:p>
            <a:pPr algn="ctr"/>
            <a:r>
              <a:rPr lang="en-US" dirty="0"/>
              <a:t>DO</a:t>
            </a:r>
          </a:p>
        </p:txBody>
      </p:sp>
      <p:sp>
        <p:nvSpPr>
          <p:cNvPr id="3" name="Text Placeholder 2">
            <a:extLst>
              <a:ext uri="{FF2B5EF4-FFF2-40B4-BE49-F238E27FC236}">
                <a16:creationId xmlns:a16="http://schemas.microsoft.com/office/drawing/2014/main" id="{3D6CA3C2-69A3-4728-8505-583A34BAC0C9}"/>
              </a:ext>
            </a:extLst>
          </p:cNvPr>
          <p:cNvSpPr>
            <a:spLocks noGrp="1"/>
          </p:cNvSpPr>
          <p:nvPr>
            <p:ph type="body" sz="half" idx="3"/>
          </p:nvPr>
        </p:nvSpPr>
        <p:spPr/>
        <p:txBody>
          <a:bodyPr/>
          <a:lstStyle/>
          <a:p>
            <a:pPr algn="ctr"/>
            <a:r>
              <a:rPr lang="en-US" dirty="0"/>
              <a:t>DON’T</a:t>
            </a:r>
          </a:p>
        </p:txBody>
      </p:sp>
      <p:sp>
        <p:nvSpPr>
          <p:cNvPr id="29699" name="Rectangle 3"/>
          <p:cNvSpPr>
            <a:spLocks noGrp="1" noChangeArrowheads="1"/>
          </p:cNvSpPr>
          <p:nvPr>
            <p:ph sz="quarter" idx="2"/>
          </p:nvPr>
        </p:nvSpPr>
        <p:spPr/>
        <p:txBody>
          <a:bodyPr/>
          <a:lstStyle/>
          <a:p>
            <a:endParaRPr lang="en-US" sz="2000" dirty="0"/>
          </a:p>
          <a:p>
            <a:r>
              <a:rPr lang="en-US" sz="2000" dirty="0"/>
              <a:t>Recognize the Panel does not need a NYC Travel Guide.</a:t>
            </a:r>
          </a:p>
          <a:p>
            <a:endParaRPr lang="en-US" sz="2000" dirty="0"/>
          </a:p>
          <a:p>
            <a:r>
              <a:rPr lang="en-US" sz="2000" dirty="0"/>
              <a:t>Focus caseload arguments on noteworthy capacity issues (e.g., a district is down significantly on judges or is a widely recognized congested district)</a:t>
            </a:r>
          </a:p>
          <a:p>
            <a:endParaRPr lang="en-US" sz="2000" dirty="0"/>
          </a:p>
        </p:txBody>
      </p:sp>
      <p:sp>
        <p:nvSpPr>
          <p:cNvPr id="6" name="Content Placeholder 5">
            <a:extLst>
              <a:ext uri="{FF2B5EF4-FFF2-40B4-BE49-F238E27FC236}">
                <a16:creationId xmlns:a16="http://schemas.microsoft.com/office/drawing/2014/main" id="{ACCF7ED2-8B97-4672-BB6E-7B9514A128EC}"/>
              </a:ext>
            </a:extLst>
          </p:cNvPr>
          <p:cNvSpPr>
            <a:spLocks noGrp="1"/>
          </p:cNvSpPr>
          <p:nvPr>
            <p:ph sz="quarter" idx="4"/>
          </p:nvPr>
        </p:nvSpPr>
        <p:spPr/>
        <p:txBody>
          <a:bodyPr/>
          <a:lstStyle/>
          <a:p>
            <a:endParaRPr lang="en-US" sz="2000" dirty="0"/>
          </a:p>
          <a:p>
            <a:r>
              <a:rPr lang="en-US" sz="2000" dirty="0"/>
              <a:t>Discuss obviously accessible districts' infrastructure (airports, plentiful hotels, etc.).</a:t>
            </a:r>
          </a:p>
          <a:p>
            <a:r>
              <a:rPr lang="en-US" sz="2000" dirty="0"/>
              <a:t>Recite general caseload statistics (e.g. comparisons of district caseloads)</a:t>
            </a:r>
          </a:p>
        </p:txBody>
      </p:sp>
      <p:sp>
        <p:nvSpPr>
          <p:cNvPr id="5" name="Slide Number Placeholder 17"/>
          <p:cNvSpPr>
            <a:spLocks noGrp="1"/>
          </p:cNvSpPr>
          <p:nvPr>
            <p:ph type="sldNum" sz="quarter" idx="12"/>
          </p:nvPr>
        </p:nvSpPr>
        <p:spPr/>
        <p:txBody>
          <a:bodyPr/>
          <a:lstStyle/>
          <a:p>
            <a:pPr>
              <a:defRPr/>
            </a:pPr>
            <a:fld id="{A3ABEC82-47CC-4742-A32B-5614E2DC737D}" type="slidenum">
              <a:rPr lang="en-US"/>
              <a:pPr>
                <a:defRPr/>
              </a:pPr>
              <a:t>13</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2D1BB2B4-6BCA-4ABF-9E14-054991071F58}" type="slidenum">
              <a:rPr lang="en-US" sz="1200">
                <a:solidFill>
                  <a:schemeClr val="tx2">
                    <a:shade val="90000"/>
                  </a:schemeClr>
                </a:solidFill>
              </a:rPr>
              <a:pPr algn="r" eaLnBrk="1" hangingPunct="1">
                <a:defRPr/>
              </a:pPr>
              <a:t>13</a:t>
            </a:fld>
            <a:endParaRPr lang="en-US" sz="1200">
              <a:solidFill>
                <a:schemeClr val="tx2">
                  <a:shade val="90000"/>
                </a:schemeClr>
              </a:solidFill>
            </a:endParaRPr>
          </a:p>
        </p:txBody>
      </p:sp>
      <p:sp>
        <p:nvSpPr>
          <p:cNvPr id="7" name="Footer Placeholder 6"/>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31758675"/>
      </p:ext>
    </p:extLst>
  </p:cSld>
  <p:clrMapOvr>
    <a:masterClrMapping/>
  </p:clrMapOvr>
  <p:transition spd="med">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9C091-BD27-409C-886E-1236EAD59FA4}"/>
              </a:ext>
            </a:extLst>
          </p:cNvPr>
          <p:cNvSpPr>
            <a:spLocks noGrp="1"/>
          </p:cNvSpPr>
          <p:nvPr>
            <p:ph type="title"/>
          </p:nvPr>
        </p:nvSpPr>
        <p:spPr/>
        <p:txBody>
          <a:bodyPr/>
          <a:lstStyle/>
          <a:p>
            <a:r>
              <a:rPr lang="en-US" dirty="0"/>
              <a:t>And whatever you do, DON’T…</a:t>
            </a:r>
          </a:p>
        </p:txBody>
      </p:sp>
      <p:sp>
        <p:nvSpPr>
          <p:cNvPr id="3" name="Content Placeholder 2">
            <a:extLst>
              <a:ext uri="{FF2B5EF4-FFF2-40B4-BE49-F238E27FC236}">
                <a16:creationId xmlns:a16="http://schemas.microsoft.com/office/drawing/2014/main" id="{16E8EBBB-C936-40F3-8A9A-348110CBBF90}"/>
              </a:ext>
            </a:extLst>
          </p:cNvPr>
          <p:cNvSpPr>
            <a:spLocks noGrp="1"/>
          </p:cNvSpPr>
          <p:nvPr>
            <p:ph idx="1"/>
          </p:nvPr>
        </p:nvSpPr>
        <p:spPr/>
        <p:txBody>
          <a:bodyPr/>
          <a:lstStyle/>
          <a:p>
            <a:r>
              <a:rPr lang="en-US" dirty="0"/>
              <a:t>Fail to </a:t>
            </a:r>
            <a:r>
              <a:rPr lang="en-US" b="1" dirty="0"/>
              <a:t>promptly </a:t>
            </a:r>
            <a:r>
              <a:rPr lang="en-US" dirty="0"/>
              <a:t>notify the Panel of developments in the litigation  (e.g., new potential tag along action(s), involvement of new districts, development that moots the motion or fully disposes of any action on a motion, change in position on centralization or district, etc.).</a:t>
            </a:r>
          </a:p>
          <a:p>
            <a:endParaRPr lang="en-US" dirty="0"/>
          </a:p>
          <a:p>
            <a:r>
              <a:rPr lang="en-US" dirty="0"/>
              <a:t>File last-minute briefs (with unnecessary or redundant information) on the eve of the hearing.</a:t>
            </a:r>
          </a:p>
          <a:p>
            <a:endParaRPr lang="en-US" dirty="0"/>
          </a:p>
        </p:txBody>
      </p:sp>
      <p:sp>
        <p:nvSpPr>
          <p:cNvPr id="4" name="Slide Number Placeholder 3">
            <a:extLst>
              <a:ext uri="{FF2B5EF4-FFF2-40B4-BE49-F238E27FC236}">
                <a16:creationId xmlns:a16="http://schemas.microsoft.com/office/drawing/2014/main" id="{65EC9A6A-1850-4F44-86BE-03BA64201A15}"/>
              </a:ext>
            </a:extLst>
          </p:cNvPr>
          <p:cNvSpPr>
            <a:spLocks noGrp="1"/>
          </p:cNvSpPr>
          <p:nvPr>
            <p:ph type="sldNum" sz="quarter" idx="12"/>
          </p:nvPr>
        </p:nvSpPr>
        <p:spPr/>
        <p:txBody>
          <a:bodyPr/>
          <a:lstStyle/>
          <a:p>
            <a:pPr>
              <a:defRPr/>
            </a:pPr>
            <a:fld id="{6D124FEF-AB04-4A1E-B6AE-1CAF86C2B245}" type="slidenum">
              <a:rPr lang="en-US" smtClean="0"/>
              <a:pPr>
                <a:defRPr/>
              </a:pPr>
              <a:t>14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93533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304800"/>
            <a:ext cx="8229600" cy="685800"/>
          </a:xfrm>
        </p:spPr>
        <p:txBody>
          <a:bodyPr/>
          <a:lstStyle/>
          <a:p>
            <a:pPr algn="ctr" eaLnBrk="1" hangingPunct="1">
              <a:defRPr/>
            </a:pPr>
            <a:r>
              <a:rPr lang="en-US" dirty="0"/>
              <a:t>Practice Tips: Oral Argument</a:t>
            </a:r>
            <a:endParaRPr lang="en-US" b="1" dirty="0"/>
          </a:p>
        </p:txBody>
      </p:sp>
      <p:sp>
        <p:nvSpPr>
          <p:cNvPr id="29699" name="Rectangle 3"/>
          <p:cNvSpPr>
            <a:spLocks noGrp="1" noChangeArrowheads="1"/>
          </p:cNvSpPr>
          <p:nvPr>
            <p:ph idx="1"/>
          </p:nvPr>
        </p:nvSpPr>
        <p:spPr>
          <a:xfrm>
            <a:off x="609600" y="1066800"/>
            <a:ext cx="8305800" cy="5486400"/>
          </a:xfrm>
        </p:spPr>
        <p:txBody>
          <a:bodyPr/>
          <a:lstStyle/>
          <a:p>
            <a:pPr eaLnBrk="1" hangingPunct="1"/>
            <a:r>
              <a:rPr lang="en-US" b="1" dirty="0"/>
              <a:t>NOT</a:t>
            </a:r>
            <a:r>
              <a:rPr lang="en-US" dirty="0"/>
              <a:t> Persuasive: </a:t>
            </a:r>
          </a:p>
          <a:p>
            <a:pPr lvl="1" eaLnBrk="1" hangingPunct="1"/>
            <a:r>
              <a:rPr lang="en-US" dirty="0"/>
              <a:t>Number of hotels and restaurants in suggested district </a:t>
            </a:r>
          </a:p>
          <a:p>
            <a:pPr lvl="1" eaLnBrk="1" hangingPunct="1"/>
            <a:r>
              <a:rPr lang="en-US" dirty="0"/>
              <a:t>Number of transportation options to obviously accessible  district</a:t>
            </a:r>
          </a:p>
          <a:p>
            <a:pPr lvl="1" eaLnBrk="1" hangingPunct="1"/>
            <a:r>
              <a:rPr lang="en-US" dirty="0"/>
              <a:t>Favorability (or not) of relevant Circuit’s law or particular judge’s decisions</a:t>
            </a:r>
          </a:p>
          <a:p>
            <a:pPr lvl="1" eaLnBrk="1" hangingPunct="1"/>
            <a:r>
              <a:rPr lang="en-US" dirty="0"/>
              <a:t>Invitation to evaluate the merits of cases at issue</a:t>
            </a:r>
          </a:p>
          <a:p>
            <a:pPr lvl="1" eaLnBrk="1" hangingPunct="1"/>
            <a:r>
              <a:rPr lang="en-US" dirty="0"/>
              <a:t>Being unprepared to discuss alternatives to centralization pursued (since the Panel considers centralization the last resort after parties have considered the feasibility of other options, such as transfers under 28 U.S.C. § 1404(a),  and voluntary coordination of discovery and pretrial proceedings).</a:t>
            </a:r>
          </a:p>
          <a:p>
            <a:pPr marL="0" indent="0" eaLnBrk="1" hangingPunct="1">
              <a:buNone/>
            </a:pPr>
            <a:endParaRPr lang="en-US" sz="2400" dirty="0"/>
          </a:p>
        </p:txBody>
      </p:sp>
      <p:sp>
        <p:nvSpPr>
          <p:cNvPr id="5" name="Slide Number Placeholder 17"/>
          <p:cNvSpPr>
            <a:spLocks noGrp="1"/>
          </p:cNvSpPr>
          <p:nvPr>
            <p:ph type="sldNum" sz="quarter" idx="12"/>
          </p:nvPr>
        </p:nvSpPr>
        <p:spPr/>
        <p:txBody>
          <a:bodyPr/>
          <a:lstStyle/>
          <a:p>
            <a:pPr>
              <a:defRPr/>
            </a:pPr>
            <a:fld id="{A3ABEC82-47CC-4742-A32B-5614E2DC737D}" type="slidenum">
              <a:rPr lang="en-US"/>
              <a:pPr>
                <a:defRPr/>
              </a:pPr>
              <a:t>15</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2D1BB2B4-6BCA-4ABF-9E14-054991071F58}" type="slidenum">
              <a:rPr lang="en-US" sz="1200">
                <a:solidFill>
                  <a:schemeClr val="tx2">
                    <a:shade val="90000"/>
                  </a:schemeClr>
                </a:solidFill>
              </a:rPr>
              <a:pPr algn="r" eaLnBrk="1" hangingPunct="1">
                <a:defRPr/>
              </a:pPr>
              <a:t>15</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93587054"/>
      </p:ext>
    </p:extLst>
  </p:cSld>
  <p:clrMapOvr>
    <a:masterClrMapping/>
  </p:clrMapOvr>
  <p:transition spd="med">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457200" y="304800"/>
            <a:ext cx="8229600" cy="762000"/>
          </a:xfrm>
        </p:spPr>
        <p:txBody>
          <a:bodyPr/>
          <a:lstStyle/>
          <a:p>
            <a:pPr algn="ctr" eaLnBrk="1" hangingPunct="1">
              <a:defRPr/>
            </a:pPr>
            <a:r>
              <a:rPr lang="en-US" dirty="0"/>
              <a:t>Resolving an MDL</a:t>
            </a:r>
          </a:p>
        </p:txBody>
      </p:sp>
      <p:sp>
        <p:nvSpPr>
          <p:cNvPr id="14339" name="Content Placeholder 5"/>
          <p:cNvSpPr>
            <a:spLocks noGrp="1"/>
          </p:cNvSpPr>
          <p:nvPr>
            <p:ph idx="1"/>
          </p:nvPr>
        </p:nvSpPr>
        <p:spPr>
          <a:xfrm>
            <a:off x="457200" y="1066800"/>
            <a:ext cx="8229600" cy="5257801"/>
          </a:xfrm>
        </p:spPr>
        <p:txBody>
          <a:bodyPr/>
          <a:lstStyle/>
          <a:p>
            <a:r>
              <a:rPr lang="en-US" sz="2800" dirty="0"/>
              <a:t>Settlement, Dispositive Motions </a:t>
            </a:r>
          </a:p>
          <a:p>
            <a:pPr lvl="1"/>
            <a:r>
              <a:rPr lang="en-US" sz="2600" dirty="0"/>
              <a:t>Transferee Court resolves &gt; 90% of MDL cases.</a:t>
            </a:r>
          </a:p>
          <a:p>
            <a:pPr lvl="1"/>
            <a:r>
              <a:rPr lang="en-US" sz="2600" dirty="0"/>
              <a:t>But not all by settlement.</a:t>
            </a:r>
          </a:p>
          <a:p>
            <a:pPr lvl="2"/>
            <a:r>
              <a:rPr lang="en-US" sz="2400" i="1" dirty="0"/>
              <a:t>See,</a:t>
            </a:r>
            <a:r>
              <a:rPr lang="en-US" sz="2400" dirty="0"/>
              <a:t> </a:t>
            </a:r>
            <a:r>
              <a:rPr lang="en-US" sz="2400" i="1" dirty="0"/>
              <a:t>In re: Lipitor (Atorvastatin Calcium) Mktg., Sales Practices &amp; Prods. </a:t>
            </a:r>
            <a:r>
              <a:rPr lang="en-US" sz="2400" i="1" dirty="0" err="1"/>
              <a:t>Liab</a:t>
            </a:r>
            <a:r>
              <a:rPr lang="en-US" sz="2400" i="1" dirty="0"/>
              <a:t>. Litig. (No. II)</a:t>
            </a:r>
            <a:r>
              <a:rPr lang="en-US" sz="2400" dirty="0"/>
              <a:t>, 892 F.3d 624 (4th Cir. 2018) (MDL No. 2502) (affirming TJ’s exclusion of plaintiffs’ causation experts and discretion to grant omnibus summary judgment to defendant rather than suggest Section 1407 remand)  </a:t>
            </a:r>
            <a:endParaRPr lang="en-US" sz="2000" dirty="0"/>
          </a:p>
          <a:p>
            <a:r>
              <a:rPr lang="en-US" sz="2800" dirty="0"/>
              <a:t>1407 Panel Remand to Transferor Court</a:t>
            </a:r>
          </a:p>
          <a:p>
            <a:pPr lvl="1"/>
            <a:r>
              <a:rPr lang="en-US" sz="2600" dirty="0"/>
              <a:t>Usually by suggestion of Transferee Judge</a:t>
            </a:r>
          </a:p>
          <a:p>
            <a:pPr lvl="1"/>
            <a:r>
              <a:rPr lang="en-US" sz="2600" dirty="0"/>
              <a:t>Self-transfer for trial prohibited by </a:t>
            </a:r>
            <a:r>
              <a:rPr lang="en-US" sz="2600" i="1" dirty="0" err="1"/>
              <a:t>Lexecon</a:t>
            </a:r>
            <a:endParaRPr lang="en-US" sz="2600" dirty="0"/>
          </a:p>
        </p:txBody>
      </p:sp>
      <p:sp>
        <p:nvSpPr>
          <p:cNvPr id="5" name="Slide Number Placeholder 17"/>
          <p:cNvSpPr>
            <a:spLocks noGrp="1"/>
          </p:cNvSpPr>
          <p:nvPr>
            <p:ph type="sldNum" sz="quarter" idx="12"/>
          </p:nvPr>
        </p:nvSpPr>
        <p:spPr/>
        <p:txBody>
          <a:bodyPr/>
          <a:lstStyle/>
          <a:p>
            <a:pPr>
              <a:defRPr/>
            </a:pPr>
            <a:fld id="{B3CB37AD-0FDA-43C6-A65B-E05814ED2BCF}" type="slidenum">
              <a:rPr lang="en-US"/>
              <a:pPr>
                <a:defRPr/>
              </a:pPr>
              <a:t>16</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0919FF51-E3A5-4C6F-B4CA-5C419CDB94EC}" type="slidenum">
              <a:rPr lang="en-US" sz="1200">
                <a:solidFill>
                  <a:schemeClr val="tx2">
                    <a:shade val="90000"/>
                  </a:schemeClr>
                </a:solidFill>
              </a:rPr>
              <a:pPr algn="r" eaLnBrk="1" hangingPunct="1">
                <a:defRPr/>
              </a:pPr>
              <a:t>16</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406965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457200" y="381000"/>
            <a:ext cx="8229600" cy="838200"/>
          </a:xfrm>
        </p:spPr>
        <p:txBody>
          <a:bodyPr/>
          <a:lstStyle/>
          <a:p>
            <a:pPr algn="ctr" eaLnBrk="1" hangingPunct="1">
              <a:defRPr/>
            </a:pPr>
            <a:r>
              <a:rPr lang="en-US" dirty="0"/>
              <a:t>The Panel Also …</a:t>
            </a:r>
          </a:p>
        </p:txBody>
      </p:sp>
      <p:sp>
        <p:nvSpPr>
          <p:cNvPr id="12291" name="Content Placeholder 5"/>
          <p:cNvSpPr>
            <a:spLocks noGrp="1"/>
          </p:cNvSpPr>
          <p:nvPr>
            <p:ph idx="1"/>
          </p:nvPr>
        </p:nvSpPr>
        <p:spPr>
          <a:xfrm>
            <a:off x="457200" y="1295400"/>
            <a:ext cx="8534400" cy="5334000"/>
          </a:xfrm>
        </p:spPr>
        <p:txBody>
          <a:bodyPr/>
          <a:lstStyle/>
          <a:p>
            <a:pPr eaLnBrk="1" hangingPunct="1"/>
            <a:r>
              <a:rPr lang="en-US" sz="2400" dirty="0"/>
              <a:t>Evaluates the impact of Panel decisions</a:t>
            </a:r>
          </a:p>
          <a:p>
            <a:pPr eaLnBrk="1" hangingPunct="1"/>
            <a:r>
              <a:rPr lang="en-US" sz="2400" dirty="0"/>
              <a:t>Monitors the progress in MDLs</a:t>
            </a:r>
          </a:p>
          <a:p>
            <a:pPr eaLnBrk="1" hangingPunct="1"/>
            <a:r>
              <a:rPr lang="en-US" sz="2400" dirty="0"/>
              <a:t>Collects examples of successful or problematic case management techniques used in MDLs</a:t>
            </a:r>
          </a:p>
          <a:p>
            <a:pPr eaLnBrk="1" hangingPunct="1"/>
            <a:r>
              <a:rPr lang="en-US" sz="2400" dirty="0"/>
              <a:t>Informs, educates, and provides guidance and support to transferee judges</a:t>
            </a:r>
          </a:p>
          <a:p>
            <a:pPr eaLnBrk="1" hangingPunct="1"/>
            <a:r>
              <a:rPr lang="en-US" sz="2400" dirty="0"/>
              <a:t>Requests and reviews annual MDL Status Reports by Transferee Judges</a:t>
            </a:r>
          </a:p>
          <a:p>
            <a:pPr eaLnBrk="1" hangingPunct="1"/>
            <a:r>
              <a:rPr lang="en-US" sz="2400" dirty="0"/>
              <a:t>Periodically reviews “large” (1,000+ cases) MDLs </a:t>
            </a:r>
          </a:p>
          <a:p>
            <a:pPr eaLnBrk="1" hangingPunct="1"/>
            <a:r>
              <a:rPr lang="en-US" sz="2400" dirty="0"/>
              <a:t>Periodically reviews “long-standing” MDLs</a:t>
            </a:r>
          </a:p>
          <a:p>
            <a:pPr eaLnBrk="1" hangingPunct="1"/>
            <a:r>
              <a:rPr lang="en-US" sz="2400" dirty="0"/>
              <a:t>Tracks counsel appointment to leadership positions in MDLs  </a:t>
            </a:r>
          </a:p>
        </p:txBody>
      </p:sp>
      <p:sp>
        <p:nvSpPr>
          <p:cNvPr id="5" name="Slide Number Placeholder 17"/>
          <p:cNvSpPr>
            <a:spLocks noGrp="1"/>
          </p:cNvSpPr>
          <p:nvPr>
            <p:ph type="sldNum" sz="quarter" idx="12"/>
          </p:nvPr>
        </p:nvSpPr>
        <p:spPr/>
        <p:txBody>
          <a:bodyPr/>
          <a:lstStyle/>
          <a:p>
            <a:pPr>
              <a:defRPr/>
            </a:pPr>
            <a:fld id="{CC15422E-1F01-4411-AC93-A018DF261C65}" type="slidenum">
              <a:rPr lang="en-US"/>
              <a:pPr>
                <a:defRPr/>
              </a:pPr>
              <a:t>17</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F081B3D5-AD44-41BC-9CF5-D54095F89424}" type="slidenum">
              <a:rPr lang="en-US" sz="1200">
                <a:solidFill>
                  <a:schemeClr val="tx2">
                    <a:shade val="90000"/>
                  </a:schemeClr>
                </a:solidFill>
              </a:rPr>
              <a:pPr algn="r" eaLnBrk="1" hangingPunct="1">
                <a:defRPr/>
              </a:pPr>
              <a:t>17</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00111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457200" y="533400"/>
            <a:ext cx="8229600" cy="914400"/>
          </a:xfrm>
        </p:spPr>
        <p:txBody>
          <a:bodyPr/>
          <a:lstStyle/>
          <a:p>
            <a:pPr algn="ctr" eaLnBrk="1" hangingPunct="1">
              <a:defRPr/>
            </a:pPr>
            <a:r>
              <a:rPr lang="en-US" dirty="0"/>
              <a:t>Education, Outreach, and Publications</a:t>
            </a:r>
          </a:p>
        </p:txBody>
      </p:sp>
      <p:sp>
        <p:nvSpPr>
          <p:cNvPr id="12291" name="Content Placeholder 5"/>
          <p:cNvSpPr>
            <a:spLocks noGrp="1"/>
          </p:cNvSpPr>
          <p:nvPr>
            <p:ph idx="1"/>
          </p:nvPr>
        </p:nvSpPr>
        <p:spPr>
          <a:xfrm>
            <a:off x="304800" y="1600200"/>
            <a:ext cx="8610600" cy="4876800"/>
          </a:xfrm>
        </p:spPr>
        <p:txBody>
          <a:bodyPr/>
          <a:lstStyle/>
          <a:p>
            <a:pPr eaLnBrk="1" hangingPunct="1"/>
            <a:r>
              <a:rPr lang="en-US" sz="2800" dirty="0"/>
              <a:t>Annual Transferee Judges’ Conference</a:t>
            </a:r>
          </a:p>
          <a:p>
            <a:pPr eaLnBrk="1" hangingPunct="1"/>
            <a:r>
              <a:rPr lang="en-US" sz="2800" dirty="0"/>
              <a:t>Other educational conferences – e.g., JPML 50</a:t>
            </a:r>
            <a:r>
              <a:rPr lang="en-US" sz="2800" baseline="30000" dirty="0"/>
              <a:t>th</a:t>
            </a:r>
            <a:r>
              <a:rPr lang="en-US" sz="2800" dirty="0"/>
              <a:t> Anniversary Workshop on Complex Litigation</a:t>
            </a:r>
          </a:p>
          <a:p>
            <a:pPr eaLnBrk="1" hangingPunct="1"/>
            <a:r>
              <a:rPr lang="en-US" sz="2800" dirty="0"/>
              <a:t>Panel member participation in bench/bar conferences  </a:t>
            </a:r>
          </a:p>
          <a:p>
            <a:pPr eaLnBrk="1" hangingPunct="1"/>
            <a:r>
              <a:rPr lang="en-US" sz="2800" dirty="0"/>
              <a:t>Annual survey of district judges to gauge interest and experience in handling MDL to broaden the potential Transferee Judge bench</a:t>
            </a:r>
          </a:p>
          <a:p>
            <a:pPr eaLnBrk="1" hangingPunct="1"/>
            <a:r>
              <a:rPr lang="en-US" sz="2800" dirty="0"/>
              <a:t>Guides and other publications for judges developed with the Federal Judicial Center (FJC)</a:t>
            </a:r>
          </a:p>
          <a:p>
            <a:pPr lvl="2" eaLnBrk="1" hangingPunct="1"/>
            <a:endParaRPr lang="en-US" dirty="0"/>
          </a:p>
        </p:txBody>
      </p:sp>
      <p:sp>
        <p:nvSpPr>
          <p:cNvPr id="5" name="Slide Number Placeholder 17"/>
          <p:cNvSpPr>
            <a:spLocks noGrp="1"/>
          </p:cNvSpPr>
          <p:nvPr>
            <p:ph type="sldNum" sz="quarter" idx="12"/>
          </p:nvPr>
        </p:nvSpPr>
        <p:spPr/>
        <p:txBody>
          <a:bodyPr/>
          <a:lstStyle/>
          <a:p>
            <a:pPr>
              <a:defRPr/>
            </a:pPr>
            <a:fld id="{CC15422E-1F01-4411-AC93-A018DF261C65}" type="slidenum">
              <a:rPr lang="en-US"/>
              <a:pPr>
                <a:defRPr/>
              </a:pPr>
              <a:t>18</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F081B3D5-AD44-41BC-9CF5-D54095F89424}" type="slidenum">
              <a:rPr lang="en-US" sz="1200">
                <a:solidFill>
                  <a:schemeClr val="tx2">
                    <a:shade val="90000"/>
                  </a:schemeClr>
                </a:solidFill>
              </a:rPr>
              <a:pPr algn="r" eaLnBrk="1" hangingPunct="1">
                <a:defRPr/>
              </a:pPr>
              <a:t>18</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0487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304800"/>
            <a:ext cx="8229600" cy="685800"/>
          </a:xfrm>
        </p:spPr>
        <p:txBody>
          <a:bodyPr/>
          <a:lstStyle/>
          <a:p>
            <a:pPr algn="ctr">
              <a:defRPr/>
            </a:pPr>
            <a:r>
              <a:rPr lang="en-US" dirty="0"/>
              <a:t>Pending MDLs and Constituent Cases	</a:t>
            </a:r>
          </a:p>
        </p:txBody>
      </p:sp>
      <p:sp>
        <p:nvSpPr>
          <p:cNvPr id="3" name="Content Placeholder 2"/>
          <p:cNvSpPr>
            <a:spLocks noGrp="1"/>
          </p:cNvSpPr>
          <p:nvPr>
            <p:ph idx="1"/>
          </p:nvPr>
        </p:nvSpPr>
        <p:spPr>
          <a:xfrm>
            <a:off x="457200" y="990600"/>
            <a:ext cx="8229600" cy="5562600"/>
          </a:xfrm>
        </p:spPr>
        <p:txBody>
          <a:bodyPr/>
          <a:lstStyle/>
          <a:p>
            <a:pPr eaLnBrk="1" hangingPunct="1">
              <a:buClr>
                <a:srgbClr val="000099"/>
              </a:buClr>
            </a:pPr>
            <a:r>
              <a:rPr lang="en-US" sz="3200" b="1" dirty="0"/>
              <a:t>As of March 1, 2019: </a:t>
            </a:r>
          </a:p>
          <a:p>
            <a:pPr eaLnBrk="1" hangingPunct="1">
              <a:buClr>
                <a:srgbClr val="000099"/>
              </a:buClr>
            </a:pPr>
            <a:r>
              <a:rPr lang="en-US" sz="3000" dirty="0"/>
              <a:t>206 MDLs pending</a:t>
            </a:r>
          </a:p>
          <a:p>
            <a:pPr lvl="1" eaLnBrk="1" hangingPunct="1">
              <a:buClr>
                <a:srgbClr val="000099"/>
              </a:buClr>
            </a:pPr>
            <a:r>
              <a:rPr lang="en-US" sz="3000" dirty="0"/>
              <a:t>153,252 individual cases</a:t>
            </a:r>
          </a:p>
          <a:p>
            <a:pPr lvl="1" eaLnBrk="1" hangingPunct="1">
              <a:buClr>
                <a:srgbClr val="000099"/>
              </a:buClr>
            </a:pPr>
            <a:r>
              <a:rPr lang="en-US" sz="3000" dirty="0"/>
              <a:t>166 transferee judges</a:t>
            </a:r>
          </a:p>
          <a:p>
            <a:pPr lvl="1" eaLnBrk="1" hangingPunct="1">
              <a:buClr>
                <a:srgbClr val="000099"/>
              </a:buClr>
            </a:pPr>
            <a:endParaRPr lang="en-US" sz="3000" dirty="0"/>
          </a:p>
          <a:p>
            <a:pPr eaLnBrk="1" hangingPunct="1">
              <a:buClr>
                <a:srgbClr val="000099"/>
              </a:buClr>
            </a:pPr>
            <a:r>
              <a:rPr lang="en-US" sz="3200" b="1" dirty="0"/>
              <a:t>As of September 30, 2018:</a:t>
            </a:r>
          </a:p>
          <a:p>
            <a:pPr lvl="1" eaLnBrk="1" hangingPunct="1">
              <a:buClr>
                <a:srgbClr val="000099"/>
              </a:buClr>
            </a:pPr>
            <a:r>
              <a:rPr lang="en-US" sz="3000" dirty="0"/>
              <a:t>42% of the pending federal civil caseload (roughly 28% if only actively litigated cases in MDLs are included)</a:t>
            </a:r>
          </a:p>
          <a:p>
            <a:pPr lvl="1" eaLnBrk="1" hangingPunct="1">
              <a:buClr>
                <a:srgbClr val="000099"/>
              </a:buClr>
            </a:pPr>
            <a:r>
              <a:rPr lang="en-US" sz="3200" dirty="0"/>
              <a:t>16% of newly filed cases going into MDLs</a:t>
            </a:r>
          </a:p>
        </p:txBody>
      </p:sp>
      <p:sp>
        <p:nvSpPr>
          <p:cNvPr id="5" name="Slide Number Placeholder 17"/>
          <p:cNvSpPr>
            <a:spLocks noGrp="1"/>
          </p:cNvSpPr>
          <p:nvPr>
            <p:ph type="sldNum" sz="quarter" idx="12"/>
          </p:nvPr>
        </p:nvSpPr>
        <p:spPr/>
        <p:txBody>
          <a:bodyPr/>
          <a:lstStyle/>
          <a:p>
            <a:pPr>
              <a:defRPr/>
            </a:pPr>
            <a:fld id="{A4153C76-AC01-4B3A-BB1B-C3C19879E88E}" type="slidenum">
              <a:rPr lang="en-US"/>
              <a:pPr>
                <a:defRPr/>
              </a:pPr>
              <a:t>19</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5C6BB459-6F40-4224-80D8-BF748B801F25}" type="slidenum">
              <a:rPr lang="en-US" sz="1200">
                <a:solidFill>
                  <a:schemeClr val="tx2">
                    <a:shade val="90000"/>
                  </a:schemeClr>
                </a:solidFill>
              </a:rPr>
              <a:pPr algn="r" eaLnBrk="1" hangingPunct="1">
                <a:defRPr/>
              </a:pPr>
              <a:t>19</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04800"/>
            <a:ext cx="8229600" cy="533400"/>
          </a:xfrm>
        </p:spPr>
        <p:txBody>
          <a:bodyPr/>
          <a:lstStyle/>
          <a:p>
            <a:pPr algn="ctr" eaLnBrk="1" hangingPunct="1">
              <a:defRPr/>
            </a:pPr>
            <a:r>
              <a:rPr lang="en-US" dirty="0"/>
              <a:t>What is the JPML?</a:t>
            </a:r>
          </a:p>
        </p:txBody>
      </p:sp>
      <p:sp>
        <p:nvSpPr>
          <p:cNvPr id="7171" name="Content Placeholder 2"/>
          <p:cNvSpPr>
            <a:spLocks noGrp="1"/>
          </p:cNvSpPr>
          <p:nvPr>
            <p:ph idx="1"/>
          </p:nvPr>
        </p:nvSpPr>
        <p:spPr>
          <a:xfrm>
            <a:off x="457200" y="1143001"/>
            <a:ext cx="8229600" cy="5181600"/>
          </a:xfrm>
        </p:spPr>
        <p:txBody>
          <a:bodyPr/>
          <a:lstStyle/>
          <a:p>
            <a:pPr eaLnBrk="1" hangingPunct="1"/>
            <a:r>
              <a:rPr lang="en-US" sz="2400" dirty="0"/>
              <a:t>Created in 1968 by 28 U.S.C. § 1407, after the judiciary’s experience with the more than 1800 related electrical equipment civil antitrust cases in the 1960s.</a:t>
            </a:r>
          </a:p>
          <a:p>
            <a:pPr eaLnBrk="1" hangingPunct="1"/>
            <a:r>
              <a:rPr lang="en-US" sz="2400" dirty="0"/>
              <a:t>Seven circuit and district judges designated from time to time by the Chief Justice, no two of whom shall be from the same circuit. 28 U.S.C. §  1407(d)</a:t>
            </a:r>
          </a:p>
          <a:p>
            <a:pPr eaLnBrk="1" hangingPunct="1"/>
            <a:r>
              <a:rPr lang="en-US" sz="2400" dirty="0"/>
              <a:t>By custom, the Chief Justice has established a seven-year term limit.</a:t>
            </a:r>
          </a:p>
          <a:p>
            <a:pPr eaLnBrk="1" hangingPunct="1"/>
            <a:r>
              <a:rPr lang="en-US" sz="2400" dirty="0"/>
              <a:t>The concurrence of four members is required for any action by the Panel. 28 U.S.C. §  1407(d)</a:t>
            </a:r>
          </a:p>
          <a:p>
            <a:pPr eaLnBrk="1" hangingPunct="1"/>
            <a:r>
              <a:rPr lang="en-US" sz="2400" dirty="0"/>
              <a:t>Panel Rules: 277 F.R.D. 480</a:t>
            </a:r>
          </a:p>
          <a:p>
            <a:pPr eaLnBrk="1" hangingPunct="1"/>
            <a:r>
              <a:rPr lang="en-US" sz="2400" dirty="0"/>
              <a:t>Panel website:  </a:t>
            </a:r>
            <a:r>
              <a:rPr lang="en-US" sz="2400" b="1" dirty="0">
                <a:solidFill>
                  <a:srgbClr val="002060"/>
                </a:solidFill>
              </a:rPr>
              <a:t>jpml.uscourts.gov</a:t>
            </a:r>
            <a:endParaRPr lang="en-US" sz="2400" dirty="0"/>
          </a:p>
        </p:txBody>
      </p:sp>
      <p:sp>
        <p:nvSpPr>
          <p:cNvPr id="5" name="Slide Number Placeholder 17"/>
          <p:cNvSpPr>
            <a:spLocks noGrp="1"/>
          </p:cNvSpPr>
          <p:nvPr>
            <p:ph type="sldNum" sz="quarter" idx="12"/>
          </p:nvPr>
        </p:nvSpPr>
        <p:spPr/>
        <p:txBody>
          <a:bodyPr/>
          <a:lstStyle/>
          <a:p>
            <a:pPr>
              <a:defRPr/>
            </a:pPr>
            <a:fld id="{E0036256-D719-4925-848A-0955555FA1D1}" type="slidenum">
              <a:rPr lang="en-US"/>
              <a:pPr>
                <a:defRPr/>
              </a:pPr>
              <a:t>2</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802450D8-25D8-4387-ACC1-7A98838F0F61}" type="slidenum">
              <a:rPr lang="en-US" sz="1200">
                <a:solidFill>
                  <a:schemeClr val="tx2">
                    <a:shade val="90000"/>
                  </a:schemeClr>
                </a:solidFill>
              </a:rPr>
              <a:pPr algn="r" eaLnBrk="1" hangingPunct="1">
                <a:defRPr/>
              </a:pPr>
              <a:t>2</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1217774833"/>
              </p:ext>
            </p:extLst>
          </p:nvPr>
        </p:nvGraphicFramePr>
        <p:xfrm>
          <a:off x="189309" y="300036"/>
          <a:ext cx="8765382" cy="6257927"/>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p:cNvSpPr>
            <a:spLocks noGrp="1"/>
          </p:cNvSpPr>
          <p:nvPr>
            <p:ph type="ftr" sz="quarter" idx="3"/>
          </p:nvPr>
        </p:nvSpPr>
        <p:spPr/>
        <p:txBody>
          <a:bodyPr/>
          <a:lstStyle/>
          <a:p>
            <a:endParaRPr lang="en-US" dirty="0"/>
          </a:p>
        </p:txBody>
      </p:sp>
    </p:spTree>
    <p:extLst>
      <p:ext uri="{BB962C8B-B14F-4D97-AF65-F5344CB8AC3E}">
        <p14:creationId xmlns:p14="http://schemas.microsoft.com/office/powerpoint/2010/main" val="579377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E7488E9-D822-44E0-9D3E-D027EC35DEC8}"/>
              </a:ext>
            </a:extLst>
          </p:cNvPr>
          <p:cNvSpPr>
            <a:spLocks noGrp="1"/>
          </p:cNvSpPr>
          <p:nvPr>
            <p:ph type="sldNum" sz="quarter" idx="12"/>
          </p:nvPr>
        </p:nvSpPr>
        <p:spPr/>
        <p:txBody>
          <a:bodyPr/>
          <a:lstStyle/>
          <a:p>
            <a:pPr>
              <a:defRPr/>
            </a:pPr>
            <a:fld id="{6D124FEF-AB04-4A1E-B6AE-1CAF86C2B245}" type="slidenum">
              <a:rPr lang="en-US" smtClean="0"/>
              <a:pPr>
                <a:defRPr/>
              </a:pPr>
              <a:t>21</a:t>
            </a:fld>
            <a:endParaRPr lang="en-US"/>
          </a:p>
        </p:txBody>
      </p:sp>
      <p:graphicFrame>
        <p:nvGraphicFramePr>
          <p:cNvPr id="7" name="Chart 6">
            <a:extLst>
              <a:ext uri="{FF2B5EF4-FFF2-40B4-BE49-F238E27FC236}">
                <a16:creationId xmlns:a16="http://schemas.microsoft.com/office/drawing/2014/main" id="{C42609C3-436E-4C02-9C54-037416C9233E}"/>
              </a:ext>
            </a:extLst>
          </p:cNvPr>
          <p:cNvGraphicFramePr>
            <a:graphicFrameLocks/>
          </p:cNvGraphicFramePr>
          <p:nvPr>
            <p:extLst>
              <p:ext uri="{D42A27DB-BD31-4B8C-83A1-F6EECF244321}">
                <p14:modId xmlns:p14="http://schemas.microsoft.com/office/powerpoint/2010/main" val="1214707572"/>
              </p:ext>
            </p:extLst>
          </p:nvPr>
        </p:nvGraphicFramePr>
        <p:xfrm>
          <a:off x="-17859" y="152076"/>
          <a:ext cx="9179718" cy="6519863"/>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30632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CB208AA-9C55-4893-8073-722650B18C19}"/>
              </a:ext>
            </a:extLst>
          </p:cNvPr>
          <p:cNvSpPr>
            <a:spLocks noGrp="1"/>
          </p:cNvSpPr>
          <p:nvPr>
            <p:ph type="sldNum" sz="quarter" idx="12"/>
          </p:nvPr>
        </p:nvSpPr>
        <p:spPr/>
        <p:txBody>
          <a:bodyPr/>
          <a:lstStyle/>
          <a:p>
            <a:pPr>
              <a:defRPr/>
            </a:pPr>
            <a:fld id="{6D124FEF-AB04-4A1E-B6AE-1CAF86C2B245}" type="slidenum">
              <a:rPr lang="en-US" smtClean="0"/>
              <a:pPr>
                <a:defRPr/>
              </a:pPr>
              <a:t>22</a:t>
            </a:fld>
            <a:endParaRPr lang="en-US"/>
          </a:p>
        </p:txBody>
      </p:sp>
      <p:graphicFrame>
        <p:nvGraphicFramePr>
          <p:cNvPr id="5" name="Chart 4">
            <a:extLst>
              <a:ext uri="{FF2B5EF4-FFF2-40B4-BE49-F238E27FC236}">
                <a16:creationId xmlns:a16="http://schemas.microsoft.com/office/drawing/2014/main" id="{AD9C9554-FF74-41C6-96E9-71B1D5B0BBBE}"/>
              </a:ext>
            </a:extLst>
          </p:cNvPr>
          <p:cNvGraphicFramePr>
            <a:graphicFrameLocks/>
          </p:cNvGraphicFramePr>
          <p:nvPr>
            <p:extLst>
              <p:ext uri="{D42A27DB-BD31-4B8C-83A1-F6EECF244321}">
                <p14:modId xmlns:p14="http://schemas.microsoft.com/office/powerpoint/2010/main" val="2587967547"/>
              </p:ext>
            </p:extLst>
          </p:nvPr>
        </p:nvGraphicFramePr>
        <p:xfrm>
          <a:off x="-973716" y="-306423"/>
          <a:ext cx="11091431" cy="7470845"/>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86834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787EFFD-A90D-49D4-878F-083B85EE7AC3}"/>
              </a:ext>
            </a:extLst>
          </p:cNvPr>
          <p:cNvGraphicFramePr>
            <a:graphicFrameLocks/>
          </p:cNvGraphicFramePr>
          <p:nvPr>
            <p:extLst>
              <p:ext uri="{D42A27DB-BD31-4B8C-83A1-F6EECF244321}">
                <p14:modId xmlns:p14="http://schemas.microsoft.com/office/powerpoint/2010/main" val="1823955990"/>
              </p:ext>
            </p:extLst>
          </p:nvPr>
        </p:nvGraphicFramePr>
        <p:xfrm>
          <a:off x="-543454" y="-4011"/>
          <a:ext cx="10230908" cy="664104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1F763113-FF69-43A2-BB3E-ED2A077EA1C9}"/>
              </a:ext>
            </a:extLst>
          </p:cNvPr>
          <p:cNvSpPr>
            <a:spLocks noGrp="1"/>
          </p:cNvSpPr>
          <p:nvPr>
            <p:ph type="sldNum" sz="quarter" idx="12"/>
          </p:nvPr>
        </p:nvSpPr>
        <p:spPr/>
        <p:txBody>
          <a:bodyPr/>
          <a:lstStyle/>
          <a:p>
            <a:pPr>
              <a:defRPr/>
            </a:pPr>
            <a:fld id="{6D124FEF-AB04-4A1E-B6AE-1CAF86C2B245}" type="slidenum">
              <a:rPr lang="en-US" smtClean="0"/>
              <a:pPr>
                <a:defRPr/>
              </a:pPr>
              <a:t>23</a:t>
            </a:fld>
            <a:endParaRPr lang="en-US"/>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678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36526"/>
            <a:ext cx="8229600" cy="762000"/>
          </a:xfrm>
        </p:spPr>
        <p:txBody>
          <a:bodyPr/>
          <a:lstStyle/>
          <a:p>
            <a:pPr>
              <a:defRPr/>
            </a:pPr>
            <a:r>
              <a:rPr lang="en-US" dirty="0"/>
              <a:t>Motions for Centralization – CY 2018</a:t>
            </a:r>
          </a:p>
        </p:txBody>
      </p:sp>
      <p:sp>
        <p:nvSpPr>
          <p:cNvPr id="3" name="Content Placeholder 2"/>
          <p:cNvSpPr>
            <a:spLocks noGrp="1"/>
          </p:cNvSpPr>
          <p:nvPr>
            <p:ph idx="1"/>
          </p:nvPr>
        </p:nvSpPr>
        <p:spPr>
          <a:xfrm>
            <a:off x="429491" y="898526"/>
            <a:ext cx="8229600" cy="5822948"/>
          </a:xfrm>
        </p:spPr>
        <p:txBody>
          <a:bodyPr/>
          <a:lstStyle/>
          <a:p>
            <a:pPr eaLnBrk="1" hangingPunct="1">
              <a:buClr>
                <a:srgbClr val="000099"/>
              </a:buClr>
            </a:pPr>
            <a:r>
              <a:rPr lang="en-US" sz="2400" dirty="0"/>
              <a:t>56 motions filed (comparable to 60 in 2017)</a:t>
            </a:r>
          </a:p>
          <a:p>
            <a:pPr eaLnBrk="1" hangingPunct="1">
              <a:buClr>
                <a:srgbClr val="000099"/>
              </a:buClr>
            </a:pPr>
            <a:r>
              <a:rPr lang="en-US" sz="2400" dirty="0"/>
              <a:t>38 filed by plaintiffs; 17 by defendants; 1 jointly filed </a:t>
            </a:r>
          </a:p>
          <a:p>
            <a:pPr eaLnBrk="1" hangingPunct="1">
              <a:buClr>
                <a:srgbClr val="000099"/>
              </a:buClr>
            </a:pPr>
            <a:r>
              <a:rPr lang="en-US" sz="2400" dirty="0"/>
              <a:t>Panel ruled on 61 motions : 46% granted which is  comparable to past 4 years</a:t>
            </a:r>
          </a:p>
          <a:p>
            <a:pPr eaLnBrk="1" hangingPunct="1">
              <a:buClr>
                <a:srgbClr val="000099"/>
              </a:buClr>
            </a:pPr>
            <a:r>
              <a:rPr lang="en-US" sz="2400" dirty="0"/>
              <a:t>Common Reasons for Denials</a:t>
            </a:r>
          </a:p>
          <a:p>
            <a:pPr lvl="1" eaLnBrk="1" hangingPunct="1">
              <a:buClr>
                <a:srgbClr val="000099"/>
              </a:buClr>
            </a:pPr>
            <a:r>
              <a:rPr lang="en-US" sz="2000" dirty="0"/>
              <a:t>Small number of actions on the motion and related actions</a:t>
            </a:r>
          </a:p>
          <a:p>
            <a:pPr lvl="1" eaLnBrk="1" hangingPunct="1">
              <a:buClr>
                <a:srgbClr val="000099"/>
              </a:buClr>
            </a:pPr>
            <a:r>
              <a:rPr lang="en-US" sz="2000" dirty="0"/>
              <a:t>The existence of common counsel, the availability of Section 1404 transfer, or other factors that suggest alternative means of coordination are feasible</a:t>
            </a:r>
          </a:p>
          <a:p>
            <a:pPr lvl="1" eaLnBrk="1" hangingPunct="1">
              <a:buClr>
                <a:srgbClr val="000099"/>
              </a:buClr>
            </a:pPr>
            <a:r>
              <a:rPr lang="en-US" sz="2000" dirty="0"/>
              <a:t>Lack of factual commonality</a:t>
            </a:r>
          </a:p>
          <a:p>
            <a:pPr lvl="1" eaLnBrk="1" hangingPunct="1">
              <a:buClr>
                <a:srgbClr val="000099"/>
              </a:buClr>
            </a:pPr>
            <a:r>
              <a:rPr lang="en-US" sz="2000" dirty="0"/>
              <a:t>Advanced procedural posture of certain actions on the motion</a:t>
            </a:r>
          </a:p>
          <a:p>
            <a:pPr lvl="1" eaLnBrk="1" hangingPunct="1">
              <a:buClr>
                <a:srgbClr val="000099"/>
              </a:buClr>
            </a:pPr>
            <a:r>
              <a:rPr lang="en-US" sz="2000" dirty="0"/>
              <a:t>Lack of factual or procedural complexity</a:t>
            </a:r>
          </a:p>
          <a:p>
            <a:pPr lvl="1" eaLnBrk="1" hangingPunct="1">
              <a:buClr>
                <a:srgbClr val="000099"/>
              </a:buClr>
            </a:pPr>
            <a:r>
              <a:rPr lang="en-US" sz="2000" dirty="0"/>
              <a:t>Settlement of one or more cases is imminent</a:t>
            </a:r>
          </a:p>
          <a:p>
            <a:pPr lvl="1" eaLnBrk="1" hangingPunct="1">
              <a:buClr>
                <a:srgbClr val="000099"/>
              </a:buClr>
            </a:pPr>
            <a:r>
              <a:rPr lang="en-US" sz="2000" dirty="0"/>
              <a:t>Common questions primarily legal or confined to administrative record</a:t>
            </a:r>
          </a:p>
          <a:p>
            <a:pPr lvl="1" eaLnBrk="1" hangingPunct="1">
              <a:buClr>
                <a:srgbClr val="000099"/>
              </a:buClr>
            </a:pPr>
            <a:endParaRPr lang="en-US" sz="2000" dirty="0"/>
          </a:p>
          <a:p>
            <a:pPr eaLnBrk="1" hangingPunct="1">
              <a:buClr>
                <a:srgbClr val="000099"/>
              </a:buClr>
            </a:pPr>
            <a:endParaRPr lang="en-US" sz="2000" dirty="0"/>
          </a:p>
        </p:txBody>
      </p:sp>
      <p:sp>
        <p:nvSpPr>
          <p:cNvPr id="5" name="Slide Number Placeholder 17"/>
          <p:cNvSpPr>
            <a:spLocks noGrp="1"/>
          </p:cNvSpPr>
          <p:nvPr>
            <p:ph type="sldNum" sz="quarter" idx="12"/>
          </p:nvPr>
        </p:nvSpPr>
        <p:spPr/>
        <p:txBody>
          <a:bodyPr/>
          <a:lstStyle/>
          <a:p>
            <a:pPr>
              <a:defRPr/>
            </a:pPr>
            <a:fld id="{A4153C76-AC01-4B3A-BB1B-C3C19879E88E}" type="slidenum">
              <a:rPr lang="en-US"/>
              <a:pPr>
                <a:defRPr/>
              </a:pPr>
              <a:t>24</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5C6BB459-6F40-4224-80D8-BF748B801F25}" type="slidenum">
              <a:rPr lang="en-US" sz="1200">
                <a:solidFill>
                  <a:schemeClr val="tx2">
                    <a:shade val="90000"/>
                  </a:schemeClr>
                </a:solidFill>
              </a:rPr>
              <a:pPr algn="r" eaLnBrk="1" hangingPunct="1">
                <a:defRPr/>
              </a:pPr>
              <a:t>24</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77145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94E6F-B4D1-4360-A5B7-85A441596B70}"/>
              </a:ext>
            </a:extLst>
          </p:cNvPr>
          <p:cNvSpPr>
            <a:spLocks noGrp="1"/>
          </p:cNvSpPr>
          <p:nvPr>
            <p:ph type="title"/>
          </p:nvPr>
        </p:nvSpPr>
        <p:spPr/>
        <p:txBody>
          <a:bodyPr/>
          <a:lstStyle/>
          <a:p>
            <a:pPr algn="ctr"/>
            <a:r>
              <a:rPr lang="en-US" dirty="0"/>
              <a:t>QUESTIONS?</a:t>
            </a:r>
          </a:p>
        </p:txBody>
      </p:sp>
      <p:pic>
        <p:nvPicPr>
          <p:cNvPr id="6" name="Content Placeholder 5">
            <a:extLst>
              <a:ext uri="{FF2B5EF4-FFF2-40B4-BE49-F238E27FC236}">
                <a16:creationId xmlns:a16="http://schemas.microsoft.com/office/drawing/2014/main" id="{1BAC22B7-EDFD-4F8F-A2F4-81A7AA95BF01}"/>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377281" y="1935163"/>
            <a:ext cx="4389437" cy="4389437"/>
          </a:xfrm>
        </p:spPr>
      </p:pic>
      <p:sp>
        <p:nvSpPr>
          <p:cNvPr id="4" name="Slide Number Placeholder 3">
            <a:extLst>
              <a:ext uri="{FF2B5EF4-FFF2-40B4-BE49-F238E27FC236}">
                <a16:creationId xmlns:a16="http://schemas.microsoft.com/office/drawing/2014/main" id="{5F1E51EF-5716-4D6E-A83C-85EF09A8D87A}"/>
              </a:ext>
            </a:extLst>
          </p:cNvPr>
          <p:cNvSpPr>
            <a:spLocks noGrp="1"/>
          </p:cNvSpPr>
          <p:nvPr>
            <p:ph type="sldNum" sz="quarter" idx="12"/>
          </p:nvPr>
        </p:nvSpPr>
        <p:spPr/>
        <p:txBody>
          <a:bodyPr/>
          <a:lstStyle/>
          <a:p>
            <a:pPr>
              <a:defRPr/>
            </a:pPr>
            <a:fld id="{6D124FEF-AB04-4A1E-B6AE-1CAF86C2B245}" type="slidenum">
              <a:rPr lang="en-US" smtClean="0"/>
              <a:pPr>
                <a:defRPr/>
              </a:pPr>
              <a:t>25</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11227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704850"/>
            <a:ext cx="8229600" cy="914400"/>
          </a:xfrm>
        </p:spPr>
        <p:txBody>
          <a:bodyPr>
            <a:normAutofit/>
          </a:bodyPr>
          <a:lstStyle/>
          <a:p>
            <a:pPr algn="ctr" eaLnBrk="1" hangingPunct="1">
              <a:defRPr/>
            </a:pPr>
            <a:r>
              <a:rPr lang="en-US" dirty="0"/>
              <a:t>Current Panel Members</a:t>
            </a:r>
          </a:p>
        </p:txBody>
      </p:sp>
      <p:sp>
        <p:nvSpPr>
          <p:cNvPr id="8195" name="Content Placeholder 3"/>
          <p:cNvSpPr>
            <a:spLocks noGrp="1"/>
          </p:cNvSpPr>
          <p:nvPr>
            <p:ph sz="half" idx="1"/>
          </p:nvPr>
        </p:nvSpPr>
        <p:spPr>
          <a:xfrm>
            <a:off x="457200" y="2133600"/>
            <a:ext cx="4038600" cy="4433888"/>
          </a:xfrm>
        </p:spPr>
        <p:txBody>
          <a:bodyPr/>
          <a:lstStyle/>
          <a:p>
            <a:pPr eaLnBrk="1" hangingPunct="1"/>
            <a:endParaRPr lang="en-US" sz="1800" b="1" dirty="0"/>
          </a:p>
          <a:p>
            <a:pPr eaLnBrk="1" hangingPunct="1"/>
            <a:endParaRPr lang="en-US" sz="1800" b="1" dirty="0"/>
          </a:p>
          <a:p>
            <a:pPr eaLnBrk="1" hangingPunct="1">
              <a:buFont typeface="Wingdings 2" pitchFamily="18" charset="2"/>
              <a:buNone/>
            </a:pPr>
            <a:endParaRPr lang="en-US" sz="1800" b="1" dirty="0"/>
          </a:p>
          <a:p>
            <a:pPr eaLnBrk="1" hangingPunct="1">
              <a:buFont typeface="Wingdings 2" pitchFamily="18" charset="2"/>
              <a:buNone/>
            </a:pPr>
            <a:r>
              <a:rPr lang="en-US" sz="1800" b="1" dirty="0"/>
              <a:t>	Hon. Lewis A. Kaplan</a:t>
            </a:r>
            <a:br>
              <a:rPr lang="en-US" sz="1800" dirty="0"/>
            </a:br>
            <a:r>
              <a:rPr lang="en-US" sz="1800" dirty="0"/>
              <a:t>United States District Court</a:t>
            </a:r>
            <a:br>
              <a:rPr lang="en-US" sz="1800" dirty="0"/>
            </a:br>
            <a:r>
              <a:rPr lang="en-US" sz="1800" dirty="0"/>
              <a:t>Southern District of New York</a:t>
            </a:r>
          </a:p>
          <a:p>
            <a:pPr eaLnBrk="1" hangingPunct="1">
              <a:buFont typeface="Wingdings 2" pitchFamily="18" charset="2"/>
              <a:buNone/>
            </a:pPr>
            <a:r>
              <a:rPr lang="en-US" sz="1800" b="1" dirty="0"/>
              <a:t>	Hon. R. David Proctor</a:t>
            </a:r>
            <a:br>
              <a:rPr lang="en-US" sz="1800" dirty="0"/>
            </a:br>
            <a:r>
              <a:rPr lang="en-US" sz="1800" dirty="0"/>
              <a:t>United States District Court</a:t>
            </a:r>
            <a:br>
              <a:rPr lang="en-US" sz="1800" dirty="0"/>
            </a:br>
            <a:r>
              <a:rPr lang="en-US" sz="1800" dirty="0"/>
              <a:t>Northern District of Alabama</a:t>
            </a:r>
          </a:p>
          <a:p>
            <a:pPr eaLnBrk="1" hangingPunct="1">
              <a:buFont typeface="Wingdings 2" pitchFamily="18" charset="2"/>
              <a:buNone/>
            </a:pPr>
            <a:r>
              <a:rPr lang="en-US" sz="1800" b="1" dirty="0"/>
              <a:t>	Hon. Karen K. Caldwell</a:t>
            </a:r>
            <a:br>
              <a:rPr lang="en-US" sz="1800" dirty="0"/>
            </a:br>
            <a:r>
              <a:rPr lang="en-US" sz="1800" dirty="0"/>
              <a:t>United States District Court</a:t>
            </a:r>
            <a:br>
              <a:rPr lang="en-US" sz="1800" dirty="0"/>
            </a:br>
            <a:r>
              <a:rPr lang="en-US" sz="1800" dirty="0"/>
              <a:t>Eastern District of Kentucky</a:t>
            </a:r>
          </a:p>
          <a:p>
            <a:pPr eaLnBrk="1" hangingPunct="1">
              <a:buFont typeface="Wingdings" pitchFamily="2" charset="2"/>
              <a:buNone/>
            </a:pPr>
            <a:endParaRPr lang="en-US" dirty="0"/>
          </a:p>
        </p:txBody>
      </p:sp>
      <p:sp>
        <p:nvSpPr>
          <p:cNvPr id="8196" name="Content Placeholder 4"/>
          <p:cNvSpPr>
            <a:spLocks noGrp="1"/>
          </p:cNvSpPr>
          <p:nvPr>
            <p:ph sz="half" idx="2"/>
          </p:nvPr>
        </p:nvSpPr>
        <p:spPr>
          <a:xfrm>
            <a:off x="4800600" y="2133600"/>
            <a:ext cx="4038600" cy="4433888"/>
          </a:xfrm>
        </p:spPr>
        <p:txBody>
          <a:bodyPr/>
          <a:lstStyle/>
          <a:p>
            <a:pPr eaLnBrk="1" hangingPunct="1">
              <a:buFont typeface="Wingdings 2" pitchFamily="18" charset="2"/>
              <a:buNone/>
            </a:pPr>
            <a:endParaRPr lang="en-US" sz="1800" b="1" dirty="0"/>
          </a:p>
          <a:p>
            <a:pPr eaLnBrk="1" hangingPunct="1">
              <a:buFont typeface="Wingdings 2" pitchFamily="18" charset="2"/>
              <a:buNone/>
            </a:pPr>
            <a:endParaRPr lang="en-US" sz="1800" b="1" dirty="0"/>
          </a:p>
          <a:p>
            <a:pPr eaLnBrk="1" hangingPunct="1">
              <a:buFont typeface="Wingdings 2" pitchFamily="18" charset="2"/>
              <a:buNone/>
            </a:pPr>
            <a:endParaRPr lang="en-US" sz="1800" b="1" dirty="0"/>
          </a:p>
          <a:p>
            <a:pPr eaLnBrk="1" hangingPunct="1">
              <a:buFont typeface="Wingdings 2" pitchFamily="18" charset="2"/>
              <a:buNone/>
            </a:pPr>
            <a:r>
              <a:rPr lang="en-US" sz="1800" b="1" dirty="0"/>
              <a:t>	Hon. Ellen Segal </a:t>
            </a:r>
            <a:r>
              <a:rPr lang="en-US" sz="1800" b="1" dirty="0" err="1"/>
              <a:t>Huvelle</a:t>
            </a:r>
            <a:br>
              <a:rPr lang="en-US" sz="1800" dirty="0"/>
            </a:br>
            <a:r>
              <a:rPr lang="en-US" sz="1800" dirty="0"/>
              <a:t>United States District Court  District of District of Columbia</a:t>
            </a:r>
          </a:p>
          <a:p>
            <a:pPr eaLnBrk="1" hangingPunct="1">
              <a:buFont typeface="Wingdings 2" pitchFamily="18" charset="2"/>
              <a:buNone/>
            </a:pPr>
            <a:r>
              <a:rPr lang="en-US" sz="1800" b="1" dirty="0"/>
              <a:t>	Hon. Catherine D. Perry </a:t>
            </a:r>
            <a:br>
              <a:rPr lang="en-US" sz="1800" dirty="0"/>
            </a:br>
            <a:r>
              <a:rPr lang="en-US" sz="1800" dirty="0"/>
              <a:t>United States District Court</a:t>
            </a:r>
            <a:br>
              <a:rPr lang="en-US" sz="1800" dirty="0"/>
            </a:br>
            <a:r>
              <a:rPr lang="en-US" sz="1800" dirty="0"/>
              <a:t>Eastern District of Missouri</a:t>
            </a:r>
          </a:p>
          <a:p>
            <a:pPr eaLnBrk="1" hangingPunct="1">
              <a:buFont typeface="Wingdings 2" pitchFamily="18" charset="2"/>
              <a:buNone/>
            </a:pPr>
            <a:r>
              <a:rPr lang="en-US" sz="1800" b="1" dirty="0"/>
              <a:t>	Hon. Nathaniel M. Gorton</a:t>
            </a:r>
            <a:br>
              <a:rPr lang="en-US" sz="1800" dirty="0"/>
            </a:br>
            <a:r>
              <a:rPr lang="en-US" sz="1800" dirty="0"/>
              <a:t>United States District Court</a:t>
            </a:r>
            <a:br>
              <a:rPr lang="en-US" sz="1800" dirty="0"/>
            </a:br>
            <a:r>
              <a:rPr lang="en-US" sz="1800" dirty="0"/>
              <a:t>District of Massachusetts</a:t>
            </a:r>
          </a:p>
          <a:p>
            <a:pPr eaLnBrk="1" hangingPunct="1">
              <a:buFont typeface="Wingdings 2" pitchFamily="18" charset="2"/>
              <a:buNone/>
            </a:pPr>
            <a:endParaRPr lang="en-US" sz="1800" dirty="0"/>
          </a:p>
        </p:txBody>
      </p:sp>
      <p:sp>
        <p:nvSpPr>
          <p:cNvPr id="7" name="Slide Number Placeholder 17"/>
          <p:cNvSpPr>
            <a:spLocks noGrp="1"/>
          </p:cNvSpPr>
          <p:nvPr>
            <p:ph type="sldNum" sz="quarter" idx="12"/>
          </p:nvPr>
        </p:nvSpPr>
        <p:spPr/>
        <p:txBody>
          <a:bodyPr/>
          <a:lstStyle/>
          <a:p>
            <a:pPr>
              <a:defRPr/>
            </a:pPr>
            <a:fld id="{125C0F29-DB8A-499E-914C-17FBF7575710}" type="slidenum">
              <a:rPr lang="en-US"/>
              <a:pPr>
                <a:defRPr/>
              </a:pPr>
              <a:t>3</a:t>
            </a:fld>
            <a:endParaRPr lang="en-US"/>
          </a:p>
        </p:txBody>
      </p:sp>
      <p:sp>
        <p:nvSpPr>
          <p:cNvPr id="8197" name="Text Placeholder 5"/>
          <p:cNvSpPr>
            <a:spLocks noGrp="1"/>
          </p:cNvSpPr>
          <p:nvPr>
            <p:ph type="body" idx="4294967295"/>
          </p:nvPr>
        </p:nvSpPr>
        <p:spPr>
          <a:xfrm>
            <a:off x="0" y="1979613"/>
            <a:ext cx="8382000" cy="992187"/>
          </a:xfrm>
        </p:spPr>
        <p:txBody>
          <a:bodyPr/>
          <a:lstStyle/>
          <a:p>
            <a:pPr algn="ctr" eaLnBrk="1" hangingPunct="1">
              <a:buFont typeface="Wingdings 2" pitchFamily="18" charset="2"/>
              <a:buNone/>
            </a:pPr>
            <a:r>
              <a:rPr lang="en-US" sz="1800" b="1" dirty="0"/>
              <a:t>	Hon. Sarah S. Vance, Chair</a:t>
            </a:r>
            <a:br>
              <a:rPr lang="en-US" sz="1800" dirty="0"/>
            </a:br>
            <a:r>
              <a:rPr lang="en-US" sz="1800" dirty="0"/>
              <a:t>United States District Court</a:t>
            </a:r>
            <a:br>
              <a:rPr lang="en-US" sz="1800" dirty="0"/>
            </a:br>
            <a:r>
              <a:rPr lang="en-US" sz="1800" dirty="0"/>
              <a:t>Eastern District of Louisiana</a:t>
            </a:r>
          </a:p>
          <a:p>
            <a:pPr eaLnBrk="1" hangingPunct="1">
              <a:buFont typeface="Wingdings 2" pitchFamily="18" charset="2"/>
              <a:buNone/>
            </a:pPr>
            <a:endParaRPr lang="en-US" sz="1800" dirty="0"/>
          </a:p>
        </p:txBody>
      </p:sp>
      <p:sp>
        <p:nvSpPr>
          <p:cNvPr id="6" name="Slide Number Placeholder 5"/>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B54796CA-D7E1-4ECC-9C47-5E0BEF776B13}" type="slidenum">
              <a:rPr lang="en-US" sz="1200">
                <a:solidFill>
                  <a:schemeClr val="tx2">
                    <a:shade val="90000"/>
                  </a:schemeClr>
                </a:solidFill>
              </a:rPr>
              <a:pPr algn="r" eaLnBrk="1" hangingPunct="1">
                <a:defRPr/>
              </a:pPr>
              <a:t>3</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457200" y="304800"/>
            <a:ext cx="8229600" cy="685800"/>
          </a:xfrm>
        </p:spPr>
        <p:txBody>
          <a:bodyPr/>
          <a:lstStyle/>
          <a:p>
            <a:pPr algn="ctr" eaLnBrk="1" hangingPunct="1">
              <a:defRPr/>
            </a:pPr>
            <a:r>
              <a:rPr lang="en-US" dirty="0"/>
              <a:t>Panel Staff</a:t>
            </a:r>
          </a:p>
        </p:txBody>
      </p:sp>
      <p:sp>
        <p:nvSpPr>
          <p:cNvPr id="12291" name="Content Placeholder 5"/>
          <p:cNvSpPr>
            <a:spLocks noGrp="1"/>
          </p:cNvSpPr>
          <p:nvPr>
            <p:ph idx="1"/>
          </p:nvPr>
        </p:nvSpPr>
        <p:spPr>
          <a:xfrm>
            <a:off x="457200" y="990599"/>
            <a:ext cx="8382000" cy="5730875"/>
          </a:xfrm>
        </p:spPr>
        <p:txBody>
          <a:bodyPr/>
          <a:lstStyle/>
          <a:p>
            <a:pPr eaLnBrk="1" hangingPunct="1">
              <a:buFont typeface="Wingdings 2" pitchFamily="18" charset="2"/>
              <a:buNone/>
            </a:pPr>
            <a:r>
              <a:rPr lang="en-US" dirty="0">
                <a:solidFill>
                  <a:srgbClr val="002060"/>
                </a:solidFill>
              </a:rPr>
              <a:t>Located in Thurgood Marshall FJB, Washington, DC</a:t>
            </a:r>
          </a:p>
          <a:p>
            <a:pPr eaLnBrk="1" hangingPunct="1"/>
            <a:r>
              <a:rPr lang="en-US" dirty="0"/>
              <a:t>Panel Executive, Clerk’s Office, and Staff Attorneys support the Panel.</a:t>
            </a:r>
          </a:p>
          <a:p>
            <a:pPr eaLnBrk="1" hangingPunct="1"/>
            <a:r>
              <a:rPr lang="en-US" dirty="0"/>
              <a:t>Panel Executive functions as Chief Executive Officer and Chief Legal Officer; manages the legal, operational, and administrative staff of the Panel. </a:t>
            </a:r>
          </a:p>
          <a:p>
            <a:r>
              <a:rPr lang="en-US" dirty="0"/>
              <a:t>Clerk’s Office processes motions, other filings, and orders; maintains dockets; and develops statistics. </a:t>
            </a:r>
          </a:p>
          <a:p>
            <a:pPr eaLnBrk="1" hangingPunct="1"/>
            <a:r>
              <a:rPr lang="en-US" dirty="0"/>
              <a:t>Staff Attorneys review cases for inclusion in, or remand from, existing MDLs; summarize and analyze briefing on motions to create new MDLs, as well as contested matters in existing MDLs (e.g., motions to vacate CTO or CRO).</a:t>
            </a:r>
            <a:endParaRPr lang="en-US" b="1" dirty="0">
              <a:solidFill>
                <a:srgbClr val="002060"/>
              </a:solidFill>
            </a:endParaRPr>
          </a:p>
        </p:txBody>
      </p:sp>
      <p:sp>
        <p:nvSpPr>
          <p:cNvPr id="5" name="Slide Number Placeholder 17"/>
          <p:cNvSpPr>
            <a:spLocks noGrp="1"/>
          </p:cNvSpPr>
          <p:nvPr>
            <p:ph type="sldNum" sz="quarter" idx="12"/>
          </p:nvPr>
        </p:nvSpPr>
        <p:spPr/>
        <p:txBody>
          <a:bodyPr/>
          <a:lstStyle/>
          <a:p>
            <a:pPr>
              <a:defRPr/>
            </a:pPr>
            <a:fld id="{CC15422E-1F01-4411-AC93-A018DF261C65}" type="slidenum">
              <a:rPr lang="en-US"/>
              <a:pPr>
                <a:defRPr/>
              </a:pPr>
              <a:t>4</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F081B3D5-AD44-41BC-9CF5-D54095F89424}" type="slidenum">
              <a:rPr lang="en-US" sz="1200">
                <a:solidFill>
                  <a:schemeClr val="tx2">
                    <a:shade val="90000"/>
                  </a:schemeClr>
                </a:solidFill>
              </a:rPr>
              <a:pPr algn="r" eaLnBrk="1" hangingPunct="1">
                <a:defRPr/>
              </a:pPr>
              <a:t>4</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21231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a:xfrm>
            <a:off x="457200" y="533400"/>
            <a:ext cx="8229600" cy="914400"/>
          </a:xfrm>
        </p:spPr>
        <p:txBody>
          <a:bodyPr/>
          <a:lstStyle/>
          <a:p>
            <a:pPr algn="ctr" eaLnBrk="1" hangingPunct="1">
              <a:defRPr/>
            </a:pPr>
            <a:r>
              <a:rPr lang="en-US" dirty="0"/>
              <a:t>Panel’s Primary Statutory Duties</a:t>
            </a:r>
          </a:p>
        </p:txBody>
      </p:sp>
      <p:sp>
        <p:nvSpPr>
          <p:cNvPr id="12291" name="Content Placeholder 5"/>
          <p:cNvSpPr>
            <a:spLocks noGrp="1"/>
          </p:cNvSpPr>
          <p:nvPr>
            <p:ph idx="1"/>
          </p:nvPr>
        </p:nvSpPr>
        <p:spPr>
          <a:xfrm>
            <a:off x="457200" y="1676401"/>
            <a:ext cx="8686800" cy="4648200"/>
          </a:xfrm>
        </p:spPr>
        <p:txBody>
          <a:bodyPr/>
          <a:lstStyle/>
          <a:p>
            <a:pPr eaLnBrk="1" hangingPunct="1"/>
            <a:r>
              <a:rPr lang="en-US" dirty="0"/>
              <a:t>Determine whether civil actions involving one or more common questions of fact pending in different districts should be transferred to a single district for coordinated or consolidated pretrial proceedings.</a:t>
            </a:r>
          </a:p>
          <a:p>
            <a:pPr lvl="1"/>
            <a:r>
              <a:rPr lang="en-US" dirty="0"/>
              <a:t>“ … for the convenience of parties and witnesses and [to] promote the just and efficient conduct of such actions …”</a:t>
            </a:r>
          </a:p>
          <a:p>
            <a:pPr lvl="1"/>
            <a:endParaRPr lang="en-US" dirty="0"/>
          </a:p>
          <a:p>
            <a:pPr eaLnBrk="1" hangingPunct="1"/>
            <a:r>
              <a:rPr lang="en-US" dirty="0"/>
              <a:t>Select the judge(s) to conduct pretrial proceedings.</a:t>
            </a:r>
          </a:p>
          <a:p>
            <a:pPr eaLnBrk="1" hangingPunct="1"/>
            <a:r>
              <a:rPr lang="en-US" dirty="0"/>
              <a:t>At or before the conclusion of pretrial proceedings, remand MDL actions to original (transferor) court.</a:t>
            </a:r>
          </a:p>
        </p:txBody>
      </p:sp>
      <p:sp>
        <p:nvSpPr>
          <p:cNvPr id="5" name="Slide Number Placeholder 17"/>
          <p:cNvSpPr>
            <a:spLocks noGrp="1"/>
          </p:cNvSpPr>
          <p:nvPr>
            <p:ph type="sldNum" sz="quarter" idx="12"/>
          </p:nvPr>
        </p:nvSpPr>
        <p:spPr/>
        <p:txBody>
          <a:bodyPr/>
          <a:lstStyle/>
          <a:p>
            <a:pPr>
              <a:defRPr/>
            </a:pPr>
            <a:fld id="{CC15422E-1F01-4411-AC93-A018DF261C65}" type="slidenum">
              <a:rPr lang="en-US"/>
              <a:pPr>
                <a:defRPr/>
              </a:pPr>
              <a:t>5</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F081B3D5-AD44-41BC-9CF5-D54095F89424}" type="slidenum">
              <a:rPr lang="en-US" sz="1200">
                <a:solidFill>
                  <a:schemeClr val="tx2">
                    <a:shade val="90000"/>
                  </a:schemeClr>
                </a:solidFill>
              </a:rPr>
              <a:pPr algn="r" eaLnBrk="1" hangingPunct="1">
                <a:defRPr/>
              </a:pPr>
              <a:t>5</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lstStyle/>
          <a:p>
            <a:pPr algn="ctr" eaLnBrk="1" hangingPunct="1">
              <a:defRPr/>
            </a:pPr>
            <a:r>
              <a:rPr lang="en-US" dirty="0"/>
              <a:t>Creating an MDL</a:t>
            </a:r>
          </a:p>
        </p:txBody>
      </p:sp>
      <p:sp>
        <p:nvSpPr>
          <p:cNvPr id="14339" name="Content Placeholder 5"/>
          <p:cNvSpPr>
            <a:spLocks noGrp="1"/>
          </p:cNvSpPr>
          <p:nvPr>
            <p:ph idx="1"/>
          </p:nvPr>
        </p:nvSpPr>
        <p:spPr/>
        <p:txBody>
          <a:bodyPr/>
          <a:lstStyle/>
          <a:p>
            <a:pPr eaLnBrk="1" hangingPunct="1"/>
            <a:r>
              <a:rPr lang="en-US" dirty="0"/>
              <a:t>Motion of a party (99%) or by the Panel </a:t>
            </a:r>
            <a:r>
              <a:rPr lang="en-US" i="1" dirty="0" err="1"/>
              <a:t>sua</a:t>
            </a:r>
            <a:r>
              <a:rPr lang="en-US" i="1" dirty="0"/>
              <a:t> sponte. </a:t>
            </a:r>
          </a:p>
          <a:p>
            <a:pPr eaLnBrk="1" hangingPunct="1"/>
            <a:r>
              <a:rPr lang="en-US" dirty="0"/>
              <a:t>Panel Considers</a:t>
            </a:r>
          </a:p>
          <a:p>
            <a:pPr lvl="1" eaLnBrk="1" hangingPunct="1"/>
            <a:r>
              <a:rPr lang="en-US" dirty="0"/>
              <a:t>Motion to centralize, responses, reply </a:t>
            </a:r>
          </a:p>
          <a:p>
            <a:pPr lvl="1" eaLnBrk="1" hangingPunct="1"/>
            <a:r>
              <a:rPr lang="en-US" dirty="0"/>
              <a:t>Hearing, usually with oral argument, 6 Panel hearings each year held in courts around the country</a:t>
            </a:r>
          </a:p>
          <a:p>
            <a:pPr eaLnBrk="1" hangingPunct="1"/>
            <a:r>
              <a:rPr lang="en-US" dirty="0"/>
              <a:t>Panel Decision – published order usually issued within 10 days or less of the hearing.</a:t>
            </a:r>
          </a:p>
          <a:p>
            <a:pPr eaLnBrk="1" hangingPunct="1"/>
            <a:r>
              <a:rPr lang="en-US" dirty="0"/>
              <a:t>Consent of Transferee Court (district’s Chief Judge) is required by statute before transfer.</a:t>
            </a:r>
          </a:p>
        </p:txBody>
      </p:sp>
      <p:sp>
        <p:nvSpPr>
          <p:cNvPr id="5" name="Slide Number Placeholder 17"/>
          <p:cNvSpPr>
            <a:spLocks noGrp="1"/>
          </p:cNvSpPr>
          <p:nvPr>
            <p:ph type="sldNum" sz="quarter" idx="12"/>
          </p:nvPr>
        </p:nvSpPr>
        <p:spPr/>
        <p:txBody>
          <a:bodyPr/>
          <a:lstStyle/>
          <a:p>
            <a:pPr>
              <a:defRPr/>
            </a:pPr>
            <a:fld id="{B3CB37AD-0FDA-43C6-A65B-E05814ED2BCF}" type="slidenum">
              <a:rPr lang="en-US"/>
              <a:pPr>
                <a:defRPr/>
              </a:pPr>
              <a:t>6</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0919FF51-E3A5-4C6F-B4CA-5C419CDB94EC}" type="slidenum">
              <a:rPr lang="en-US" sz="1200">
                <a:solidFill>
                  <a:schemeClr val="tx2">
                    <a:shade val="90000"/>
                  </a:schemeClr>
                </a:solidFill>
              </a:rPr>
              <a:pPr algn="r" eaLnBrk="1" hangingPunct="1">
                <a:defRPr/>
              </a:pPr>
              <a:t>6</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457200" y="304800"/>
            <a:ext cx="8229600" cy="609600"/>
          </a:xfrm>
        </p:spPr>
        <p:txBody>
          <a:bodyPr/>
          <a:lstStyle/>
          <a:p>
            <a:pPr algn="ctr" eaLnBrk="1" hangingPunct="1">
              <a:defRPr/>
            </a:pPr>
            <a:r>
              <a:rPr lang="en-US" dirty="0"/>
              <a:t>Transfers to Existing MDLs</a:t>
            </a:r>
          </a:p>
        </p:txBody>
      </p:sp>
      <p:sp>
        <p:nvSpPr>
          <p:cNvPr id="14339" name="Content Placeholder 5"/>
          <p:cNvSpPr>
            <a:spLocks noGrp="1"/>
          </p:cNvSpPr>
          <p:nvPr>
            <p:ph idx="1"/>
          </p:nvPr>
        </p:nvSpPr>
        <p:spPr>
          <a:xfrm>
            <a:off x="457200" y="1143001"/>
            <a:ext cx="8229600" cy="5181600"/>
          </a:xfrm>
        </p:spPr>
        <p:txBody>
          <a:bodyPr/>
          <a:lstStyle/>
          <a:p>
            <a:pPr eaLnBrk="1" hangingPunct="1"/>
            <a:r>
              <a:rPr lang="en-US" sz="2400" b="1" dirty="0"/>
              <a:t>Tag-along actions </a:t>
            </a:r>
            <a:r>
              <a:rPr lang="en-US" sz="2400" dirty="0"/>
              <a:t>= actions involving common questions of fact with (1) actions on an initial transfer motion or (2) actions in an existing MDL.</a:t>
            </a:r>
          </a:p>
          <a:p>
            <a:pPr lvl="1" eaLnBrk="1" hangingPunct="1"/>
            <a:r>
              <a:rPr lang="en-US" sz="2200" dirty="0"/>
              <a:t>Party or counsel in cases on initial transfer motion or in existing MDL must notify Panel of potential tag-along actions.  Panel Rules 6.2(d) &amp; 7.1(a)</a:t>
            </a:r>
          </a:p>
          <a:p>
            <a:pPr lvl="1" eaLnBrk="1" hangingPunct="1"/>
            <a:r>
              <a:rPr lang="en-US" sz="2200" dirty="0"/>
              <a:t>If Panel Staff find action is appropriate for inclusion, Panel Clerk issues a conditional transfer order (CTO)</a:t>
            </a:r>
          </a:p>
          <a:p>
            <a:pPr lvl="2" eaLnBrk="1" hangingPunct="1"/>
            <a:r>
              <a:rPr lang="en-US" sz="2000" dirty="0"/>
              <a:t>If CTO is unopposed, action is transferred after 7 days</a:t>
            </a:r>
          </a:p>
          <a:p>
            <a:pPr lvl="2" eaLnBrk="1" hangingPunct="1"/>
            <a:r>
              <a:rPr lang="en-US" sz="2000" dirty="0"/>
              <a:t>If CTO is opposed, briefing and consideration by Panel at hearing, usually without oral argument.</a:t>
            </a:r>
          </a:p>
          <a:p>
            <a:pPr lvl="1" eaLnBrk="1" hangingPunct="1"/>
            <a:r>
              <a:rPr lang="en-US" sz="2200" dirty="0"/>
              <a:t>If Panel Staff find action is </a:t>
            </a:r>
            <a:r>
              <a:rPr lang="en-US" sz="2200" b="1" dirty="0"/>
              <a:t>not</a:t>
            </a:r>
            <a:r>
              <a:rPr lang="en-US" sz="2200" dirty="0"/>
              <a:t> appropriate for inclusion, CTO will not issue, but the involved party may move for transfer.</a:t>
            </a:r>
          </a:p>
        </p:txBody>
      </p:sp>
      <p:sp>
        <p:nvSpPr>
          <p:cNvPr id="5" name="Slide Number Placeholder 17"/>
          <p:cNvSpPr>
            <a:spLocks noGrp="1"/>
          </p:cNvSpPr>
          <p:nvPr>
            <p:ph type="sldNum" sz="quarter" idx="12"/>
          </p:nvPr>
        </p:nvSpPr>
        <p:spPr/>
        <p:txBody>
          <a:bodyPr/>
          <a:lstStyle/>
          <a:p>
            <a:pPr>
              <a:defRPr/>
            </a:pPr>
            <a:fld id="{B3CB37AD-0FDA-43C6-A65B-E05814ED2BCF}" type="slidenum">
              <a:rPr lang="en-US"/>
              <a:pPr>
                <a:defRPr/>
              </a:pPr>
              <a:t>7</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0919FF51-E3A5-4C6F-B4CA-5C419CDB94EC}" type="slidenum">
              <a:rPr lang="en-US" sz="1200">
                <a:solidFill>
                  <a:schemeClr val="tx2">
                    <a:shade val="90000"/>
                  </a:schemeClr>
                </a:solidFill>
              </a:rPr>
              <a:pPr algn="r" eaLnBrk="1" hangingPunct="1">
                <a:defRPr/>
              </a:pPr>
              <a:t>7</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517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457200" y="304800"/>
            <a:ext cx="8229600" cy="609600"/>
          </a:xfrm>
        </p:spPr>
        <p:txBody>
          <a:bodyPr/>
          <a:lstStyle/>
          <a:p>
            <a:pPr algn="ctr" eaLnBrk="1" hangingPunct="1">
              <a:defRPr/>
            </a:pPr>
            <a:r>
              <a:rPr lang="en-US" dirty="0"/>
              <a:t>Other Additions to Existing MDLs</a:t>
            </a:r>
          </a:p>
        </p:txBody>
      </p:sp>
      <p:sp>
        <p:nvSpPr>
          <p:cNvPr id="14339" name="Content Placeholder 5"/>
          <p:cNvSpPr>
            <a:spLocks noGrp="1"/>
          </p:cNvSpPr>
          <p:nvPr>
            <p:ph idx="1"/>
          </p:nvPr>
        </p:nvSpPr>
        <p:spPr>
          <a:xfrm>
            <a:off x="457200" y="914400"/>
            <a:ext cx="8229600" cy="5410201"/>
          </a:xfrm>
        </p:spPr>
        <p:txBody>
          <a:bodyPr/>
          <a:lstStyle/>
          <a:p>
            <a:pPr eaLnBrk="1" hangingPunct="1"/>
            <a:r>
              <a:rPr lang="en-US" b="1" dirty="0"/>
              <a:t>“Direct filed” actions</a:t>
            </a:r>
            <a:r>
              <a:rPr lang="en-US" dirty="0"/>
              <a:t> = potential tag-along actions filed in the transferee district</a:t>
            </a:r>
            <a:endParaRPr lang="en-US" sz="2400" dirty="0"/>
          </a:p>
          <a:p>
            <a:pPr lvl="1" eaLnBrk="1" hangingPunct="1"/>
            <a:r>
              <a:rPr lang="en-US" dirty="0"/>
              <a:t>Direct filed actions do not require official Panel action.</a:t>
            </a:r>
          </a:p>
          <a:p>
            <a:pPr lvl="1" eaLnBrk="1" hangingPunct="1"/>
            <a:r>
              <a:rPr lang="en-US" dirty="0"/>
              <a:t>Party should request assignment of these actions to the Transferee Judge in accordance with applicable local rules.</a:t>
            </a:r>
          </a:p>
          <a:p>
            <a:pPr lvl="1" eaLnBrk="1" hangingPunct="1"/>
            <a:r>
              <a:rPr lang="en-US" dirty="0"/>
              <a:t>Panel informally advises Transferee Judges to ensure that direct filed cases are within Panel-defined parameters of MDL.</a:t>
            </a:r>
          </a:p>
          <a:p>
            <a:pPr eaLnBrk="1" hangingPunct="1"/>
            <a:r>
              <a:rPr lang="en-US" dirty="0"/>
              <a:t>CY 2018:  The Panel transferred </a:t>
            </a:r>
            <a:r>
              <a:rPr lang="en-US" b="1" dirty="0"/>
              <a:t>4,100</a:t>
            </a:r>
            <a:r>
              <a:rPr lang="en-US" dirty="0"/>
              <a:t> tag-along actions.  </a:t>
            </a:r>
            <a:r>
              <a:rPr lang="en-US" b="1" dirty="0"/>
              <a:t>38,794</a:t>
            </a:r>
            <a:r>
              <a:rPr lang="en-US" dirty="0"/>
              <a:t> cases were added to MDLs through direct filings.  </a:t>
            </a:r>
            <a:r>
              <a:rPr lang="en-US" b="1" dirty="0"/>
              <a:t>Ten</a:t>
            </a:r>
            <a:r>
              <a:rPr lang="en-US" dirty="0"/>
              <a:t> MDLs account for almost </a:t>
            </a:r>
            <a:r>
              <a:rPr lang="en-US" b="1" dirty="0"/>
              <a:t>84% </a:t>
            </a:r>
            <a:r>
              <a:rPr lang="en-US" dirty="0"/>
              <a:t>of directly filed cases.</a:t>
            </a:r>
            <a:endParaRPr lang="en-US" sz="2600" dirty="0"/>
          </a:p>
        </p:txBody>
      </p:sp>
      <p:sp>
        <p:nvSpPr>
          <p:cNvPr id="5" name="Slide Number Placeholder 17"/>
          <p:cNvSpPr>
            <a:spLocks noGrp="1"/>
          </p:cNvSpPr>
          <p:nvPr>
            <p:ph type="sldNum" sz="quarter" idx="12"/>
          </p:nvPr>
        </p:nvSpPr>
        <p:spPr/>
        <p:txBody>
          <a:bodyPr/>
          <a:lstStyle/>
          <a:p>
            <a:pPr>
              <a:defRPr/>
            </a:pPr>
            <a:fld id="{B3CB37AD-0FDA-43C6-A65B-E05814ED2BCF}" type="slidenum">
              <a:rPr lang="en-US"/>
              <a:pPr>
                <a:defRPr/>
              </a:pPr>
              <a:t>8</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0919FF51-E3A5-4C6F-B4CA-5C419CDB94EC}" type="slidenum">
              <a:rPr lang="en-US" sz="1200">
                <a:solidFill>
                  <a:schemeClr val="tx2">
                    <a:shade val="90000"/>
                  </a:schemeClr>
                </a:solidFill>
              </a:rPr>
              <a:pPr algn="r" eaLnBrk="1" hangingPunct="1">
                <a:defRPr/>
              </a:pPr>
              <a:t>8</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933361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136525"/>
            <a:ext cx="8229600" cy="549275"/>
          </a:xfrm>
        </p:spPr>
        <p:txBody>
          <a:bodyPr/>
          <a:lstStyle/>
          <a:p>
            <a:pPr algn="ctr" eaLnBrk="1" hangingPunct="1">
              <a:defRPr/>
            </a:pPr>
            <a:r>
              <a:rPr lang="en-US" dirty="0"/>
              <a:t>Panel Decision-making: Centralize? </a:t>
            </a:r>
          </a:p>
        </p:txBody>
      </p:sp>
      <p:sp>
        <p:nvSpPr>
          <p:cNvPr id="24579" name="Rectangle 3"/>
          <p:cNvSpPr>
            <a:spLocks noGrp="1" noChangeArrowheads="1"/>
          </p:cNvSpPr>
          <p:nvPr>
            <p:ph idx="1"/>
          </p:nvPr>
        </p:nvSpPr>
        <p:spPr>
          <a:xfrm>
            <a:off x="609600" y="1066800"/>
            <a:ext cx="8382000" cy="5562600"/>
          </a:xfrm>
        </p:spPr>
        <p:txBody>
          <a:bodyPr/>
          <a:lstStyle/>
          <a:p>
            <a:pPr marL="0" indent="0" algn="ctr" eaLnBrk="1" hangingPunct="1">
              <a:buNone/>
            </a:pPr>
            <a:r>
              <a:rPr lang="en-US" sz="3200" b="1" dirty="0"/>
              <a:t>Statutory Criteria</a:t>
            </a:r>
            <a:r>
              <a:rPr lang="en-US" sz="3200" dirty="0"/>
              <a:t> </a:t>
            </a:r>
          </a:p>
          <a:p>
            <a:pPr marL="0" indent="0" algn="ctr" eaLnBrk="1" hangingPunct="1">
              <a:buNone/>
            </a:pPr>
            <a:r>
              <a:rPr lang="en-US" sz="2400" dirty="0"/>
              <a:t>One or more common questions of fact.  </a:t>
            </a:r>
          </a:p>
          <a:p>
            <a:pPr marL="0" indent="0" algn="ctr" eaLnBrk="1" hangingPunct="1">
              <a:buNone/>
            </a:pPr>
            <a:r>
              <a:rPr lang="en-US" sz="2400" dirty="0"/>
              <a:t>Actions pending in more than one district.</a:t>
            </a:r>
          </a:p>
          <a:p>
            <a:pPr marL="0" indent="0" eaLnBrk="1" hangingPunct="1">
              <a:buNone/>
            </a:pPr>
            <a:endParaRPr lang="en-US" sz="2400" dirty="0"/>
          </a:p>
          <a:p>
            <a:pPr marL="0" indent="0" eaLnBrk="1" hangingPunct="1">
              <a:buNone/>
            </a:pPr>
            <a:endParaRPr lang="en-US" sz="2400" dirty="0"/>
          </a:p>
          <a:p>
            <a:pPr marL="0" indent="0" algn="ctr" eaLnBrk="1" hangingPunct="1">
              <a:buNone/>
            </a:pPr>
            <a:r>
              <a:rPr lang="en-US" sz="3200" b="1" dirty="0"/>
              <a:t>Statutory Objectives</a:t>
            </a:r>
            <a:r>
              <a:rPr lang="en-US" sz="3200" dirty="0"/>
              <a:t> </a:t>
            </a:r>
          </a:p>
          <a:p>
            <a:pPr marL="0" indent="0" algn="ctr" eaLnBrk="1" hangingPunct="1">
              <a:buNone/>
            </a:pPr>
            <a:r>
              <a:rPr lang="en-US" sz="2400" dirty="0"/>
              <a:t>Eliminate duplication in discovery and other pretrial matters.</a:t>
            </a:r>
          </a:p>
          <a:p>
            <a:pPr marL="0" indent="0" algn="ctr" eaLnBrk="1" hangingPunct="1">
              <a:buNone/>
            </a:pPr>
            <a:r>
              <a:rPr lang="en-US" sz="2400" dirty="0"/>
              <a:t>Avoid inconsistent pretrial rulings and schedules.  </a:t>
            </a:r>
          </a:p>
          <a:p>
            <a:pPr marL="0" indent="0" algn="ctr" eaLnBrk="1" hangingPunct="1">
              <a:buNone/>
            </a:pPr>
            <a:r>
              <a:rPr lang="en-US" sz="2400" dirty="0"/>
              <a:t>Conserve resources of parties, counsel and courts.</a:t>
            </a:r>
          </a:p>
        </p:txBody>
      </p:sp>
      <p:sp>
        <p:nvSpPr>
          <p:cNvPr id="5" name="Slide Number Placeholder 17"/>
          <p:cNvSpPr>
            <a:spLocks noGrp="1"/>
          </p:cNvSpPr>
          <p:nvPr>
            <p:ph type="sldNum" sz="quarter" idx="12"/>
          </p:nvPr>
        </p:nvSpPr>
        <p:spPr/>
        <p:txBody>
          <a:bodyPr/>
          <a:lstStyle/>
          <a:p>
            <a:pPr>
              <a:defRPr/>
            </a:pPr>
            <a:fld id="{1B31B51C-4E93-4E3E-86C9-FCC0E36E6BDB}" type="slidenum">
              <a:rPr lang="en-US"/>
              <a:pPr>
                <a:defRPr/>
              </a:pPr>
              <a:t>9</a:t>
            </a:fld>
            <a:endParaRPr lang="en-US"/>
          </a:p>
        </p:txBody>
      </p:sp>
      <p:sp>
        <p:nvSpPr>
          <p:cNvPr id="4" name="Slide Number Placeholder 3"/>
          <p:cNvSpPr txBox="1">
            <a:spLocks noGrp="1"/>
          </p:cNvSpPr>
          <p:nvPr/>
        </p:nvSpPr>
        <p:spPr>
          <a:xfrm>
            <a:off x="7924800" y="6356350"/>
            <a:ext cx="762000" cy="365125"/>
          </a:xfrm>
          <a:prstGeom prst="rect">
            <a:avLst/>
          </a:prstGeom>
          <a:noFill/>
        </p:spPr>
        <p:txBody>
          <a:bodyPr lIns="0" tIns="0" rIns="0" bIns="0" anchor="b"/>
          <a:lstStyle/>
          <a:p>
            <a:pPr algn="r" eaLnBrk="1" hangingPunct="1">
              <a:defRPr/>
            </a:pPr>
            <a:fld id="{5B38A1D1-618D-45E8-9B93-1322DFF6213E}" type="slidenum">
              <a:rPr lang="en-US" sz="1200">
                <a:solidFill>
                  <a:schemeClr val="tx2">
                    <a:shade val="90000"/>
                  </a:schemeClr>
                </a:solidFill>
              </a:rPr>
              <a:pPr algn="r" eaLnBrk="1" hangingPunct="1">
                <a:defRPr/>
              </a:pPr>
              <a:t>9</a:t>
            </a:fld>
            <a:endParaRPr lang="en-US" sz="1200">
              <a:solidFill>
                <a:schemeClr val="tx2">
                  <a:shade val="90000"/>
                </a:schemeClr>
              </a:solidFill>
            </a:endParaRPr>
          </a:p>
        </p:txBody>
      </p:sp>
      <p:sp>
        <p:nvSpPr>
          <p:cNvPr id="2" name="Footer Placeholder 1"/>
          <p:cNvSpPr>
            <a:spLocks noGrp="1"/>
          </p:cNvSpPr>
          <p:nvPr>
            <p:ph type="ftr" sz="quarter" idx="11"/>
          </p:nvPr>
        </p:nvSpPr>
        <p:spPr/>
        <p:txBody>
          <a:bodyPr/>
          <a:lstStyle/>
          <a:p>
            <a:endParaRPr lang="en-US"/>
          </a:p>
        </p:txBody>
      </p:sp>
    </p:spTree>
  </p:cSld>
  <p:clrMapOvr>
    <a:masterClrMapping/>
  </p:clrMapOvr>
  <p:transition spd="med">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S001159439">
  <a:themeElements>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Default Design">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29</TotalTime>
  <Words>1905</Words>
  <Application>Microsoft Office PowerPoint</Application>
  <PresentationFormat>On-screen Show (4:3)</PresentationFormat>
  <Paragraphs>289</Paragraphs>
  <Slides>25</Slides>
  <Notes>25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Arial</vt:lpstr>
      <vt:lpstr>Calibri</vt:lpstr>
      <vt:lpstr>Constantia</vt:lpstr>
      <vt:lpstr>Palatino Linotype</vt:lpstr>
      <vt:lpstr>Times New Roman</vt:lpstr>
      <vt:lpstr>Wingdings</vt:lpstr>
      <vt:lpstr>Wingdings 2</vt:lpstr>
      <vt:lpstr>Flow</vt:lpstr>
      <vt:lpstr>TS001159439</vt:lpstr>
      <vt:lpstr>PowerPoint Presentation</vt:lpstr>
      <vt:lpstr>What is the JPML?</vt:lpstr>
      <vt:lpstr>Current Panel Members</vt:lpstr>
      <vt:lpstr>Panel Staff</vt:lpstr>
      <vt:lpstr>Panel’s Primary Statutory Duties</vt:lpstr>
      <vt:lpstr>Creating an MDL</vt:lpstr>
      <vt:lpstr>Transfers to Existing MDLs</vt:lpstr>
      <vt:lpstr>Other Additions to Existing MDLs</vt:lpstr>
      <vt:lpstr>Panel Decision-making: Centralize? </vt:lpstr>
      <vt:lpstr>Centralize? Case-Specific Factors</vt:lpstr>
      <vt:lpstr>Panel Decision-making: Where? </vt:lpstr>
      <vt:lpstr>Practice Tips: Panel Briefing</vt:lpstr>
      <vt:lpstr>Practice Tips: Panel Briefing</vt:lpstr>
      <vt:lpstr>And whatever you do, DON’T…</vt:lpstr>
      <vt:lpstr>Practice Tips: Oral Argument</vt:lpstr>
      <vt:lpstr>Resolving an MDL</vt:lpstr>
      <vt:lpstr>The Panel Also …</vt:lpstr>
      <vt:lpstr>Education, Outreach, and Publications</vt:lpstr>
      <vt:lpstr>Pending MDLs and Constituent Cases </vt:lpstr>
      <vt:lpstr>PowerPoint Presentation</vt:lpstr>
      <vt:lpstr>PowerPoint Presentation</vt:lpstr>
      <vt:lpstr>PowerPoint Presentation</vt:lpstr>
      <vt:lpstr>PowerPoint Presentation</vt:lpstr>
      <vt:lpstr>Motions for Centralization – CY 2018</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Diana Diaz</cp:lastModifiedBy>
  <cp:revision>1</cp:revision>
  <cp:lastPrinted>2019-03-25T14:49:32Z</cp:lastPrinted>
  <dcterms:modified xsi:type="dcterms:W3CDTF">2019-03-25T14:51:21Z</dcterms:modified>
</cp:coreProperties>
</file>