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62" r:id="rId2"/>
    <p:sldId id="263" r:id="rId3"/>
    <p:sldId id="286" r:id="rId4"/>
    <p:sldId id="287" r:id="rId5"/>
    <p:sldId id="289" r:id="rId6"/>
    <p:sldId id="291" r:id="rId7"/>
    <p:sldId id="293" r:id="rId8"/>
    <p:sldId id="308" r:id="rId9"/>
    <p:sldId id="294" r:id="rId10"/>
    <p:sldId id="295" r:id="rId11"/>
    <p:sldId id="298" r:id="rId12"/>
    <p:sldId id="315" r:id="rId13"/>
    <p:sldId id="310" r:id="rId14"/>
    <p:sldId id="311" r:id="rId15"/>
    <p:sldId id="312" r:id="rId16"/>
    <p:sldId id="299" r:id="rId17"/>
    <p:sldId id="302" r:id="rId18"/>
    <p:sldId id="303" r:id="rId19"/>
    <p:sldId id="313" r:id="rId20"/>
    <p:sldId id="314" r:id="rId21"/>
    <p:sldId id="285" r:id="rId22"/>
    <p:sldId id="31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96"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31" autoAdjust="0"/>
    <p:restoredTop sz="58881" autoAdjust="0"/>
  </p:normalViewPr>
  <p:slideViewPr>
    <p:cSldViewPr snapToGrid="0" showGuides="1">
      <p:cViewPr varScale="1">
        <p:scale>
          <a:sx n="61" d="100"/>
          <a:sy n="61" d="100"/>
        </p:scale>
        <p:origin x="18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42"/>
    </p:cViewPr>
  </p:sorterViewPr>
  <p:notesViewPr>
    <p:cSldViewPr snapToGrid="0">
      <p:cViewPr varScale="1">
        <p:scale>
          <a:sx n="79" d="100"/>
          <a:sy n="79" d="100"/>
        </p:scale>
        <p:origin x="-2808" y="-91"/>
      </p:cViewPr>
      <p:guideLst>
        <p:guide orient="horz" pos="2920"/>
        <p:guide pos="219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40" y="1"/>
            <a:ext cx="3037840" cy="464820"/>
          </a:xfrm>
          <a:prstGeom prst="rect">
            <a:avLst/>
          </a:prstGeom>
        </p:spPr>
        <p:txBody>
          <a:bodyPr vert="horz" lIns="93174" tIns="46586" rIns="93174" bIns="46586" rtlCol="0"/>
          <a:lstStyle>
            <a:lvl1pPr algn="r">
              <a:defRPr sz="1200"/>
            </a:lvl1pPr>
          </a:lstStyle>
          <a:p>
            <a:fld id="{1DCCEB6C-9D16-4B1E-867B-4CDA86121180}" type="datetimeFigureOut">
              <a:rPr lang="en-US" smtClean="0"/>
              <a:t>3/25/2019</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174" tIns="46586" rIns="93174" bIns="46586" rtlCol="0" anchor="b"/>
          <a:lstStyle>
            <a:lvl1pPr algn="r">
              <a:defRPr sz="1200"/>
            </a:lvl1pPr>
          </a:lstStyle>
          <a:p>
            <a:fld id="{78522CEE-84BD-446E-8CD0-95E52912FC3F}" type="slidenum">
              <a:rPr lang="en-US" smtClean="0"/>
              <a:t>‹#›</a:t>
            </a:fld>
            <a:endParaRPr lang="en-US"/>
          </a:p>
        </p:txBody>
      </p:sp>
    </p:spTree>
    <p:extLst>
      <p:ext uri="{BB962C8B-B14F-4D97-AF65-F5344CB8AC3E}">
        <p14:creationId xmlns:p14="http://schemas.microsoft.com/office/powerpoint/2010/main" val="258404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74" tIns="46586" rIns="93174" bIns="46586" rtlCol="0"/>
          <a:lstStyle>
            <a:lvl1pPr algn="r">
              <a:defRPr sz="1200"/>
            </a:lvl1pPr>
          </a:lstStyle>
          <a:p>
            <a:fld id="{417DCD59-5EBC-46EB-B89E-2E7DB2288678}" type="datetimeFigureOut">
              <a:rPr lang="en-US" smtClean="0"/>
              <a:t>3/25/2019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74" tIns="46586" rIns="93174" bIns="46586" rtlCol="0" anchor="b"/>
          <a:lstStyle>
            <a:lvl1pPr algn="r">
              <a:defRPr sz="1200"/>
            </a:lvl1pPr>
          </a:lstStyle>
          <a:p>
            <a:fld id="{FB6AB320-0490-45B7-AAC9-31852753A711}" type="slidenum">
              <a:rPr lang="en-US" smtClean="0"/>
              <a:t>‹#›</a:t>
            </a:fld>
            <a:endParaRPr lang="en-US"/>
          </a:p>
        </p:txBody>
      </p:sp>
    </p:spTree>
    <p:extLst>
      <p:ext uri="{BB962C8B-B14F-4D97-AF65-F5344CB8AC3E}">
        <p14:creationId xmlns:p14="http://schemas.microsoft.com/office/powerpoint/2010/main" val="37064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50" eaLnBrk="0" hangingPunct="0">
              <a:spcBef>
                <a:spcPct val="30000"/>
              </a:spcBef>
              <a:defRPr sz="1200">
                <a:solidFill>
                  <a:schemeClr val="tx1"/>
                </a:solidFill>
                <a:latin typeface="Arial" charset="0"/>
                <a:cs typeface="Arial" charset="0"/>
              </a:defRPr>
            </a:lvl1pPr>
            <a:lvl2pPr marL="755588" indent="-288380" defTabSz="939250" eaLnBrk="0" hangingPunct="0">
              <a:spcBef>
                <a:spcPct val="30000"/>
              </a:spcBef>
              <a:defRPr sz="1200">
                <a:solidFill>
                  <a:schemeClr val="tx1"/>
                </a:solidFill>
                <a:latin typeface="Arial" charset="0"/>
                <a:cs typeface="Arial" charset="0"/>
              </a:defRPr>
            </a:lvl2pPr>
            <a:lvl3pPr marL="1163186" indent="-230383" defTabSz="939250" eaLnBrk="0" hangingPunct="0">
              <a:spcBef>
                <a:spcPct val="30000"/>
              </a:spcBef>
              <a:defRPr sz="1200">
                <a:solidFill>
                  <a:schemeClr val="tx1"/>
                </a:solidFill>
                <a:latin typeface="Arial" charset="0"/>
                <a:cs typeface="Arial" charset="0"/>
              </a:defRPr>
            </a:lvl3pPr>
            <a:lvl4pPr marL="1628784" indent="-230383" defTabSz="939250" eaLnBrk="0" hangingPunct="0">
              <a:spcBef>
                <a:spcPct val="30000"/>
              </a:spcBef>
              <a:defRPr sz="1200">
                <a:solidFill>
                  <a:schemeClr val="tx1"/>
                </a:solidFill>
                <a:latin typeface="Arial" charset="0"/>
                <a:cs typeface="Arial" charset="0"/>
              </a:defRPr>
            </a:lvl4pPr>
            <a:lvl5pPr marL="2094380" indent="-230383" defTabSz="939250" eaLnBrk="0" hangingPunct="0">
              <a:spcBef>
                <a:spcPct val="30000"/>
              </a:spcBef>
              <a:defRPr sz="1200">
                <a:solidFill>
                  <a:schemeClr val="tx1"/>
                </a:solidFill>
                <a:latin typeface="Arial" charset="0"/>
                <a:cs typeface="Arial" charset="0"/>
              </a:defRPr>
            </a:lvl5pPr>
            <a:lvl6pPr marL="2558365" indent="-230383" defTabSz="939250" eaLnBrk="0" fontAlgn="base" hangingPunct="0">
              <a:spcBef>
                <a:spcPct val="30000"/>
              </a:spcBef>
              <a:spcAft>
                <a:spcPct val="0"/>
              </a:spcAft>
              <a:defRPr sz="1200">
                <a:solidFill>
                  <a:schemeClr val="tx1"/>
                </a:solidFill>
                <a:latin typeface="Arial" charset="0"/>
                <a:cs typeface="Arial" charset="0"/>
              </a:defRPr>
            </a:lvl6pPr>
            <a:lvl7pPr marL="3022350" indent="-230383" defTabSz="939250" eaLnBrk="0" fontAlgn="base" hangingPunct="0">
              <a:spcBef>
                <a:spcPct val="30000"/>
              </a:spcBef>
              <a:spcAft>
                <a:spcPct val="0"/>
              </a:spcAft>
              <a:defRPr sz="1200">
                <a:solidFill>
                  <a:schemeClr val="tx1"/>
                </a:solidFill>
                <a:latin typeface="Arial" charset="0"/>
                <a:cs typeface="Arial" charset="0"/>
              </a:defRPr>
            </a:lvl7pPr>
            <a:lvl8pPr marL="3486337" indent="-230383" defTabSz="939250" eaLnBrk="0" fontAlgn="base" hangingPunct="0">
              <a:spcBef>
                <a:spcPct val="30000"/>
              </a:spcBef>
              <a:spcAft>
                <a:spcPct val="0"/>
              </a:spcAft>
              <a:defRPr sz="1200">
                <a:solidFill>
                  <a:schemeClr val="tx1"/>
                </a:solidFill>
                <a:latin typeface="Arial" charset="0"/>
                <a:cs typeface="Arial" charset="0"/>
              </a:defRPr>
            </a:lvl8pPr>
            <a:lvl9pPr marL="3950322" indent="-230383" defTabSz="93925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197F663-BF4E-4A3E-A7D7-CE363D336DE9}" type="slidenum">
              <a:rPr lang="en-US" altLang="en-US" sz="1000">
                <a:solidFill>
                  <a:prstClr val="black"/>
                </a:solidFill>
                <a:latin typeface="Georgia" pitchFamily="18" charset="0"/>
              </a:rPr>
              <a:pPr>
                <a:spcBef>
                  <a:spcPct val="0"/>
                </a:spcBef>
              </a:pPr>
              <a:t>1</a:t>
            </a:fld>
            <a:endParaRPr lang="en-US" altLang="en-US" sz="1000" dirty="0">
              <a:solidFill>
                <a:prstClr val="black"/>
              </a:solidFill>
              <a:latin typeface="Georgia" pitchFamily="18" charset="0"/>
            </a:endParaRPr>
          </a:p>
        </p:txBody>
      </p:sp>
      <p:sp>
        <p:nvSpPr>
          <p:cNvPr id="41987" name="Rectangle 2"/>
          <p:cNvSpPr>
            <a:spLocks noGrp="1" noRot="1" noChangeAspect="1" noChangeArrowheads="1" noTextEdit="1"/>
          </p:cNvSpPr>
          <p:nvPr>
            <p:ph type="sldImg"/>
          </p:nvPr>
        </p:nvSpPr>
        <p:spPr>
          <a:xfrm>
            <a:off x="546100" y="563563"/>
            <a:ext cx="6038850" cy="4529137"/>
          </a:xfrm>
          <a:ln/>
        </p:spPr>
      </p:sp>
      <p:sp>
        <p:nvSpPr>
          <p:cNvPr id="41988" name="Rectangle 3"/>
          <p:cNvSpPr>
            <a:spLocks noGrp="1" noChangeArrowheads="1"/>
          </p:cNvSpPr>
          <p:nvPr>
            <p:ph type="body" idx="1"/>
          </p:nvPr>
        </p:nvSpPr>
        <p:spPr>
          <a:xfrm>
            <a:off x="714993" y="5519166"/>
            <a:ext cx="5710241" cy="32094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0" indent="-174700">
              <a:buFont typeface="Arial" panose="020B0604020202020204" pitchFamily="34" charset="0"/>
              <a:buChar char="•"/>
            </a:pPr>
            <a:r>
              <a:rPr lang="en-US" altLang="en-US" sz="1100" b="1" u="sng" dirty="0">
                <a:cs typeface="Arial" charset="0"/>
              </a:rPr>
              <a:t>Judge Benton</a:t>
            </a:r>
            <a:r>
              <a:rPr lang="en-US" altLang="en-US" sz="1100" dirty="0">
                <a:cs typeface="Arial" charset="0"/>
              </a:rPr>
              <a:t>:  Welcome to everyone and introductions of the panel.</a:t>
            </a:r>
          </a:p>
        </p:txBody>
      </p:sp>
      <p:sp>
        <p:nvSpPr>
          <p:cNvPr id="41989" name="Rectangle 4"/>
          <p:cNvSpPr>
            <a:spLocks noChangeArrowheads="1"/>
          </p:cNvSpPr>
          <p:nvPr/>
        </p:nvSpPr>
        <p:spPr bwMode="white">
          <a:xfrm>
            <a:off x="6488179" y="9217922"/>
            <a:ext cx="192063" cy="2205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72" tIns="45635" rIns="91272" bIns="45635" anchor="ct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fontAlgn="base">
              <a:spcBef>
                <a:spcPct val="50000"/>
              </a:spcBef>
              <a:spcAft>
                <a:spcPct val="0"/>
              </a:spcAft>
            </a:pPr>
            <a:endParaRPr lang="en-US" altLang="en-US" sz="2900" dirty="0">
              <a:solidFill>
                <a:srgbClr val="023465"/>
              </a:solidFill>
              <a:latin typeface="Georgia" pitchFamily="18" charset="0"/>
            </a:endParaRPr>
          </a:p>
        </p:txBody>
      </p:sp>
      <p:sp>
        <p:nvSpPr>
          <p:cNvPr id="6" name="Rectangle 5"/>
          <p:cNvSpPr/>
          <p:nvPr/>
        </p:nvSpPr>
        <p:spPr bwMode="white">
          <a:xfrm>
            <a:off x="6857779" y="9092375"/>
            <a:ext cx="243710" cy="2945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72" tIns="45635" rIns="91272" bIns="45635" anchor="ct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ctr" fontAlgn="base">
              <a:spcBef>
                <a:spcPct val="50000"/>
              </a:spcBef>
              <a:spcAft>
                <a:spcPct val="0"/>
              </a:spcAft>
            </a:pPr>
            <a:endParaRPr lang="en-US" altLang="en-US" sz="2900" dirty="0">
              <a:solidFill>
                <a:srgbClr val="FFFFFF"/>
              </a:solidFill>
              <a:latin typeface="Calibri" pitchFamily="34" charset="0"/>
            </a:endParaRPr>
          </a:p>
        </p:txBody>
      </p:sp>
    </p:spTree>
    <p:extLst>
      <p:ext uri="{BB962C8B-B14F-4D97-AF65-F5344CB8AC3E}">
        <p14:creationId xmlns:p14="http://schemas.microsoft.com/office/powerpoint/2010/main" val="300746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defRPr/>
            </a:pPr>
            <a:r>
              <a:rPr lang="en-US" sz="1100" b="1" u="sng" dirty="0"/>
              <a:t>Sharon</a:t>
            </a:r>
            <a:r>
              <a:rPr lang="en-US" sz="1100" dirty="0"/>
              <a:t>:  This case was to resolve a four-way circuit split.  [The First and Sixth Circuits would have heard the appeal; the Federal, Ninth, and Tenth Circuits would have declined jurisdiction over the appeal; the Second Circuit would have applied a presumption against hearing the appeal; and a jurisdictional decision in the remaining circuits would hinge on whether actions had been consolidated for limited purposes or “for all purposes.”]</a:t>
            </a:r>
          </a:p>
          <a:p>
            <a:pPr marL="349399" indent="-349399" defTabSz="931729">
              <a:spcAft>
                <a:spcPts val="1223"/>
              </a:spcAft>
              <a:buFont typeface="Symbol"/>
              <a:buChar char=""/>
              <a:tabLst>
                <a:tab pos="465864" algn="l"/>
              </a:tabLst>
              <a:defRPr/>
            </a:pPr>
            <a:r>
              <a:rPr lang="en-US" sz="1100" dirty="0"/>
              <a:t>The Supreme Court ultimately agreed with plaintiffs, holding that the </a:t>
            </a:r>
            <a:r>
              <a:rPr lang="en-US" sz="1100" dirty="0" err="1"/>
              <a:t>Gelboim-Zacher</a:t>
            </a:r>
            <a:r>
              <a:rPr lang="en-US" sz="1100" dirty="0"/>
              <a:t> complaint retained its independent status for purposes of appellate jurisdiction and that </a:t>
            </a:r>
            <a:r>
              <a:rPr lang="en-US" sz="1100" dirty="0" err="1"/>
              <a:t>Gelboim-Zacher’s</a:t>
            </a:r>
            <a:r>
              <a:rPr lang="en-US" sz="1100" dirty="0"/>
              <a:t> right to appeal ripened when the district court dismissed their case, not upon the ultimate completion of the MDL proceedings in all of the consolidated cases.</a:t>
            </a:r>
          </a:p>
          <a:p>
            <a:pPr defTabSz="931729">
              <a:spcAft>
                <a:spcPts val="1223"/>
              </a:spcAft>
              <a:tabLst>
                <a:tab pos="465864" algn="l"/>
              </a:tabLst>
            </a:pPr>
            <a:endParaRPr lang="en-US" i="0" baseline="0" dirty="0"/>
          </a:p>
          <a:p>
            <a:pPr defTabSz="931729">
              <a:spcAft>
                <a:spcPts val="1223"/>
              </a:spcAft>
              <a:tabLst>
                <a:tab pos="465864" algn="l"/>
              </a:tabLst>
            </a:pPr>
            <a:endParaRPr lang="en-US" dirty="0"/>
          </a:p>
        </p:txBody>
      </p:sp>
      <p:sp>
        <p:nvSpPr>
          <p:cNvPr id="4" name="Slide Number Placeholder 3"/>
          <p:cNvSpPr>
            <a:spLocks noGrp="1"/>
          </p:cNvSpPr>
          <p:nvPr>
            <p:ph type="sldNum" sz="quarter" idx="10"/>
          </p:nvPr>
        </p:nvSpPr>
        <p:spPr/>
        <p:txBody>
          <a:bodyPr/>
          <a:lstStyle/>
          <a:p>
            <a:fld id="{FB6AB320-0490-45B7-AAC9-31852753A711}" type="slidenum">
              <a:rPr lang="en-US" smtClean="0"/>
              <a:t>10</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100" b="1" u="sng" dirty="0"/>
              <a:t>Judge Benton</a:t>
            </a:r>
            <a:r>
              <a:rPr lang="en-US" sz="1100" dirty="0"/>
              <a:t>:  So the question is—what kinds of MDL orders are appealable and which are not?  Gretchen, can you help?</a:t>
            </a:r>
          </a:p>
          <a:p>
            <a:pPr marL="349399" indent="-349399" defTabSz="931729">
              <a:spcAft>
                <a:spcPts val="1223"/>
              </a:spcAft>
              <a:buFont typeface="Symbol"/>
              <a:buChar char=""/>
              <a:tabLst>
                <a:tab pos="465864" algn="l"/>
              </a:tabLst>
            </a:pPr>
            <a:r>
              <a:rPr lang="en-US" sz="1100" b="1" u="sng" dirty="0"/>
              <a:t>Gretchen</a:t>
            </a:r>
            <a:r>
              <a:rPr lang="en-US" sz="1100" dirty="0"/>
              <a:t>:  Absolutely, let’s walk through some examples.</a:t>
            </a:r>
          </a:p>
          <a:p>
            <a:pPr marL="349399" indent="-349399" defTabSz="931729">
              <a:spcAft>
                <a:spcPts val="1223"/>
              </a:spcAft>
              <a:buFont typeface="Symbol"/>
              <a:buChar char=""/>
              <a:tabLst>
                <a:tab pos="465864" algn="l"/>
              </a:tabLst>
            </a:pPr>
            <a:r>
              <a:rPr lang="en-US" sz="1100" dirty="0"/>
              <a:t>In the MDL context, fees are awarded to coordinating counsel sometimes, and may anticipate additional requests or a final fee award in the future.</a:t>
            </a:r>
          </a:p>
          <a:p>
            <a:pPr marL="349399" indent="-349399" defTabSz="931729">
              <a:spcAft>
                <a:spcPts val="1223"/>
              </a:spcAft>
              <a:buFont typeface="Symbol"/>
              <a:buChar char=""/>
              <a:tabLst>
                <a:tab pos="465864" algn="l"/>
              </a:tabLst>
            </a:pPr>
            <a:r>
              <a:rPr lang="en-US" sz="1100" dirty="0"/>
              <a:t>Answer—it depends!</a:t>
            </a:r>
          </a:p>
          <a:p>
            <a:pPr marL="349399" indent="-349399" defTabSz="931729">
              <a:spcAft>
                <a:spcPts val="1223"/>
              </a:spcAft>
              <a:buFont typeface="Symbol"/>
              <a:buChar char=""/>
              <a:tabLst>
                <a:tab pos="465864" algn="l"/>
              </a:tabLst>
            </a:pPr>
            <a:r>
              <a:rPr lang="en-US" sz="1100" dirty="0"/>
              <a:t>[Final fee awards; individual counsel versus committee.]</a:t>
            </a:r>
          </a:p>
          <a:p>
            <a:pPr marL="349399" indent="-349399" defTabSz="931729">
              <a:spcAft>
                <a:spcPts val="1223"/>
              </a:spcAft>
              <a:buFont typeface="Symbol"/>
              <a:buChar char=""/>
              <a:tabLst>
                <a:tab pos="465864" algn="l"/>
              </a:tabLst>
            </a:pPr>
            <a:r>
              <a:rPr lang="en-US" sz="1100" dirty="0">
                <a:solidFill>
                  <a:schemeClr val="bg1">
                    <a:lumMod val="10000"/>
                  </a:schemeClr>
                </a:solidFill>
              </a:rPr>
              <a:t>Order “foresees further and additional action by the district court, </a:t>
            </a:r>
            <a:r>
              <a:rPr lang="en-US" sz="1100" u="sng" dirty="0">
                <a:solidFill>
                  <a:schemeClr val="bg1">
                    <a:lumMod val="10000"/>
                  </a:schemeClr>
                </a:solidFill>
              </a:rPr>
              <a:t>thus continuing, but not concluding, the fee litigation</a:t>
            </a:r>
            <a:r>
              <a:rPr lang="en-US" sz="1100" dirty="0">
                <a:solidFill>
                  <a:schemeClr val="bg1">
                    <a:lumMod val="10000"/>
                  </a:schemeClr>
                </a:solidFill>
              </a:rPr>
              <a:t>.”  </a:t>
            </a:r>
            <a:r>
              <a:rPr lang="en-US" sz="1100" i="1" dirty="0">
                <a:solidFill>
                  <a:schemeClr val="bg1">
                    <a:lumMod val="10000"/>
                  </a:schemeClr>
                </a:solidFill>
              </a:rPr>
              <a:t>In re Diet Drugs Prods. </a:t>
            </a:r>
            <a:r>
              <a:rPr lang="en-US" sz="1100" i="1" dirty="0" err="1">
                <a:solidFill>
                  <a:schemeClr val="bg1">
                    <a:lumMod val="10000"/>
                  </a:schemeClr>
                </a:solidFill>
              </a:rPr>
              <a:t>Liab</a:t>
            </a:r>
            <a:r>
              <a:rPr lang="en-US" sz="1100" i="1" dirty="0">
                <a:solidFill>
                  <a:schemeClr val="bg1">
                    <a:lumMod val="10000"/>
                  </a:schemeClr>
                </a:solidFill>
              </a:rPr>
              <a:t>. </a:t>
            </a:r>
            <a:r>
              <a:rPr lang="en-US" sz="1100" i="1" dirty="0" err="1">
                <a:solidFill>
                  <a:schemeClr val="bg1">
                    <a:lumMod val="10000"/>
                  </a:schemeClr>
                </a:solidFill>
              </a:rPr>
              <a:t>Litig</a:t>
            </a:r>
            <a:r>
              <a:rPr lang="en-US" sz="1100" i="1" dirty="0">
                <a:solidFill>
                  <a:schemeClr val="bg1">
                    <a:lumMod val="10000"/>
                  </a:schemeClr>
                </a:solidFill>
              </a:rPr>
              <a:t>.</a:t>
            </a:r>
            <a:r>
              <a:rPr lang="en-US" sz="1100" dirty="0">
                <a:solidFill>
                  <a:schemeClr val="bg1">
                    <a:lumMod val="10000"/>
                  </a:schemeClr>
                </a:solidFill>
              </a:rPr>
              <a:t>, 401 </a:t>
            </a:r>
            <a:r>
              <a:rPr lang="en-US" sz="1100" dirty="0" err="1">
                <a:solidFill>
                  <a:schemeClr val="bg1">
                    <a:lumMod val="10000"/>
                  </a:schemeClr>
                </a:solidFill>
              </a:rPr>
              <a:t>F.3d</a:t>
            </a:r>
            <a:r>
              <a:rPr lang="en-US" sz="1100" dirty="0">
                <a:solidFill>
                  <a:schemeClr val="bg1">
                    <a:lumMod val="10000"/>
                  </a:schemeClr>
                </a:solidFill>
              </a:rPr>
              <a:t> 143, 156-57 (</a:t>
            </a:r>
            <a:r>
              <a:rPr lang="en-US" sz="1100" dirty="0" err="1">
                <a:solidFill>
                  <a:schemeClr val="bg1">
                    <a:lumMod val="10000"/>
                  </a:schemeClr>
                </a:solidFill>
              </a:rPr>
              <a:t>3d</a:t>
            </a:r>
            <a:r>
              <a:rPr lang="en-US" sz="1100" dirty="0">
                <a:solidFill>
                  <a:schemeClr val="bg1">
                    <a:lumMod val="10000"/>
                  </a:schemeClr>
                </a:solidFill>
              </a:rPr>
              <a:t> Cir. 2005) (emphasis added).  May not be final.</a:t>
            </a:r>
          </a:p>
          <a:p>
            <a:pPr marL="349399" indent="-349399" defTabSz="931729">
              <a:spcAft>
                <a:spcPts val="1223"/>
              </a:spcAft>
              <a:buFont typeface="Symbol"/>
              <a:buChar char=""/>
              <a:tabLst>
                <a:tab pos="465864" algn="l"/>
              </a:tabLst>
            </a:pPr>
            <a:endParaRPr lang="en-US" baseline="0" dirty="0"/>
          </a:p>
          <a:p>
            <a:pPr marL="349399" indent="-349399" defTabSz="931729">
              <a:spcAft>
                <a:spcPts val="1223"/>
              </a:spcAft>
              <a:buFont typeface="Symbol"/>
              <a:buChar char=""/>
              <a:tabLst>
                <a:tab pos="465864" algn="l"/>
              </a:tabLst>
            </a:pPr>
            <a:endParaRPr lang="en-US" dirty="0"/>
          </a:p>
          <a:p>
            <a:pPr marL="349399" indent="-349399" defTabSz="931729">
              <a:spcAft>
                <a:spcPts val="1223"/>
              </a:spcAft>
              <a:buFont typeface="Symbol"/>
              <a:buChar char=""/>
              <a:tabLst>
                <a:tab pos="465864" algn="l"/>
              </a:tabLst>
            </a:pPr>
            <a:endParaRPr lang="en-US" sz="1100" dirty="0"/>
          </a:p>
          <a:p>
            <a:pPr marL="349399" indent="-349399" defTabSz="931729">
              <a:spcAft>
                <a:spcPts val="1223"/>
              </a:spcAft>
              <a:buFont typeface="Symbol"/>
              <a:buChar char=""/>
              <a:tabLst>
                <a:tab pos="465864" algn="l"/>
              </a:tabLst>
            </a:pPr>
            <a:endParaRPr lang="en-US" i="0" baseline="0" dirty="0"/>
          </a:p>
        </p:txBody>
      </p:sp>
      <p:sp>
        <p:nvSpPr>
          <p:cNvPr id="4" name="Slide Number Placeholder 3"/>
          <p:cNvSpPr>
            <a:spLocks noGrp="1"/>
          </p:cNvSpPr>
          <p:nvPr>
            <p:ph type="sldNum" sz="quarter" idx="10"/>
          </p:nvPr>
        </p:nvSpPr>
        <p:spPr/>
        <p:txBody>
          <a:bodyPr/>
          <a:lstStyle/>
          <a:p>
            <a:fld id="{FB6AB320-0490-45B7-AAC9-31852753A711}" type="slidenum">
              <a:rPr lang="en-US" smtClean="0"/>
              <a:t>11</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100" b="1" u="sng" dirty="0"/>
              <a:t>Gretchen</a:t>
            </a:r>
            <a:r>
              <a:rPr lang="en-US" sz="1100" dirty="0"/>
              <a:t>:  Answer—neither! </a:t>
            </a:r>
          </a:p>
          <a:p>
            <a:pPr marL="349399" indent="-349399" defTabSz="931729">
              <a:spcAft>
                <a:spcPts val="1223"/>
              </a:spcAft>
              <a:buFont typeface="Symbol"/>
              <a:buChar char=""/>
              <a:tabLst>
                <a:tab pos="465864" algn="l"/>
              </a:tabLst>
            </a:pPr>
            <a:r>
              <a:rPr lang="en-US" sz="1100" dirty="0"/>
              <a:t>Whether to allow immediate interlocutory appeal of a class certification decision is committed to the discretion of the court of appeals.  </a:t>
            </a:r>
            <a:r>
              <a:rPr lang="en-US" sz="1100" i="1" dirty="0"/>
              <a:t>See Microsoft Corp. </a:t>
            </a:r>
            <a:r>
              <a:rPr lang="en-US" sz="1100" dirty="0"/>
              <a:t>v. </a:t>
            </a:r>
            <a:r>
              <a:rPr lang="en-US" sz="1100" i="1" dirty="0"/>
              <a:t>Baker</a:t>
            </a:r>
            <a:r>
              <a:rPr lang="en-US" sz="1100" dirty="0"/>
              <a:t>, 137 S. Ct. 1702, 1710 (2017).</a:t>
            </a:r>
          </a:p>
          <a:p>
            <a:pPr marL="349399" indent="-349399" defTabSz="931729">
              <a:spcAft>
                <a:spcPts val="1223"/>
              </a:spcAft>
              <a:buFont typeface="Symbol"/>
              <a:buChar char=""/>
              <a:tabLst>
                <a:tab pos="465864" algn="l"/>
              </a:tabLst>
            </a:pPr>
            <a:r>
              <a:rPr lang="en-US" sz="1100" dirty="0"/>
              <a:t>On interlocutory appeal, the MDL decision would be reviewed by the court of appeals for the transferee court.</a:t>
            </a:r>
          </a:p>
          <a:p>
            <a:pPr marL="349399" indent="-349399" defTabSz="931729">
              <a:spcAft>
                <a:spcPts val="1223"/>
              </a:spcAft>
              <a:buFont typeface="Symbol"/>
              <a:buChar char=""/>
              <a:tabLst>
                <a:tab pos="465864" algn="l"/>
              </a:tabLst>
            </a:pPr>
            <a:r>
              <a:rPr lang="en-US" sz="1100" dirty="0"/>
              <a:t>But, if no interlocutory appeal, if later the case is remanded back to the transferor court, the decision may be addressed on appeal by the court of appeals for the original district.</a:t>
            </a:r>
          </a:p>
          <a:p>
            <a:pPr marL="349399" indent="-349399" defTabSz="931729">
              <a:spcAft>
                <a:spcPts val="1223"/>
              </a:spcAft>
              <a:buFont typeface="Symbol"/>
              <a:buChar char=""/>
              <a:tabLst>
                <a:tab pos="465864" algn="l"/>
              </a:tabLst>
            </a:pPr>
            <a:endParaRPr lang="en-US" sz="1100" dirty="0"/>
          </a:p>
          <a:p>
            <a:pPr marL="349399" indent="-349399" defTabSz="931729">
              <a:spcAft>
                <a:spcPts val="1223"/>
              </a:spcAft>
              <a:buFont typeface="Symbol"/>
              <a:buChar char=""/>
              <a:tabLst>
                <a:tab pos="465864" algn="l"/>
              </a:tabLst>
            </a:pPr>
            <a:endParaRPr lang="en-US" i="0" baseline="0" dirty="0"/>
          </a:p>
        </p:txBody>
      </p:sp>
      <p:sp>
        <p:nvSpPr>
          <p:cNvPr id="4" name="Slide Number Placeholder 3"/>
          <p:cNvSpPr>
            <a:spLocks noGrp="1"/>
          </p:cNvSpPr>
          <p:nvPr>
            <p:ph type="sldNum" sz="quarter" idx="10"/>
          </p:nvPr>
        </p:nvSpPr>
        <p:spPr/>
        <p:txBody>
          <a:bodyPr/>
          <a:lstStyle/>
          <a:p>
            <a:fld id="{FB6AB320-0490-45B7-AAC9-31852753A711}" type="slidenum">
              <a:rPr lang="en-US" smtClean="0"/>
              <a:t>12</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100" b="1" u="sng" dirty="0"/>
              <a:t>Judge Benton</a:t>
            </a:r>
            <a:r>
              <a:rPr lang="en-US" sz="1100" dirty="0"/>
              <a:t>:  Now that we have a basic rule, let’s add some complexities.  We heard earlier about </a:t>
            </a:r>
            <a:r>
              <a:rPr lang="en-US" sz="1100" i="1" dirty="0"/>
              <a:t>Food Lion</a:t>
            </a:r>
            <a:r>
              <a:rPr lang="en-US" sz="1100" dirty="0"/>
              <a:t>.  Gretchen, could you tell us about that case and the issues presented there?</a:t>
            </a:r>
          </a:p>
        </p:txBody>
      </p:sp>
      <p:sp>
        <p:nvSpPr>
          <p:cNvPr id="4" name="Slide Number Placeholder 3"/>
          <p:cNvSpPr>
            <a:spLocks noGrp="1"/>
          </p:cNvSpPr>
          <p:nvPr>
            <p:ph type="sldNum" sz="quarter" idx="10"/>
          </p:nvPr>
        </p:nvSpPr>
        <p:spPr/>
        <p:txBody>
          <a:bodyPr/>
          <a:lstStyle/>
          <a:p>
            <a:fld id="{FB6AB320-0490-45B7-AAC9-31852753A711}" type="slidenum">
              <a:rPr lang="en-US" smtClean="0"/>
              <a:t>13</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000" b="1" u="sng" dirty="0"/>
              <a:t>Gretchen</a:t>
            </a:r>
            <a:r>
              <a:rPr lang="en-US" sz="1000" dirty="0"/>
              <a:t>:  Yes, this is a very interesting case.  In </a:t>
            </a:r>
            <a:r>
              <a:rPr lang="en-US" sz="1000" i="1" dirty="0"/>
              <a:t>Food Lion</a:t>
            </a:r>
            <a:r>
              <a:rPr lang="en-US" sz="1000" dirty="0"/>
              <a:t>, the MDL court granted the defendant complete summary judgment in multiple actions, and (on essentially the same grounds) partial summary judgment in other actions, dismissing the claims of certain plaintiffs entirely while leaving claims of certain co-plaintiffs.  On the recommendation of the MDL court, the Panel remanded the live actions.</a:t>
            </a:r>
          </a:p>
          <a:p>
            <a:pPr marL="349399" indent="-349399" defTabSz="931729">
              <a:spcAft>
                <a:spcPts val="1223"/>
              </a:spcAft>
              <a:buFont typeface="Symbol"/>
              <a:buChar char=""/>
              <a:tabLst>
                <a:tab pos="465864" algn="l"/>
              </a:tabLst>
            </a:pPr>
            <a:r>
              <a:rPr lang="en-US" sz="1000" dirty="0"/>
              <a:t>Plaintiffs whose claims were dismissed by the MDL court appealed to the Fourth Circuit.  The Fourth Circuit recognized that there was something wrong here.  It would be deciding claims dismissed for one set of plaintiffs, while the other set of claims remained unreviewable because different claims were both live and now remanded to an entirely different circuit.  The Fourth Circuit concluded that the MDL court should have entered partial final judgments under Rule 54(b) and that the Panel should have separated the claims of the dismissed plaintiffs before remand.</a:t>
            </a:r>
          </a:p>
          <a:p>
            <a:pPr marL="349399" indent="-349399" defTabSz="931729">
              <a:spcAft>
                <a:spcPts val="1223"/>
              </a:spcAft>
              <a:buFont typeface="Symbol"/>
              <a:buChar char=""/>
              <a:tabLst>
                <a:tab pos="465864" algn="l"/>
              </a:tabLst>
            </a:pPr>
            <a:r>
              <a:rPr lang="en-US" sz="1000" dirty="0"/>
              <a:t>The majority then </a:t>
            </a:r>
            <a:r>
              <a:rPr lang="en-US" sz="1000" i="1" dirty="0" err="1"/>
              <a:t>sua</a:t>
            </a:r>
            <a:r>
              <a:rPr lang="en-US" sz="1000" i="1" dirty="0"/>
              <a:t> </a:t>
            </a:r>
            <a:r>
              <a:rPr lang="en-US" sz="1000" i="1" dirty="0" err="1"/>
              <a:t>sponte</a:t>
            </a:r>
            <a:r>
              <a:rPr lang="en-US" sz="1000" dirty="0"/>
              <a:t> invoked writ of mandamus and ordered the Panel to retransfer the claims that the MDL court had dismissed, and for the MDL court to enter final judgment under Rule 54(b) as to those claims.  Why?  So all of the appeals could be heard by the same court.</a:t>
            </a:r>
            <a:endParaRPr lang="en-US" sz="1000" i="1" dirty="0"/>
          </a:p>
        </p:txBody>
      </p:sp>
      <p:sp>
        <p:nvSpPr>
          <p:cNvPr id="4" name="Slide Number Placeholder 3"/>
          <p:cNvSpPr>
            <a:spLocks noGrp="1"/>
          </p:cNvSpPr>
          <p:nvPr>
            <p:ph type="sldNum" sz="quarter" idx="10"/>
          </p:nvPr>
        </p:nvSpPr>
        <p:spPr/>
        <p:txBody>
          <a:bodyPr/>
          <a:lstStyle/>
          <a:p>
            <a:fld id="{FB6AB320-0490-45B7-AAC9-31852753A711}" type="slidenum">
              <a:rPr lang="en-US" smtClean="0"/>
              <a:t>14</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100" b="1" u="sng" dirty="0"/>
              <a:t>Gretchen</a:t>
            </a:r>
            <a:r>
              <a:rPr lang="en-US" sz="1100" dirty="0"/>
              <a:t>:  </a:t>
            </a:r>
            <a:r>
              <a:rPr lang="en-US" sz="1100" i="1" dirty="0"/>
              <a:t>Food Lion</a:t>
            </a:r>
            <a:r>
              <a:rPr lang="en-US" sz="1100" dirty="0"/>
              <a:t>, however, was distinguished by Seventh Circuit decision, </a:t>
            </a:r>
            <a:r>
              <a:rPr lang="en-US" sz="1100" i="1" dirty="0"/>
              <a:t>FedEx</a:t>
            </a:r>
            <a:r>
              <a:rPr lang="en-US" sz="1100" dirty="0"/>
              <a:t>.</a:t>
            </a:r>
          </a:p>
          <a:p>
            <a:pPr marL="349399" indent="-349399" defTabSz="931729">
              <a:spcAft>
                <a:spcPts val="1223"/>
              </a:spcAft>
              <a:buFont typeface="Symbol"/>
              <a:buChar char=""/>
              <a:tabLst>
                <a:tab pos="465864" algn="l"/>
              </a:tabLst>
            </a:pPr>
            <a:r>
              <a:rPr lang="en-US" sz="1100" dirty="0"/>
              <a:t>[Add short fact description.]</a:t>
            </a:r>
          </a:p>
          <a:p>
            <a:pPr marL="349399" indent="-349399" defTabSz="931729">
              <a:spcAft>
                <a:spcPts val="1223"/>
              </a:spcAft>
              <a:buFont typeface="Symbol"/>
              <a:buChar char=""/>
              <a:tabLst>
                <a:tab pos="465864" algn="l"/>
              </a:tabLst>
            </a:pPr>
            <a:r>
              <a:rPr lang="en-US" sz="1100" dirty="0"/>
              <a:t>The Seventh Circuit denied FedEx’s writ of mandamus, noting that (1) the Court did not read </a:t>
            </a:r>
            <a:r>
              <a:rPr lang="en-US" sz="1100" i="1" dirty="0"/>
              <a:t>Food Lion </a:t>
            </a:r>
            <a:r>
              <a:rPr lang="en-US" sz="1100" dirty="0"/>
              <a:t>to hold “that all MDL cases must be managed to ensure that all related appeals go to only the circuit with jurisdiction over the transferee court,” and (2) </a:t>
            </a:r>
            <a:r>
              <a:rPr lang="en-US" sz="1100" i="1" dirty="0"/>
              <a:t>Food Lion</a:t>
            </a:r>
            <a:r>
              <a:rPr lang="en-US" sz="1100" dirty="0"/>
              <a:t>—as opposed to </a:t>
            </a:r>
            <a:r>
              <a:rPr lang="en-US" sz="1100" i="1" dirty="0"/>
              <a:t>FedEx</a:t>
            </a:r>
            <a:r>
              <a:rPr lang="en-US" sz="1100" dirty="0"/>
              <a:t>—involved only federal law, which may have affected the Fourth Circuit’s analysis.  </a:t>
            </a:r>
          </a:p>
        </p:txBody>
      </p:sp>
      <p:sp>
        <p:nvSpPr>
          <p:cNvPr id="4" name="Slide Number Placeholder 3"/>
          <p:cNvSpPr>
            <a:spLocks noGrp="1"/>
          </p:cNvSpPr>
          <p:nvPr>
            <p:ph type="sldNum" sz="quarter" idx="10"/>
          </p:nvPr>
        </p:nvSpPr>
        <p:spPr/>
        <p:txBody>
          <a:bodyPr/>
          <a:lstStyle/>
          <a:p>
            <a:fld id="{FB6AB320-0490-45B7-AAC9-31852753A711}" type="slidenum">
              <a:rPr lang="en-US" smtClean="0"/>
              <a:t>15</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100" b="1" u="sng" dirty="0"/>
              <a:t>Judge Benton</a:t>
            </a:r>
            <a:r>
              <a:rPr lang="en-US" sz="1100" dirty="0"/>
              <a:t>:  As we see, an MDL may invoke dozens of appeals throughout the MDL process, not only at the conclusion.  So how does the court of appeals manage all of this?  Gretchen?</a:t>
            </a:r>
          </a:p>
          <a:p>
            <a:pPr marL="349399" indent="-349399" defTabSz="931729">
              <a:spcAft>
                <a:spcPts val="1223"/>
              </a:spcAft>
              <a:buFont typeface="Symbol"/>
              <a:buChar char=""/>
              <a:tabLst>
                <a:tab pos="465864" algn="l"/>
              </a:tabLst>
            </a:pPr>
            <a:r>
              <a:rPr lang="en-US" sz="1100" b="1" u="sng" dirty="0"/>
              <a:t>Gretchen</a:t>
            </a:r>
            <a:r>
              <a:rPr lang="en-US" sz="1100" dirty="0"/>
              <a:t>:  A common example would be multiple objections to a consolidated class action settlement. </a:t>
            </a:r>
          </a:p>
          <a:p>
            <a:pPr marL="349399" indent="-349399" defTabSz="931729">
              <a:spcAft>
                <a:spcPts val="1223"/>
              </a:spcAft>
              <a:buFont typeface="Symbol"/>
              <a:buChar char=""/>
              <a:tabLst>
                <a:tab pos="465864" algn="l"/>
              </a:tabLst>
            </a:pPr>
            <a:r>
              <a:rPr lang="en-US" sz="1100" dirty="0"/>
              <a:t>Another common example would be if multiple plaintiffs and their counsel were unhappy with fee awards.  If not coordinated amongst themselves, then the court may consolidate </a:t>
            </a:r>
            <a:r>
              <a:rPr lang="en-US" sz="1100" i="1" dirty="0" err="1"/>
              <a:t>sua</a:t>
            </a:r>
            <a:r>
              <a:rPr lang="en-US" sz="1100" i="1" dirty="0"/>
              <a:t> </a:t>
            </a:r>
            <a:r>
              <a:rPr lang="en-US" sz="1100" i="1" dirty="0" err="1"/>
              <a:t>sponte</a:t>
            </a:r>
            <a:r>
              <a:rPr lang="en-US" sz="1100" dirty="0"/>
              <a:t>.</a:t>
            </a:r>
          </a:p>
          <a:p>
            <a:pPr marL="349399" indent="-349399" defTabSz="931729">
              <a:spcAft>
                <a:spcPts val="1223"/>
              </a:spcAft>
              <a:buFont typeface="Symbol"/>
              <a:buChar char=""/>
              <a:tabLst>
                <a:tab pos="465864" algn="l"/>
              </a:tabLst>
            </a:pPr>
            <a:r>
              <a:rPr lang="en-US" sz="1100" dirty="0"/>
              <a:t>In certain circumstances, the court of appeals may order consolidation.  </a:t>
            </a:r>
          </a:p>
          <a:p>
            <a:pPr marL="349399" indent="-349399" defTabSz="931729">
              <a:spcAft>
                <a:spcPts val="1223"/>
              </a:spcAft>
              <a:buFont typeface="Symbol"/>
              <a:buChar char=""/>
              <a:tabLst>
                <a:tab pos="465864" algn="l"/>
              </a:tabLst>
            </a:pPr>
            <a:r>
              <a:rPr lang="en-US" sz="1100" b="1" u="sng" dirty="0"/>
              <a:t>Judge Benton</a:t>
            </a:r>
            <a:r>
              <a:rPr lang="en-US" sz="1100" dirty="0"/>
              <a:t>:  [Please add insights on benefits and pitfalls of consolidation.]</a:t>
            </a:r>
          </a:p>
          <a:p>
            <a:pPr marL="349399" indent="-349399" defTabSz="931729">
              <a:spcAft>
                <a:spcPts val="1223"/>
              </a:spcAft>
              <a:buFont typeface="Symbol"/>
              <a:buChar char=""/>
              <a:tabLst>
                <a:tab pos="465864" algn="l"/>
              </a:tabLst>
            </a:pPr>
            <a:endParaRPr lang="en-US" i="0" baseline="0" dirty="0"/>
          </a:p>
        </p:txBody>
      </p:sp>
      <p:sp>
        <p:nvSpPr>
          <p:cNvPr id="4" name="Slide Number Placeholder 3"/>
          <p:cNvSpPr>
            <a:spLocks noGrp="1"/>
          </p:cNvSpPr>
          <p:nvPr>
            <p:ph type="sldNum" sz="quarter" idx="10"/>
          </p:nvPr>
        </p:nvSpPr>
        <p:spPr/>
        <p:txBody>
          <a:bodyPr/>
          <a:lstStyle/>
          <a:p>
            <a:fld id="{FB6AB320-0490-45B7-AAC9-31852753A711}" type="slidenum">
              <a:rPr lang="en-US" smtClean="0"/>
              <a:t>16</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a:spcAft>
                <a:spcPts val="1223"/>
              </a:spcAft>
              <a:buFont typeface="Symbol"/>
              <a:buChar char=""/>
              <a:tabLst>
                <a:tab pos="465864" algn="l"/>
              </a:tabLst>
            </a:pPr>
            <a:r>
              <a:rPr lang="en-US" sz="1000" b="1" u="sng" dirty="0">
                <a:ea typeface="MS Mincho"/>
              </a:rPr>
              <a:t>Gretchen</a:t>
            </a:r>
            <a:r>
              <a:rPr lang="en-US" sz="1000" dirty="0">
                <a:ea typeface="MS Mincho"/>
              </a:rPr>
              <a:t>:  Here are a few practical considerations.</a:t>
            </a:r>
          </a:p>
          <a:p>
            <a:pPr marL="349399" indent="-349399">
              <a:spcAft>
                <a:spcPts val="1223"/>
              </a:spcAft>
              <a:buFont typeface="Symbol"/>
              <a:buChar char=""/>
              <a:tabLst>
                <a:tab pos="465864" algn="l"/>
              </a:tabLst>
            </a:pPr>
            <a:r>
              <a:rPr lang="en-US" sz="1000" dirty="0">
                <a:ea typeface="MS Mincho"/>
              </a:rPr>
              <a:t>First, consolidation may make sense from an efficiency standpoint.  You may make it easier for the court and yourself by combining.</a:t>
            </a:r>
          </a:p>
          <a:p>
            <a:pPr marL="349399" indent="-349399">
              <a:spcAft>
                <a:spcPts val="1223"/>
              </a:spcAft>
              <a:buFont typeface="Symbol"/>
              <a:buChar char=""/>
              <a:tabLst>
                <a:tab pos="465864" algn="l"/>
              </a:tabLst>
            </a:pPr>
            <a:r>
              <a:rPr lang="en-US" sz="1000" dirty="0">
                <a:ea typeface="MS Mincho"/>
              </a:rPr>
              <a:t>For example, it may be possible to consolidate appeals from more than one ruling. </a:t>
            </a:r>
          </a:p>
          <a:p>
            <a:pPr marL="349399" indent="-349399">
              <a:spcAft>
                <a:spcPts val="1223"/>
              </a:spcAft>
              <a:buFont typeface="Symbol"/>
              <a:buChar char=""/>
              <a:tabLst>
                <a:tab pos="465864" algn="l"/>
              </a:tabLst>
            </a:pPr>
            <a:r>
              <a:rPr lang="en-US" sz="1000" dirty="0">
                <a:ea typeface="MS Mincho"/>
              </a:rPr>
              <a:t>You may, however, be limited to a single brief, and perhaps only one person for argument, such as under the Tenth Circuit Local Rules.</a:t>
            </a:r>
          </a:p>
          <a:p>
            <a:pPr marL="349399" indent="-349399">
              <a:spcAft>
                <a:spcPts val="1223"/>
              </a:spcAft>
              <a:buFont typeface="Symbol"/>
              <a:buChar char=""/>
              <a:tabLst>
                <a:tab pos="465864" algn="l"/>
              </a:tabLst>
            </a:pPr>
            <a:r>
              <a:rPr lang="en-US" sz="1000" dirty="0">
                <a:ea typeface="MS Mincho"/>
              </a:rPr>
              <a:t>You have to weigh the pros and cons here.</a:t>
            </a:r>
          </a:p>
          <a:p>
            <a:pPr marL="349399" indent="-349399">
              <a:spcAft>
                <a:spcPts val="1223"/>
              </a:spcAft>
              <a:buFont typeface="Symbol"/>
              <a:buChar char=""/>
              <a:tabLst>
                <a:tab pos="465864" algn="l"/>
              </a:tabLst>
            </a:pPr>
            <a:r>
              <a:rPr lang="en-US" sz="1000" dirty="0"/>
              <a:t>If you’re really unhappy, you can move to de-consolidate.  You would have to show an individualized issue.  This may not result in a separate hearing, but you may get separate time in argument and brief.</a:t>
            </a:r>
          </a:p>
        </p:txBody>
      </p:sp>
      <p:sp>
        <p:nvSpPr>
          <p:cNvPr id="4" name="Slide Number Placeholder 3"/>
          <p:cNvSpPr>
            <a:spLocks noGrp="1"/>
          </p:cNvSpPr>
          <p:nvPr>
            <p:ph type="sldNum" sz="quarter" idx="10"/>
          </p:nvPr>
        </p:nvSpPr>
        <p:spPr/>
        <p:txBody>
          <a:bodyPr/>
          <a:lstStyle/>
          <a:p>
            <a:fld id="{FB6AB320-0490-45B7-AAC9-31852753A711}" type="slidenum">
              <a:rPr lang="en-US" smtClean="0"/>
              <a:t>17</a:t>
            </a:fld>
            <a:endParaRPr lang="en-US"/>
          </a:p>
        </p:txBody>
      </p:sp>
    </p:spTree>
    <p:extLst>
      <p:ext uri="{BB962C8B-B14F-4D97-AF65-F5344CB8AC3E}">
        <p14:creationId xmlns:p14="http://schemas.microsoft.com/office/powerpoint/2010/main" val="2827201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0" indent="-174700">
              <a:spcAft>
                <a:spcPts val="1223"/>
              </a:spcAft>
              <a:buFont typeface="Arial" panose="020B0604020202020204" pitchFamily="34" charset="0"/>
              <a:buChar char="•"/>
              <a:tabLst>
                <a:tab pos="465864" algn="l"/>
              </a:tabLst>
            </a:pPr>
            <a:r>
              <a:rPr lang="en-US" sz="1100" b="1" u="sng" dirty="0"/>
              <a:t>Judge Benton</a:t>
            </a:r>
            <a:r>
              <a:rPr lang="en-US" sz="1100" dirty="0"/>
              <a:t>:  For our last section, let’s change topics.  Bellwether trials are an increasingly popular tool for managing MDLs.</a:t>
            </a:r>
          </a:p>
          <a:p>
            <a:pPr marL="174700" indent="-174700">
              <a:spcAft>
                <a:spcPts val="1223"/>
              </a:spcAft>
              <a:buFont typeface="Arial" panose="020B0604020202020204" pitchFamily="34" charset="0"/>
              <a:buChar char="•"/>
              <a:tabLst>
                <a:tab pos="465864" algn="l"/>
              </a:tabLst>
            </a:pPr>
            <a:r>
              <a:rPr lang="en-US" sz="1100" dirty="0"/>
              <a:t>Choosing an appropriate MDL bellwether may be difficult.  You will need to find an appropriate candidate (potentially using a </a:t>
            </a:r>
            <a:r>
              <a:rPr lang="en-US" sz="1100" i="1" dirty="0" err="1"/>
              <a:t>Lexecon</a:t>
            </a:r>
            <a:r>
              <a:rPr lang="en-US" sz="1100" dirty="0"/>
              <a:t> waiver, as you have heard about earlier).  Assuming there is a representative trial, its outcome will plainly impact future discovery, trials, and settlements.</a:t>
            </a:r>
          </a:p>
          <a:p>
            <a:pPr marL="174700" indent="-174700">
              <a:spcAft>
                <a:spcPts val="1223"/>
              </a:spcAft>
              <a:buFont typeface="Arial" panose="020B0604020202020204" pitchFamily="34" charset="0"/>
              <a:buChar char="•"/>
              <a:tabLst>
                <a:tab pos="465864" algn="l"/>
              </a:tabLst>
            </a:pPr>
            <a:r>
              <a:rPr lang="en-US" sz="1100" dirty="0"/>
              <a:t>Let’s say you are either the losing party to the trial, or an unhappy different party in the MDL court who just saw the value of their case decline.  What can you do?</a:t>
            </a:r>
          </a:p>
          <a:p>
            <a:pPr marL="174700" indent="-174700">
              <a:spcAft>
                <a:spcPts val="1223"/>
              </a:spcAft>
              <a:buFont typeface="Arial" panose="020B0604020202020204" pitchFamily="34" charset="0"/>
              <a:buChar char="•"/>
              <a:tabLst>
                <a:tab pos="465864" algn="l"/>
              </a:tabLst>
            </a:pPr>
            <a:r>
              <a:rPr lang="en-US" sz="1100" dirty="0"/>
              <a:t>Gretchen, I am coming to you again.  Can you walk us through the considerations?</a:t>
            </a:r>
          </a:p>
          <a:p>
            <a:pPr marL="174700" indent="-174700">
              <a:spcAft>
                <a:spcPts val="1223"/>
              </a:spcAft>
              <a:buFont typeface="Arial" panose="020B0604020202020204" pitchFamily="34" charset="0"/>
              <a:buChar char="•"/>
              <a:tabLst>
                <a:tab pos="465864" algn="l"/>
              </a:tabLst>
            </a:pPr>
            <a:endParaRPr lang="en-US" baseline="0" dirty="0"/>
          </a:p>
          <a:p>
            <a:pPr marL="174700" indent="-174700">
              <a:spcAft>
                <a:spcPts val="1223"/>
              </a:spcAft>
              <a:buFont typeface="Arial" panose="020B0604020202020204" pitchFamily="34" charset="0"/>
              <a:buChar char="•"/>
              <a:tabLst>
                <a:tab pos="465864" algn="l"/>
              </a:tabLst>
            </a:pPr>
            <a:endParaRPr lang="en-US" dirty="0"/>
          </a:p>
        </p:txBody>
      </p:sp>
      <p:sp>
        <p:nvSpPr>
          <p:cNvPr id="4" name="Slide Number Placeholder 3"/>
          <p:cNvSpPr>
            <a:spLocks noGrp="1"/>
          </p:cNvSpPr>
          <p:nvPr>
            <p:ph type="sldNum" sz="quarter" idx="10"/>
          </p:nvPr>
        </p:nvSpPr>
        <p:spPr/>
        <p:txBody>
          <a:bodyPr/>
          <a:lstStyle/>
          <a:p>
            <a:fld id="{FB6AB320-0490-45B7-AAC9-31852753A711}" type="slidenum">
              <a:rPr lang="en-US" smtClean="0"/>
              <a:t>18</a:t>
            </a:fld>
            <a:endParaRPr lang="en-US"/>
          </a:p>
        </p:txBody>
      </p:sp>
    </p:spTree>
    <p:extLst>
      <p:ext uri="{BB962C8B-B14F-4D97-AF65-F5344CB8AC3E}">
        <p14:creationId xmlns:p14="http://schemas.microsoft.com/office/powerpoint/2010/main" val="3961419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48189"/>
          </a:xfrm>
        </p:spPr>
        <p:txBody>
          <a:bodyPr/>
          <a:lstStyle/>
          <a:p>
            <a:pPr marL="174700" indent="-174700">
              <a:spcAft>
                <a:spcPts val="1223"/>
              </a:spcAft>
              <a:buFont typeface="Arial" panose="020B0604020202020204" pitchFamily="34" charset="0"/>
              <a:buChar char="•"/>
              <a:tabLst>
                <a:tab pos="465864" algn="l"/>
              </a:tabLst>
            </a:pPr>
            <a:r>
              <a:rPr lang="en-US" sz="1000" b="1" u="sng" dirty="0"/>
              <a:t>Gretchen</a:t>
            </a:r>
            <a:r>
              <a:rPr lang="en-US" sz="1000" dirty="0"/>
              <a:t>:  </a:t>
            </a:r>
            <a:r>
              <a:rPr lang="en-US" sz="1000" i="1" dirty="0" err="1"/>
              <a:t>DePuy</a:t>
            </a:r>
            <a:r>
              <a:rPr lang="en-US" sz="1000" i="1" dirty="0"/>
              <a:t> </a:t>
            </a:r>
            <a:r>
              <a:rPr lang="en-US" sz="1000" i="1" dirty="0" err="1"/>
              <a:t>Orthopaedics</a:t>
            </a:r>
            <a:r>
              <a:rPr lang="en-US" sz="1000" dirty="0"/>
              <a:t> is a very interesting example of just this circumstance.  There, the 9,300 plaintiffs brought product liability claims for an allegedly defective hip-implant device.</a:t>
            </a:r>
          </a:p>
          <a:p>
            <a:pPr marL="174700" indent="-174700">
              <a:spcAft>
                <a:spcPts val="1223"/>
              </a:spcAft>
              <a:buFont typeface="Arial" panose="020B0604020202020204" pitchFamily="34" charset="0"/>
              <a:buChar char="•"/>
              <a:tabLst>
                <a:tab pos="465864" algn="l"/>
              </a:tabLst>
            </a:pPr>
            <a:r>
              <a:rPr lang="en-US" sz="1000" dirty="0"/>
              <a:t>The parties agreed to a proposal to try certain cases as bellwether trials before the MDL court (N.D. of Texas).  The proposal stated that “Defendants’ Lead Counsel have [] agreed that they will not raise a venue objection (i.e., a </a:t>
            </a:r>
            <a:r>
              <a:rPr lang="en-US" sz="1000" i="1" dirty="0" err="1"/>
              <a:t>Lexecon</a:t>
            </a:r>
            <a:r>
              <a:rPr lang="en-US" sz="1000" dirty="0"/>
              <a:t> objection) to any cases in the MDL proceeding being tried in the N.D. of Texas.”</a:t>
            </a:r>
          </a:p>
          <a:p>
            <a:pPr marL="174700" indent="-174700">
              <a:spcAft>
                <a:spcPts val="1223"/>
              </a:spcAft>
              <a:buFont typeface="Arial" panose="020B0604020202020204" pitchFamily="34" charset="0"/>
              <a:buChar char="•"/>
              <a:tabLst>
                <a:tab pos="465864" algn="l"/>
              </a:tabLst>
            </a:pPr>
            <a:r>
              <a:rPr lang="en-US" sz="1000" dirty="0"/>
              <a:t>The 1st bellwether involved a single case transferred from the D. of Montana.  The jury found for defendants.</a:t>
            </a:r>
          </a:p>
          <a:p>
            <a:pPr marL="174700" indent="-174700">
              <a:spcAft>
                <a:spcPts val="1223"/>
              </a:spcAft>
              <a:buFont typeface="Arial" panose="020B0604020202020204" pitchFamily="34" charset="0"/>
              <a:buChar char="•"/>
              <a:tabLst>
                <a:tab pos="465864" algn="l"/>
              </a:tabLst>
            </a:pPr>
            <a:r>
              <a:rPr lang="en-US" sz="1000" dirty="0"/>
              <a:t>The 2nd bellwether involved five consolidated cases, all directly filed by Texas plaintiffs.  This time, the jury returned a $502 mil. verdict.  Defendants appealed and moved to stay future bellwethers pending the appeal, noting that they waived venue objections only with respect to the first 2 bellwethers.  The court denied a stay and stated that defendants waived all venue objections to trying cases in the MDL court.</a:t>
            </a:r>
          </a:p>
          <a:p>
            <a:pPr marL="174700" indent="-174700">
              <a:spcAft>
                <a:spcPts val="1223"/>
              </a:spcAft>
              <a:buFont typeface="Arial" panose="020B0604020202020204" pitchFamily="34" charset="0"/>
              <a:buChar char="•"/>
              <a:tabLst>
                <a:tab pos="465864" algn="l"/>
              </a:tabLst>
            </a:pPr>
            <a:r>
              <a:rPr lang="en-US" sz="1000" dirty="0"/>
              <a:t>The MDL court then selected 6 cases—all filed by California plaintiffs—for a 3rd bellwether trial.  The jury returned a $1.04 </a:t>
            </a:r>
            <a:r>
              <a:rPr lang="en-US" sz="1000" dirty="0" err="1"/>
              <a:t>bil</a:t>
            </a:r>
            <a:r>
              <a:rPr lang="en-US" sz="1000" dirty="0"/>
              <a:t>. verdict.  Defendants appealed, reiterating their waiver assertions.</a:t>
            </a:r>
          </a:p>
          <a:p>
            <a:pPr marL="174700" indent="-174700">
              <a:spcAft>
                <a:spcPts val="1223"/>
              </a:spcAft>
              <a:buFont typeface="Arial" panose="020B0604020202020204" pitchFamily="34" charset="0"/>
              <a:buChar char="•"/>
              <a:tabLst>
                <a:tab pos="465864" algn="l"/>
              </a:tabLst>
            </a:pPr>
            <a:r>
              <a:rPr lang="en-US" sz="1000" dirty="0"/>
              <a:t>Finally, the MDL court issued an order selecting 10 cases with New York plaintiffs for a 4th bellwether.  Defendants moved to vacate the order and dismiss the claims for lack of personal jurisdiction, reiterating their waiver assertions.  The MDL court denied both motions.  Defendants, facing an impending 4th bellwether, asked the 5th Cir. to rule before then.</a:t>
            </a:r>
          </a:p>
          <a:p>
            <a:pPr marL="174700" indent="-174700">
              <a:spcAft>
                <a:spcPts val="1223"/>
              </a:spcAft>
              <a:buFont typeface="Arial" panose="020B0604020202020204" pitchFamily="34" charset="0"/>
              <a:buChar char="•"/>
              <a:tabLst>
                <a:tab pos="465864" algn="l"/>
              </a:tabLst>
            </a:pPr>
            <a:endParaRPr lang="en-US" dirty="0"/>
          </a:p>
        </p:txBody>
      </p:sp>
      <p:sp>
        <p:nvSpPr>
          <p:cNvPr id="4" name="Slide Number Placeholder 3"/>
          <p:cNvSpPr>
            <a:spLocks noGrp="1"/>
          </p:cNvSpPr>
          <p:nvPr>
            <p:ph type="sldNum" sz="quarter" idx="10"/>
          </p:nvPr>
        </p:nvSpPr>
        <p:spPr/>
        <p:txBody>
          <a:bodyPr/>
          <a:lstStyle/>
          <a:p>
            <a:fld id="{FB6AB320-0490-45B7-AAC9-31852753A711}" type="slidenum">
              <a:rPr lang="en-US" smtClean="0"/>
              <a:t>19</a:t>
            </a:fld>
            <a:endParaRPr lang="en-US"/>
          </a:p>
        </p:txBody>
      </p:sp>
    </p:spTree>
    <p:extLst>
      <p:ext uri="{BB962C8B-B14F-4D97-AF65-F5344CB8AC3E}">
        <p14:creationId xmlns:p14="http://schemas.microsoft.com/office/powerpoint/2010/main" val="396141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399" indent="-349399">
              <a:spcAft>
                <a:spcPts val="1223"/>
              </a:spcAft>
              <a:buFont typeface="Symbol"/>
              <a:buChar char=""/>
              <a:tabLst>
                <a:tab pos="465864" algn="l"/>
              </a:tabLst>
            </a:pPr>
            <a:r>
              <a:rPr lang="en-US" sz="1100" b="1" u="sng" dirty="0">
                <a:ea typeface="MS Mincho"/>
              </a:rPr>
              <a:t>Judge Benton</a:t>
            </a:r>
            <a:r>
              <a:rPr lang="en-US" sz="1100" dirty="0">
                <a:ea typeface="MS Mincho"/>
              </a:rPr>
              <a:t>:  We are your final panel of the day and thematically we will close out with a discussion of what happens when you’re unhappy with the </a:t>
            </a:r>
            <a:r>
              <a:rPr lang="en-US" sz="1100" dirty="0" err="1">
                <a:ea typeface="MS Mincho"/>
              </a:rPr>
              <a:t>JPML</a:t>
            </a:r>
            <a:r>
              <a:rPr lang="en-US" sz="1100" dirty="0">
                <a:ea typeface="MS Mincho"/>
              </a:rPr>
              <a:t> or decisions of the MDL court.  In other words, when you want an appeal.</a:t>
            </a:r>
          </a:p>
          <a:p>
            <a:pPr marL="349399" indent="-349399">
              <a:spcAft>
                <a:spcPts val="1223"/>
              </a:spcAft>
              <a:buFont typeface="Symbol"/>
              <a:buChar char=""/>
              <a:tabLst>
                <a:tab pos="465864" algn="l"/>
              </a:tabLst>
            </a:pPr>
            <a:r>
              <a:rPr lang="en-US" sz="1100" dirty="0">
                <a:ea typeface="MS Mincho"/>
              </a:rPr>
              <a:t>First, we will address whether and when you can appeal a Panel order.</a:t>
            </a:r>
          </a:p>
          <a:p>
            <a:pPr marL="349399" indent="-349399">
              <a:spcAft>
                <a:spcPts val="1223"/>
              </a:spcAft>
              <a:buFont typeface="Symbol"/>
              <a:buChar char=""/>
              <a:tabLst>
                <a:tab pos="465864" algn="l"/>
              </a:tabLst>
            </a:pPr>
            <a:r>
              <a:rPr lang="en-US" sz="1100" dirty="0">
                <a:ea typeface="MS Mincho"/>
              </a:rPr>
              <a:t>Then, we will dive into the more complex issue of appealability of orders once you have been transferred into MDL proceedings.</a:t>
            </a:r>
          </a:p>
          <a:p>
            <a:pPr>
              <a:spcAft>
                <a:spcPts val="1223"/>
              </a:spcAft>
              <a:tabLst>
                <a:tab pos="465864" algn="l"/>
              </a:tabLst>
            </a:pPr>
            <a:r>
              <a:rPr lang="en-US" dirty="0">
                <a:latin typeface="Times New Roman"/>
                <a:ea typeface="MS Mincho"/>
              </a:rPr>
              <a:t> </a:t>
            </a:r>
            <a:endParaRPr lang="en-US" altLang="en-US" dirty="0">
              <a:latin typeface="Arial" charset="0"/>
              <a:cs typeface="Arial"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81" eaLnBrk="0" hangingPunct="0">
              <a:defRPr sz="2900">
                <a:solidFill>
                  <a:srgbClr val="023465"/>
                </a:solidFill>
                <a:latin typeface="Georgia" pitchFamily="18" charset="0"/>
                <a:cs typeface="Arial" charset="0"/>
              </a:defRPr>
            </a:lvl1pPr>
            <a:lvl2pPr marL="753978" indent="-289990" defTabSz="944081" eaLnBrk="0" hangingPunct="0">
              <a:defRPr sz="2900">
                <a:solidFill>
                  <a:srgbClr val="023465"/>
                </a:solidFill>
                <a:latin typeface="Georgia" pitchFamily="18" charset="0"/>
                <a:cs typeface="Arial" charset="0"/>
              </a:defRPr>
            </a:lvl2pPr>
            <a:lvl3pPr marL="1159965" indent="-231993" defTabSz="944081" eaLnBrk="0" hangingPunct="0">
              <a:defRPr sz="2900">
                <a:solidFill>
                  <a:srgbClr val="023465"/>
                </a:solidFill>
                <a:latin typeface="Georgia" pitchFamily="18" charset="0"/>
                <a:cs typeface="Arial" charset="0"/>
              </a:defRPr>
            </a:lvl3pPr>
            <a:lvl4pPr marL="1623950" indent="-231993" defTabSz="944081" eaLnBrk="0" hangingPunct="0">
              <a:defRPr sz="2900">
                <a:solidFill>
                  <a:srgbClr val="023465"/>
                </a:solidFill>
                <a:latin typeface="Georgia" pitchFamily="18" charset="0"/>
                <a:cs typeface="Arial" charset="0"/>
              </a:defRPr>
            </a:lvl4pPr>
            <a:lvl5pPr marL="2087936" indent="-231993" defTabSz="944081" eaLnBrk="0" hangingPunct="0">
              <a:defRPr sz="2900">
                <a:solidFill>
                  <a:srgbClr val="023465"/>
                </a:solidFill>
                <a:latin typeface="Georgia" pitchFamily="18" charset="0"/>
                <a:cs typeface="Arial" charset="0"/>
              </a:defRPr>
            </a:lvl5pPr>
            <a:lvl6pPr marL="2551921" indent="-231993" defTabSz="944081" eaLnBrk="0" fontAlgn="base" hangingPunct="0">
              <a:spcBef>
                <a:spcPct val="0"/>
              </a:spcBef>
              <a:spcAft>
                <a:spcPct val="0"/>
              </a:spcAft>
              <a:defRPr sz="2900">
                <a:solidFill>
                  <a:srgbClr val="023465"/>
                </a:solidFill>
                <a:latin typeface="Georgia" pitchFamily="18" charset="0"/>
                <a:cs typeface="Arial" charset="0"/>
              </a:defRPr>
            </a:lvl6pPr>
            <a:lvl7pPr marL="3015907" indent="-231993" defTabSz="944081" eaLnBrk="0" fontAlgn="base" hangingPunct="0">
              <a:spcBef>
                <a:spcPct val="0"/>
              </a:spcBef>
              <a:spcAft>
                <a:spcPct val="0"/>
              </a:spcAft>
              <a:defRPr sz="2900">
                <a:solidFill>
                  <a:srgbClr val="023465"/>
                </a:solidFill>
                <a:latin typeface="Georgia" pitchFamily="18" charset="0"/>
                <a:cs typeface="Arial" charset="0"/>
              </a:defRPr>
            </a:lvl7pPr>
            <a:lvl8pPr marL="3479893" indent="-231993" defTabSz="944081" eaLnBrk="0" fontAlgn="base" hangingPunct="0">
              <a:spcBef>
                <a:spcPct val="0"/>
              </a:spcBef>
              <a:spcAft>
                <a:spcPct val="0"/>
              </a:spcAft>
              <a:defRPr sz="2900">
                <a:solidFill>
                  <a:srgbClr val="023465"/>
                </a:solidFill>
                <a:latin typeface="Georgia" pitchFamily="18" charset="0"/>
                <a:cs typeface="Arial" charset="0"/>
              </a:defRPr>
            </a:lvl8pPr>
            <a:lvl9pPr marL="3943879" indent="-231993" defTabSz="944081" eaLnBrk="0" fontAlgn="base" hangingPunct="0">
              <a:spcBef>
                <a:spcPct val="0"/>
              </a:spcBef>
              <a:spcAft>
                <a:spcPct val="0"/>
              </a:spcAft>
              <a:defRPr sz="2900">
                <a:solidFill>
                  <a:srgbClr val="023465"/>
                </a:solidFill>
                <a:latin typeface="Georgia" pitchFamily="18" charset="0"/>
                <a:cs typeface="Arial" charset="0"/>
              </a:defRPr>
            </a:lvl9pPr>
          </a:lstStyle>
          <a:p>
            <a:fld id="{36F69223-AAC8-43A2-9BD9-3F655649A8E9}" type="slidenum">
              <a:rPr lang="en-US" altLang="en-US" sz="1000">
                <a:solidFill>
                  <a:schemeClr val="tx1"/>
                </a:solidFill>
              </a:rPr>
              <a:pPr/>
              <a:t>2</a:t>
            </a:fld>
            <a:endParaRPr lang="en-US" altLang="en-US" sz="1000" dirty="0">
              <a:solidFill>
                <a:schemeClr val="tx1"/>
              </a:solidFill>
            </a:endParaRPr>
          </a:p>
        </p:txBody>
      </p:sp>
    </p:spTree>
    <p:extLst>
      <p:ext uri="{BB962C8B-B14F-4D97-AF65-F5344CB8AC3E}">
        <p14:creationId xmlns:p14="http://schemas.microsoft.com/office/powerpoint/2010/main" val="416733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spcAft>
                <a:spcPts val="1223"/>
              </a:spcAft>
              <a:buFont typeface="Arial" panose="020B0604020202020204" pitchFamily="34" charset="0"/>
              <a:buChar char="•"/>
              <a:tabLst>
                <a:tab pos="465864" algn="l"/>
              </a:tabLst>
            </a:pPr>
            <a:r>
              <a:rPr lang="en-US" sz="1100" b="1" u="sng" dirty="0"/>
              <a:t>Gretchen</a:t>
            </a:r>
            <a:r>
              <a:rPr lang="en-US" sz="1100" dirty="0"/>
              <a:t>:  The Fifth Circuit denied mandamus, holding that defendants had the usual and adequate remedy of ordinary appeal.  </a:t>
            </a:r>
          </a:p>
          <a:p>
            <a:pPr marL="171176" indent="-171176">
              <a:spcAft>
                <a:spcPts val="1223"/>
              </a:spcAft>
              <a:buFont typeface="Arial" panose="020B0604020202020204" pitchFamily="34" charset="0"/>
              <a:buChar char="•"/>
              <a:tabLst>
                <a:tab pos="465864" algn="l"/>
              </a:tabLst>
            </a:pPr>
            <a:r>
              <a:rPr lang="en-US" sz="1100" dirty="0"/>
              <a:t>Additionally, the Fifth Circuit held that defendants limited their venue waivers to the first two bellwether trials only, and that the MDL court erred by declaring that defendants had globally and permanently waived their objections to venue and personal jurisdiction.</a:t>
            </a:r>
          </a:p>
          <a:p>
            <a:pPr marL="171176" indent="-171176">
              <a:spcAft>
                <a:spcPts val="1223"/>
              </a:spcAft>
              <a:buFont typeface="Arial" panose="020B0604020202020204" pitchFamily="34" charset="0"/>
              <a:buChar char="•"/>
              <a:tabLst>
                <a:tab pos="465864" algn="l"/>
              </a:tabLst>
            </a:pPr>
            <a:r>
              <a:rPr lang="en-US" sz="1100" dirty="0"/>
              <a:t>That is, the Fifth Circuit held that the MDL judge’s ruling regarding defendants’ objection waivers was “patently erroneous” and requested that the court cancel the upcoming bellwether trial, but stopped short of ordering the judge to do so because defendants had not shown that they had no other adequate means to attain the relief sought.</a:t>
            </a:r>
          </a:p>
          <a:p>
            <a:pPr marL="171176" indent="-171176">
              <a:spcAft>
                <a:spcPts val="1223"/>
              </a:spcAft>
              <a:buFont typeface="Arial" panose="020B0604020202020204" pitchFamily="34" charset="0"/>
              <a:buChar char="•"/>
              <a:tabLst>
                <a:tab pos="465864" algn="l"/>
              </a:tabLst>
            </a:pPr>
            <a:r>
              <a:rPr lang="en-US" sz="1100" dirty="0"/>
              <a:t>[Implications]</a:t>
            </a:r>
          </a:p>
          <a:p>
            <a:pPr>
              <a:spcAft>
                <a:spcPts val="1223"/>
              </a:spcAft>
              <a:tabLst>
                <a:tab pos="465864" algn="l"/>
              </a:tabLst>
            </a:pPr>
            <a:endParaRPr lang="en-US" i="0" baseline="0" dirty="0"/>
          </a:p>
          <a:p>
            <a:pPr>
              <a:spcAft>
                <a:spcPts val="1223"/>
              </a:spcAft>
              <a:tabLst>
                <a:tab pos="465864" algn="l"/>
              </a:tabLst>
            </a:pPr>
            <a:endParaRPr lang="en-US" baseline="0" dirty="0"/>
          </a:p>
          <a:p>
            <a:pPr marL="174700" indent="-174700">
              <a:spcAft>
                <a:spcPts val="1223"/>
              </a:spcAft>
              <a:buFont typeface="Arial" panose="020B0604020202020204" pitchFamily="34" charset="0"/>
              <a:buChar char="•"/>
              <a:tabLst>
                <a:tab pos="465864" algn="l"/>
              </a:tabLst>
            </a:pPr>
            <a:endParaRPr lang="en-US" dirty="0"/>
          </a:p>
        </p:txBody>
      </p:sp>
      <p:sp>
        <p:nvSpPr>
          <p:cNvPr id="4" name="Slide Number Placeholder 3"/>
          <p:cNvSpPr>
            <a:spLocks noGrp="1"/>
          </p:cNvSpPr>
          <p:nvPr>
            <p:ph type="sldNum" sz="quarter" idx="10"/>
          </p:nvPr>
        </p:nvSpPr>
        <p:spPr/>
        <p:txBody>
          <a:bodyPr/>
          <a:lstStyle/>
          <a:p>
            <a:fld id="{FB6AB320-0490-45B7-AAC9-31852753A711}" type="slidenum">
              <a:rPr lang="en-US" smtClean="0"/>
              <a:t>20</a:t>
            </a:fld>
            <a:endParaRPr lang="en-US"/>
          </a:p>
        </p:txBody>
      </p:sp>
    </p:spTree>
    <p:extLst>
      <p:ext uri="{BB962C8B-B14F-4D97-AF65-F5344CB8AC3E}">
        <p14:creationId xmlns:p14="http://schemas.microsoft.com/office/powerpoint/2010/main" val="396141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0" indent="-174700">
              <a:buFont typeface="Arial" panose="020B0604020202020204" pitchFamily="34" charset="0"/>
              <a:buChar char="•"/>
            </a:pPr>
            <a:r>
              <a:rPr lang="en-US" sz="1100" b="1" u="sng" dirty="0">
                <a:ea typeface="MS Mincho"/>
              </a:rPr>
              <a:t>Judge Benton</a:t>
            </a:r>
            <a:r>
              <a:rPr lang="en-US" sz="1100" dirty="0">
                <a:ea typeface="MS Mincho"/>
              </a:rPr>
              <a:t>:  Thanks very much for your time today and for staying with us through this final panel.</a:t>
            </a:r>
          </a:p>
          <a:p>
            <a:pPr marL="174700" indent="-174700">
              <a:buFont typeface="Arial" panose="020B0604020202020204" pitchFamily="34" charset="0"/>
              <a:buChar char="•"/>
            </a:pPr>
            <a:r>
              <a:rPr lang="en-US" sz="1100" dirty="0">
                <a:ea typeface="MS Mincho"/>
              </a:rPr>
              <a:t>We’ll now stop for any questions you may have.</a:t>
            </a:r>
            <a:endParaRPr lang="en-US" sz="1100" dirty="0"/>
          </a:p>
        </p:txBody>
      </p:sp>
      <p:sp>
        <p:nvSpPr>
          <p:cNvPr id="4" name="Slide Number Placeholder 3"/>
          <p:cNvSpPr>
            <a:spLocks noGrp="1"/>
          </p:cNvSpPr>
          <p:nvPr>
            <p:ph type="sldNum" sz="quarter" idx="10"/>
          </p:nvPr>
        </p:nvSpPr>
        <p:spPr/>
        <p:txBody>
          <a:bodyPr/>
          <a:lstStyle/>
          <a:p>
            <a:fld id="{FB6AB320-0490-45B7-AAC9-31852753A711}" type="slidenum">
              <a:rPr lang="en-US" smtClean="0"/>
              <a:t>21</a:t>
            </a:fld>
            <a:endParaRPr lang="en-US"/>
          </a:p>
        </p:txBody>
      </p:sp>
    </p:spTree>
    <p:extLst>
      <p:ext uri="{BB962C8B-B14F-4D97-AF65-F5344CB8AC3E}">
        <p14:creationId xmlns:p14="http://schemas.microsoft.com/office/powerpoint/2010/main" val="220436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50" eaLnBrk="0" hangingPunct="0">
              <a:spcBef>
                <a:spcPct val="30000"/>
              </a:spcBef>
              <a:defRPr sz="1200">
                <a:solidFill>
                  <a:schemeClr val="tx1"/>
                </a:solidFill>
                <a:latin typeface="Arial" charset="0"/>
                <a:cs typeface="Arial" charset="0"/>
              </a:defRPr>
            </a:lvl1pPr>
            <a:lvl2pPr marL="755588" indent="-288380" defTabSz="939250" eaLnBrk="0" hangingPunct="0">
              <a:spcBef>
                <a:spcPct val="30000"/>
              </a:spcBef>
              <a:defRPr sz="1200">
                <a:solidFill>
                  <a:schemeClr val="tx1"/>
                </a:solidFill>
                <a:latin typeface="Arial" charset="0"/>
                <a:cs typeface="Arial" charset="0"/>
              </a:defRPr>
            </a:lvl2pPr>
            <a:lvl3pPr marL="1163186" indent="-230383" defTabSz="939250" eaLnBrk="0" hangingPunct="0">
              <a:spcBef>
                <a:spcPct val="30000"/>
              </a:spcBef>
              <a:defRPr sz="1200">
                <a:solidFill>
                  <a:schemeClr val="tx1"/>
                </a:solidFill>
                <a:latin typeface="Arial" charset="0"/>
                <a:cs typeface="Arial" charset="0"/>
              </a:defRPr>
            </a:lvl3pPr>
            <a:lvl4pPr marL="1628784" indent="-230383" defTabSz="939250" eaLnBrk="0" hangingPunct="0">
              <a:spcBef>
                <a:spcPct val="30000"/>
              </a:spcBef>
              <a:defRPr sz="1200">
                <a:solidFill>
                  <a:schemeClr val="tx1"/>
                </a:solidFill>
                <a:latin typeface="Arial" charset="0"/>
                <a:cs typeface="Arial" charset="0"/>
              </a:defRPr>
            </a:lvl4pPr>
            <a:lvl5pPr marL="2094380" indent="-230383" defTabSz="939250" eaLnBrk="0" hangingPunct="0">
              <a:spcBef>
                <a:spcPct val="30000"/>
              </a:spcBef>
              <a:defRPr sz="1200">
                <a:solidFill>
                  <a:schemeClr val="tx1"/>
                </a:solidFill>
                <a:latin typeface="Arial" charset="0"/>
                <a:cs typeface="Arial" charset="0"/>
              </a:defRPr>
            </a:lvl5pPr>
            <a:lvl6pPr marL="2558365" indent="-230383" defTabSz="939250" eaLnBrk="0" fontAlgn="base" hangingPunct="0">
              <a:spcBef>
                <a:spcPct val="30000"/>
              </a:spcBef>
              <a:spcAft>
                <a:spcPct val="0"/>
              </a:spcAft>
              <a:defRPr sz="1200">
                <a:solidFill>
                  <a:schemeClr val="tx1"/>
                </a:solidFill>
                <a:latin typeface="Arial" charset="0"/>
                <a:cs typeface="Arial" charset="0"/>
              </a:defRPr>
            </a:lvl6pPr>
            <a:lvl7pPr marL="3022350" indent="-230383" defTabSz="939250" eaLnBrk="0" fontAlgn="base" hangingPunct="0">
              <a:spcBef>
                <a:spcPct val="30000"/>
              </a:spcBef>
              <a:spcAft>
                <a:spcPct val="0"/>
              </a:spcAft>
              <a:defRPr sz="1200">
                <a:solidFill>
                  <a:schemeClr val="tx1"/>
                </a:solidFill>
                <a:latin typeface="Arial" charset="0"/>
                <a:cs typeface="Arial" charset="0"/>
              </a:defRPr>
            </a:lvl7pPr>
            <a:lvl8pPr marL="3486337" indent="-230383" defTabSz="939250" eaLnBrk="0" fontAlgn="base" hangingPunct="0">
              <a:spcBef>
                <a:spcPct val="30000"/>
              </a:spcBef>
              <a:spcAft>
                <a:spcPct val="0"/>
              </a:spcAft>
              <a:defRPr sz="1200">
                <a:solidFill>
                  <a:schemeClr val="tx1"/>
                </a:solidFill>
                <a:latin typeface="Arial" charset="0"/>
                <a:cs typeface="Arial" charset="0"/>
              </a:defRPr>
            </a:lvl8pPr>
            <a:lvl9pPr marL="3950322" indent="-230383" defTabSz="93925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197F663-BF4E-4A3E-A7D7-CE363D336DE9}" type="slidenum">
              <a:rPr lang="en-US" altLang="en-US" sz="1000">
                <a:solidFill>
                  <a:prstClr val="black"/>
                </a:solidFill>
                <a:latin typeface="Georgia" pitchFamily="18" charset="0"/>
              </a:rPr>
              <a:pPr>
                <a:spcBef>
                  <a:spcPct val="0"/>
                </a:spcBef>
              </a:pPr>
              <a:t>22</a:t>
            </a:fld>
            <a:endParaRPr lang="en-US" altLang="en-US" sz="1000" dirty="0">
              <a:solidFill>
                <a:prstClr val="black"/>
              </a:solidFill>
              <a:latin typeface="Georgia" pitchFamily="18" charset="0"/>
            </a:endParaRPr>
          </a:p>
        </p:txBody>
      </p:sp>
      <p:sp>
        <p:nvSpPr>
          <p:cNvPr id="41987" name="Rectangle 2"/>
          <p:cNvSpPr>
            <a:spLocks noGrp="1" noRot="1" noChangeAspect="1" noChangeArrowheads="1" noTextEdit="1"/>
          </p:cNvSpPr>
          <p:nvPr>
            <p:ph type="sldImg"/>
          </p:nvPr>
        </p:nvSpPr>
        <p:spPr>
          <a:xfrm>
            <a:off x="546100" y="563563"/>
            <a:ext cx="6038850" cy="4529137"/>
          </a:xfrm>
          <a:ln/>
        </p:spPr>
      </p:sp>
      <p:sp>
        <p:nvSpPr>
          <p:cNvPr id="41988" name="Rectangle 3"/>
          <p:cNvSpPr>
            <a:spLocks noGrp="1" noChangeArrowheads="1"/>
          </p:cNvSpPr>
          <p:nvPr>
            <p:ph type="body" idx="1"/>
          </p:nvPr>
        </p:nvSpPr>
        <p:spPr>
          <a:xfrm>
            <a:off x="714993" y="5519166"/>
            <a:ext cx="5710241" cy="32094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399" indent="-349399">
              <a:spcAft>
                <a:spcPts val="1223"/>
              </a:spcAft>
              <a:buFont typeface="Symbol"/>
              <a:buChar char=""/>
              <a:tabLst>
                <a:tab pos="465864" algn="l"/>
              </a:tabLst>
            </a:pPr>
            <a:r>
              <a:rPr lang="en-US" sz="1100" dirty="0">
                <a:ea typeface="MS Mincho"/>
              </a:rPr>
              <a:t>[Any concluding remarks]</a:t>
            </a:r>
          </a:p>
        </p:txBody>
      </p:sp>
      <p:sp>
        <p:nvSpPr>
          <p:cNvPr id="41989" name="Rectangle 4"/>
          <p:cNvSpPr>
            <a:spLocks noChangeArrowheads="1"/>
          </p:cNvSpPr>
          <p:nvPr/>
        </p:nvSpPr>
        <p:spPr bwMode="white">
          <a:xfrm>
            <a:off x="6488179" y="9217922"/>
            <a:ext cx="192063" cy="2205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72" tIns="45635" rIns="91272" bIns="45635" anchor="ct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fontAlgn="base">
              <a:spcBef>
                <a:spcPct val="50000"/>
              </a:spcBef>
              <a:spcAft>
                <a:spcPct val="0"/>
              </a:spcAft>
            </a:pPr>
            <a:endParaRPr lang="en-US" altLang="en-US" sz="2900" dirty="0">
              <a:solidFill>
                <a:srgbClr val="023465"/>
              </a:solidFill>
              <a:latin typeface="Georgia" pitchFamily="18" charset="0"/>
            </a:endParaRPr>
          </a:p>
        </p:txBody>
      </p:sp>
      <p:sp>
        <p:nvSpPr>
          <p:cNvPr id="6" name="Rectangle 5"/>
          <p:cNvSpPr/>
          <p:nvPr/>
        </p:nvSpPr>
        <p:spPr bwMode="white">
          <a:xfrm>
            <a:off x="6857779" y="9092375"/>
            <a:ext cx="243710" cy="2945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72" tIns="45635" rIns="91272" bIns="45635" anchor="ct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ctr" fontAlgn="base">
              <a:spcBef>
                <a:spcPct val="50000"/>
              </a:spcBef>
              <a:spcAft>
                <a:spcPct val="0"/>
              </a:spcAft>
            </a:pPr>
            <a:endParaRPr lang="en-US" altLang="en-US" sz="2900" dirty="0">
              <a:solidFill>
                <a:srgbClr val="FFFFFF"/>
              </a:solidFill>
              <a:latin typeface="Calibri" pitchFamily="34" charset="0"/>
            </a:endParaRPr>
          </a:p>
        </p:txBody>
      </p:sp>
    </p:spTree>
    <p:extLst>
      <p:ext uri="{BB962C8B-B14F-4D97-AF65-F5344CB8AC3E}">
        <p14:creationId xmlns:p14="http://schemas.microsoft.com/office/powerpoint/2010/main" val="300746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a:spcAft>
                <a:spcPts val="1223"/>
              </a:spcAft>
              <a:buFont typeface="Symbol"/>
              <a:buChar char=""/>
              <a:tabLst>
                <a:tab pos="465864" algn="l"/>
              </a:tabLst>
            </a:pPr>
            <a:r>
              <a:rPr lang="en-US" sz="1100" b="1" u="sng" dirty="0"/>
              <a:t>Judge Benton</a:t>
            </a:r>
            <a:r>
              <a:rPr lang="en-US" sz="1100" dirty="0"/>
              <a:t>:  Gretchen, why don’t you kick this off.  Where do you go if you are unhappy with a decision of the Panel—either to transfer or to remand your case?</a:t>
            </a:r>
          </a:p>
          <a:p>
            <a:pPr marL="349399" indent="-349399">
              <a:spcAft>
                <a:spcPts val="1223"/>
              </a:spcAft>
              <a:buFont typeface="Symbol"/>
              <a:buChar char=""/>
              <a:tabLst>
                <a:tab pos="465864" algn="l"/>
              </a:tabLst>
            </a:pPr>
            <a:r>
              <a:rPr lang="en-US" sz="1100" b="1" u="sng" dirty="0"/>
              <a:t>Gretchen</a:t>
            </a:r>
            <a:r>
              <a:rPr lang="en-US" sz="1100" dirty="0"/>
              <a:t>:  Happy to.  There are a few important points to highlight:</a:t>
            </a:r>
          </a:p>
          <a:p>
            <a:pPr marL="349399" indent="-349399" defTabSz="916497">
              <a:spcAft>
                <a:spcPts val="1223"/>
              </a:spcAft>
              <a:buFont typeface="Symbol"/>
              <a:buChar char=""/>
              <a:tabLst>
                <a:tab pos="465864" algn="l"/>
              </a:tabLst>
            </a:pPr>
            <a:r>
              <a:rPr lang="en-US" sz="1100" dirty="0"/>
              <a:t>The role of the Panel, as you have heard throughout the day, is limited.  The Panel decides whether to transfer a case for pretrial consolidation or to remand a case after pretrial proceedings.</a:t>
            </a:r>
          </a:p>
          <a:p>
            <a:pPr marL="349399" indent="-349399">
              <a:spcAft>
                <a:spcPts val="1223"/>
              </a:spcAft>
              <a:buFont typeface="Symbol"/>
              <a:buChar char=""/>
              <a:tabLst>
                <a:tab pos="465864" algn="l"/>
              </a:tabLst>
            </a:pPr>
            <a:r>
              <a:rPr lang="en-US" sz="1100" dirty="0"/>
              <a:t>The Panel is not</a:t>
            </a:r>
            <a:r>
              <a:rPr lang="en-US" sz="1100" i="1" dirty="0"/>
              <a:t> </a:t>
            </a:r>
            <a:r>
              <a:rPr lang="en-US" sz="1100" dirty="0"/>
              <a:t>a review court, and it does not review the decisions of either the transferor/originating court or transferee/MDL court.  So if you are unhappy with those, the </a:t>
            </a:r>
            <a:r>
              <a:rPr lang="en-US" sz="1100" dirty="0" err="1"/>
              <a:t>JPML</a:t>
            </a:r>
            <a:r>
              <a:rPr lang="en-US" sz="1100" dirty="0"/>
              <a:t> is not your path to recourse.</a:t>
            </a:r>
          </a:p>
        </p:txBody>
      </p:sp>
      <p:sp>
        <p:nvSpPr>
          <p:cNvPr id="4" name="Slide Number Placeholder 3"/>
          <p:cNvSpPr>
            <a:spLocks noGrp="1"/>
          </p:cNvSpPr>
          <p:nvPr>
            <p:ph type="sldNum" sz="quarter" idx="10"/>
          </p:nvPr>
        </p:nvSpPr>
        <p:spPr/>
        <p:txBody>
          <a:bodyPr/>
          <a:lstStyle/>
          <a:p>
            <a:fld id="{FB6AB320-0490-45B7-AAC9-31852753A711}" type="slidenum">
              <a:rPr lang="en-US" smtClean="0"/>
              <a:t>3</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a:spcAft>
                <a:spcPts val="1223"/>
              </a:spcAft>
              <a:buFont typeface="Symbol"/>
              <a:buChar char=""/>
              <a:tabLst>
                <a:tab pos="465864" algn="l"/>
              </a:tabLst>
            </a:pPr>
            <a:r>
              <a:rPr lang="en-US" sz="1000" b="1" u="sng" dirty="0"/>
              <a:t>Gretchen</a:t>
            </a:r>
            <a:r>
              <a:rPr lang="en-US" sz="1000" dirty="0"/>
              <a:t>:  Moreover, nor is there much room to appeal a Panel order if you are unhappy.</a:t>
            </a:r>
          </a:p>
          <a:p>
            <a:pPr marL="349399" indent="-349399">
              <a:spcAft>
                <a:spcPts val="1223"/>
              </a:spcAft>
              <a:buFont typeface="Symbol"/>
              <a:buChar char=""/>
              <a:tabLst>
                <a:tab pos="465864" algn="l"/>
              </a:tabLst>
            </a:pPr>
            <a:r>
              <a:rPr lang="en-US" sz="1000" dirty="0"/>
              <a:t>Panel orders </a:t>
            </a:r>
            <a:r>
              <a:rPr lang="en-US" sz="1000" i="1" dirty="0"/>
              <a:t>denying motions to transfer</a:t>
            </a:r>
            <a:r>
              <a:rPr lang="en-US" sz="1000" dirty="0"/>
              <a:t> for consolidation are not reviewable at all.  Other Panel decisions (such as granting motions to transfer or granting/denying motions to remand), technically are reviewable, but only by a petition for writ of mandamus.  </a:t>
            </a:r>
            <a:r>
              <a:rPr lang="en-US" sz="1000" i="1" dirty="0"/>
              <a:t>See </a:t>
            </a:r>
            <a:r>
              <a:rPr lang="en-US" sz="1000" dirty="0"/>
              <a:t>28 </a:t>
            </a:r>
            <a:r>
              <a:rPr lang="en-US" sz="1000" dirty="0" err="1"/>
              <a:t>U.S.C</a:t>
            </a:r>
            <a:r>
              <a:rPr lang="en-US" sz="1000" dirty="0"/>
              <a:t>. § 1407(e).  In other words, they’re essentially not appealable unless something extraordinary has happened.</a:t>
            </a:r>
          </a:p>
          <a:p>
            <a:pPr marL="349399" indent="-349399" defTabSz="912937">
              <a:spcAft>
                <a:spcPts val="1223"/>
              </a:spcAft>
              <a:buFont typeface="Symbol"/>
              <a:buChar char=""/>
              <a:tabLst>
                <a:tab pos="465864" algn="l"/>
              </a:tabLst>
              <a:defRPr/>
            </a:pPr>
            <a:r>
              <a:rPr lang="en-US" sz="1000" dirty="0"/>
              <a:t>Unsurprisingly, such challenges to Panel rulings rarely happen or succeed.  </a:t>
            </a:r>
            <a:r>
              <a:rPr lang="en-US" sz="1000" i="1" dirty="0"/>
              <a:t>See </a:t>
            </a:r>
            <a:r>
              <a:rPr lang="en-US" sz="1000" dirty="0"/>
              <a:t>28 </a:t>
            </a:r>
            <a:r>
              <a:rPr lang="en-US" sz="1000" dirty="0" err="1"/>
              <a:t>U.S.C</a:t>
            </a:r>
            <a:r>
              <a:rPr lang="en-US" sz="1000" dirty="0"/>
              <a:t>. § 1651.</a:t>
            </a:r>
          </a:p>
          <a:p>
            <a:pPr marL="349399" indent="-349399" defTabSz="912937">
              <a:spcAft>
                <a:spcPts val="1223"/>
              </a:spcAft>
              <a:buFont typeface="Symbol"/>
              <a:buChar char=""/>
              <a:tabLst>
                <a:tab pos="465864" algn="l"/>
              </a:tabLst>
              <a:defRPr/>
            </a:pPr>
            <a:r>
              <a:rPr lang="en-US" sz="1000" dirty="0"/>
              <a:t>In fact, we know of only one case in which a writ of mandamus was used to overturn a </a:t>
            </a:r>
            <a:r>
              <a:rPr lang="en-US" sz="1000" dirty="0">
                <a:solidFill>
                  <a:schemeClr val="bg1">
                    <a:lumMod val="10000"/>
                  </a:schemeClr>
                </a:solidFill>
              </a:rPr>
              <a:t>decision of the Panel, </a:t>
            </a:r>
            <a:r>
              <a:rPr lang="en-US" sz="1000" i="1" kern="0" dirty="0">
                <a:solidFill>
                  <a:schemeClr val="bg1">
                    <a:lumMod val="10000"/>
                  </a:schemeClr>
                </a:solidFill>
              </a:rPr>
              <a:t>In </a:t>
            </a:r>
            <a:r>
              <a:rPr lang="en-US" sz="1000" i="1" kern="0" dirty="0"/>
              <a:t>re Food Lion, Inc., Fair Labor Standards Act “Effective Scheduling” </a:t>
            </a:r>
            <a:r>
              <a:rPr lang="en-US" sz="1000" i="1" kern="0" dirty="0" err="1"/>
              <a:t>Litig</a:t>
            </a:r>
            <a:r>
              <a:rPr lang="en-US" sz="1000" i="1" kern="0" dirty="0"/>
              <a:t>.</a:t>
            </a:r>
            <a:r>
              <a:rPr lang="en-US" sz="1000" kern="0" dirty="0"/>
              <a:t>, 73 </a:t>
            </a:r>
            <a:r>
              <a:rPr lang="en-US" sz="1000" kern="0" dirty="0" err="1"/>
              <a:t>F.3d</a:t>
            </a:r>
            <a:r>
              <a:rPr lang="en-US" sz="1000" kern="0" dirty="0"/>
              <a:t> 528 (4th Cir. 1996).  </a:t>
            </a:r>
            <a:r>
              <a:rPr lang="en-US" sz="1000" dirty="0"/>
              <a:t>We’ll come back to this case.</a:t>
            </a:r>
          </a:p>
          <a:p>
            <a:pPr marL="349399" indent="-349399">
              <a:spcAft>
                <a:spcPts val="1223"/>
              </a:spcAft>
              <a:buFont typeface="Symbol"/>
              <a:buChar char=""/>
              <a:tabLst>
                <a:tab pos="465864" algn="l"/>
              </a:tabLst>
            </a:pPr>
            <a:r>
              <a:rPr lang="en-US" sz="1000" dirty="0"/>
              <a:t>So simply, imagine that like Sharon you’re from New York and you filed your original case in </a:t>
            </a:r>
            <a:r>
              <a:rPr lang="en-US" sz="1000" dirty="0" err="1"/>
              <a:t>S.D.N.Y</a:t>
            </a:r>
            <a:r>
              <a:rPr lang="en-US" sz="1000" dirty="0"/>
              <a:t>.  You’re very happy to be in your home court.  Then, all of a sudden, you are before the </a:t>
            </a:r>
            <a:r>
              <a:rPr lang="en-US" sz="1000" dirty="0" err="1"/>
              <a:t>JPML</a:t>
            </a:r>
            <a:r>
              <a:rPr lang="en-US" sz="1000" dirty="0"/>
              <a:t> and you are being moved to the </a:t>
            </a:r>
            <a:r>
              <a:rPr lang="en-US" sz="1000" dirty="0" err="1"/>
              <a:t>W.D</a:t>
            </a:r>
            <a:r>
              <a:rPr lang="en-US" sz="1000" dirty="0"/>
              <a:t>. of Missouri and being put in the back of a long line.  Can you appeal the transfer order?  Probably not.  You might as well settle in for some BBQ.</a:t>
            </a:r>
          </a:p>
          <a:p>
            <a:pPr marL="349399" indent="-349399">
              <a:spcAft>
                <a:spcPts val="1223"/>
              </a:spcAft>
              <a:buFont typeface="Symbol"/>
              <a:buChar char=""/>
              <a:tabLst>
                <a:tab pos="465864" algn="l"/>
              </a:tabLst>
            </a:pPr>
            <a:endParaRPr lang="en-US" dirty="0"/>
          </a:p>
        </p:txBody>
      </p:sp>
      <p:sp>
        <p:nvSpPr>
          <p:cNvPr id="4" name="Slide Number Placeholder 3"/>
          <p:cNvSpPr>
            <a:spLocks noGrp="1"/>
          </p:cNvSpPr>
          <p:nvPr>
            <p:ph type="sldNum" sz="quarter" idx="10"/>
          </p:nvPr>
        </p:nvSpPr>
        <p:spPr/>
        <p:txBody>
          <a:bodyPr/>
          <a:lstStyle/>
          <a:p>
            <a:fld id="{FB6AB320-0490-45B7-AAC9-31852753A711}" type="slidenum">
              <a:rPr lang="en-US" smtClean="0"/>
              <a:t>4</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a:spcAft>
                <a:spcPts val="1223"/>
              </a:spcAft>
              <a:buFont typeface="Symbol"/>
              <a:buChar char=""/>
              <a:tabLst>
                <a:tab pos="465864" algn="l"/>
              </a:tabLst>
            </a:pPr>
            <a:r>
              <a:rPr lang="en-US" sz="1000" b="1" u="sng" dirty="0"/>
              <a:t>Judge Benton</a:t>
            </a:r>
            <a:r>
              <a:rPr lang="en-US" sz="1000" dirty="0"/>
              <a:t>:  Sharon, it appears you have been transferred to the </a:t>
            </a:r>
            <a:r>
              <a:rPr lang="en-US" sz="1000" dirty="0" err="1"/>
              <a:t>W.D</a:t>
            </a:r>
            <a:r>
              <a:rPr lang="en-US" sz="1000" dirty="0"/>
              <a:t>. of Missouri.  Welcome!  Who has authority over you?</a:t>
            </a:r>
          </a:p>
          <a:p>
            <a:pPr marL="349399" indent="-349399">
              <a:spcAft>
                <a:spcPts val="1223"/>
              </a:spcAft>
              <a:buFont typeface="Symbol"/>
              <a:buChar char=""/>
              <a:tabLst>
                <a:tab pos="465864" algn="l"/>
              </a:tabLst>
            </a:pPr>
            <a:r>
              <a:rPr lang="en-US" sz="1000" b="1" u="sng" dirty="0"/>
              <a:t>Sharon</a:t>
            </a:r>
            <a:r>
              <a:rPr lang="en-US" sz="1000" dirty="0"/>
              <a:t>:  Happy to be here!  The </a:t>
            </a:r>
            <a:r>
              <a:rPr lang="en-US" sz="1000" dirty="0" err="1"/>
              <a:t>W.D</a:t>
            </a:r>
            <a:r>
              <a:rPr lang="en-US" sz="1000" dirty="0"/>
              <a:t>. of Missouri has authority over us as we proceed through the MDL, and so do you!  The Circuit court where the MDL sits (i.e., 8th Cir.) generally considers reviewable appeals of the MDL court orders.</a:t>
            </a:r>
          </a:p>
          <a:p>
            <a:pPr marL="349399" indent="-349399">
              <a:spcAft>
                <a:spcPts val="1223"/>
              </a:spcAft>
              <a:buFont typeface="Symbol"/>
              <a:buChar char=""/>
              <a:tabLst>
                <a:tab pos="465864" algn="l"/>
              </a:tabLst>
            </a:pPr>
            <a:r>
              <a:rPr lang="en-US" sz="1000" dirty="0"/>
              <a:t>In other words, if the order is immediately appealable, the appeal must be taken to the court of appeals covering the district that issued the order.  </a:t>
            </a:r>
            <a:r>
              <a:rPr lang="en-US" sz="1000" i="1" dirty="0"/>
              <a:t>See, e.g.</a:t>
            </a:r>
            <a:r>
              <a:rPr lang="en-US" sz="1000" dirty="0"/>
              <a:t>, </a:t>
            </a:r>
            <a:r>
              <a:rPr lang="en-US" sz="1000" i="1" dirty="0"/>
              <a:t>Jones</a:t>
            </a:r>
            <a:r>
              <a:rPr lang="en-US" sz="1000" dirty="0"/>
              <a:t> v. </a:t>
            </a:r>
            <a:r>
              <a:rPr lang="en-US" sz="1000" i="1" dirty="0" err="1"/>
              <a:t>InfoCure</a:t>
            </a:r>
            <a:r>
              <a:rPr lang="en-US" sz="1000" i="1" dirty="0"/>
              <a:t> Corp.</a:t>
            </a:r>
            <a:r>
              <a:rPr lang="en-US" sz="1000" dirty="0"/>
              <a:t>, 310 </a:t>
            </a:r>
            <a:r>
              <a:rPr lang="en-US" sz="1000" dirty="0" err="1"/>
              <a:t>F.3d</a:t>
            </a:r>
            <a:r>
              <a:rPr lang="en-US" sz="1000" dirty="0"/>
              <a:t> 529, 534 (7th Cir. 2002).  </a:t>
            </a:r>
          </a:p>
          <a:p>
            <a:pPr marL="349399" indent="-349399">
              <a:spcAft>
                <a:spcPts val="1223"/>
              </a:spcAft>
              <a:buFont typeface="Symbol"/>
              <a:buChar char=""/>
              <a:tabLst>
                <a:tab pos="465864" algn="l"/>
              </a:tabLst>
            </a:pPr>
            <a:r>
              <a:rPr lang="en-US" sz="1000" dirty="0"/>
              <a:t>The trick, however, is determining whether the order is immediately appealable.</a:t>
            </a:r>
          </a:p>
          <a:p>
            <a:pPr marL="349399" indent="-349399">
              <a:spcAft>
                <a:spcPts val="1223"/>
              </a:spcAft>
              <a:buFont typeface="Symbol"/>
              <a:buChar char=""/>
              <a:tabLst>
                <a:tab pos="465864" algn="l"/>
              </a:tabLst>
            </a:pPr>
            <a:r>
              <a:rPr lang="en-US" sz="1000" dirty="0"/>
              <a:t>With respect to transferor courts, the process is slightly more complicated.  </a:t>
            </a:r>
          </a:p>
          <a:p>
            <a:pPr marL="349399" indent="-349399">
              <a:spcAft>
                <a:spcPts val="1223"/>
              </a:spcAft>
              <a:buFont typeface="Symbol"/>
              <a:buChar char=""/>
              <a:tabLst>
                <a:tab pos="465864" algn="l"/>
              </a:tabLst>
            </a:pPr>
            <a:r>
              <a:rPr lang="en-US" sz="1000" dirty="0"/>
              <a:t>Let’s say the original court (in our hypo it’s the </a:t>
            </a:r>
            <a:r>
              <a:rPr lang="en-US" sz="1000" dirty="0" err="1"/>
              <a:t>S.D.N.Y</a:t>
            </a:r>
            <a:r>
              <a:rPr lang="en-US" sz="1000" dirty="0"/>
              <a:t>.) entered a non-reviewable order before I was transferred.  The interlocutory order usually will follow the case to the MDL and all appellate issues will be heard together after final judgment.  </a:t>
            </a:r>
            <a:r>
              <a:rPr lang="en-US" sz="1000" i="1" dirty="0"/>
              <a:t>See, e.g.</a:t>
            </a:r>
            <a:r>
              <a:rPr lang="en-US" sz="1000" dirty="0"/>
              <a:t>, </a:t>
            </a:r>
            <a:r>
              <a:rPr lang="en-US" sz="1000" i="1" dirty="0"/>
              <a:t>id.</a:t>
            </a:r>
            <a:endParaRPr lang="en-US" sz="1000" dirty="0"/>
          </a:p>
          <a:p>
            <a:pPr marL="349399" indent="-349399">
              <a:spcAft>
                <a:spcPts val="1223"/>
              </a:spcAft>
              <a:buFont typeface="Symbol"/>
              <a:buChar char=""/>
              <a:tabLst>
                <a:tab pos="465864" algn="l"/>
              </a:tabLst>
            </a:pPr>
            <a:endParaRPr lang="en-US" i="0" dirty="0"/>
          </a:p>
        </p:txBody>
      </p:sp>
      <p:sp>
        <p:nvSpPr>
          <p:cNvPr id="4" name="Slide Number Placeholder 3"/>
          <p:cNvSpPr>
            <a:spLocks noGrp="1"/>
          </p:cNvSpPr>
          <p:nvPr>
            <p:ph type="sldNum" sz="quarter" idx="10"/>
          </p:nvPr>
        </p:nvSpPr>
        <p:spPr/>
        <p:txBody>
          <a:bodyPr/>
          <a:lstStyle/>
          <a:p>
            <a:fld id="{FB6AB320-0490-45B7-AAC9-31852753A711}" type="slidenum">
              <a:rPr lang="en-US" smtClean="0"/>
              <a:t>5</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a:spcAft>
                <a:spcPts val="1223"/>
              </a:spcAft>
              <a:buFont typeface="Symbol"/>
              <a:buChar char=""/>
              <a:tabLst>
                <a:tab pos="465864" algn="l"/>
              </a:tabLst>
            </a:pPr>
            <a:r>
              <a:rPr lang="en-US" sz="1000" b="1" u="sng" dirty="0">
                <a:ea typeface="MS Mincho"/>
              </a:rPr>
              <a:t>Sharon</a:t>
            </a:r>
            <a:r>
              <a:rPr lang="en-US" sz="1000" dirty="0">
                <a:ea typeface="MS Mincho"/>
              </a:rPr>
              <a:t>:  Let’s talk about another example, </a:t>
            </a:r>
            <a:r>
              <a:rPr lang="en-US" sz="1000" i="1" dirty="0">
                <a:ea typeface="MS Mincho"/>
              </a:rPr>
              <a:t>Kalama</a:t>
            </a:r>
            <a:r>
              <a:rPr lang="en-US" sz="1000" dirty="0">
                <a:ea typeface="MS Mincho"/>
              </a:rPr>
              <a:t>, which presented somewhat of an “odd scenario” in the Sixth Circuit.</a:t>
            </a:r>
          </a:p>
          <a:p>
            <a:pPr marL="349399" indent="-349399">
              <a:spcAft>
                <a:spcPts val="1223"/>
              </a:spcAft>
              <a:buFont typeface="Symbol"/>
              <a:buChar char=""/>
              <a:tabLst>
                <a:tab pos="465864" algn="l"/>
              </a:tabLst>
            </a:pPr>
            <a:r>
              <a:rPr lang="en-US" sz="1000" dirty="0">
                <a:ea typeface="MS Mincho"/>
              </a:rPr>
              <a:t>In </a:t>
            </a:r>
            <a:r>
              <a:rPr lang="en-US" sz="1000" i="1" dirty="0">
                <a:ea typeface="MS Mincho"/>
              </a:rPr>
              <a:t>Kalama</a:t>
            </a:r>
            <a:r>
              <a:rPr lang="en-US" sz="1000" dirty="0">
                <a:ea typeface="MS Mincho"/>
              </a:rPr>
              <a:t>, Plaintiffs filed asbestos-liability suits in the N.D. of Ohio.  The Court ruled that it lacked personal jurisdiction over certain defendants who were dismissed.  The cases eventually were transferred and consolidated in the E.D. of Pennsylvania.  The MDL court held that the N.D. of Ohio lacked personal jurisdiction over thousands of more defendants.</a:t>
            </a:r>
          </a:p>
          <a:p>
            <a:pPr marL="349399" indent="-349399">
              <a:spcAft>
                <a:spcPts val="1223"/>
              </a:spcAft>
              <a:buFont typeface="Symbol"/>
              <a:buChar char=""/>
              <a:tabLst>
                <a:tab pos="465864" algn="l"/>
              </a:tabLst>
            </a:pPr>
            <a:r>
              <a:rPr lang="en-US" sz="1000" dirty="0">
                <a:ea typeface="MS Mincho"/>
              </a:rPr>
              <a:t>Plaintiffs’ cases were then remanded back to the N.D. of Ohio, which completely disposed of what was left of the consolidated cases, dismissing the remaining defendants.  Various plaintiffs appealed from the N.D. of Ohio order as well as from the MDL court’s order to the 6th Cir.</a:t>
            </a:r>
          </a:p>
          <a:p>
            <a:pPr marL="349399" indent="-349399">
              <a:spcAft>
                <a:spcPts val="1223"/>
              </a:spcAft>
              <a:buFont typeface="Symbol"/>
              <a:buChar char=""/>
              <a:tabLst>
                <a:tab pos="465864" algn="l"/>
              </a:tabLst>
            </a:pPr>
            <a:r>
              <a:rPr lang="en-US" sz="1000" dirty="0">
                <a:ea typeface="MS Mincho"/>
              </a:rPr>
              <a:t>This presented an “odd scenario” because the appeal called upon the 6th Cir. to review the non-final MDL orders which were issued outside the Court’s territorial jurisdiction.  </a:t>
            </a:r>
          </a:p>
          <a:p>
            <a:pPr marL="349399" indent="-349399">
              <a:spcAft>
                <a:spcPts val="1223"/>
              </a:spcAft>
              <a:buFont typeface="Symbol"/>
              <a:buChar char=""/>
              <a:tabLst>
                <a:tab pos="465864" algn="l"/>
              </a:tabLst>
            </a:pPr>
            <a:r>
              <a:rPr lang="en-US" sz="1000" dirty="0">
                <a:ea typeface="MS Mincho"/>
              </a:rPr>
              <a:t>Because the MDL court’s orders became reviewable only after plaintiff-appellants’ cases reached a final judgment in the N.D. of Ohio, the 6th Cir. determined that it did in fact have appellate jurisdiction.</a:t>
            </a:r>
          </a:p>
          <a:p>
            <a:pPr marL="349399" indent="-349399">
              <a:spcAft>
                <a:spcPts val="1223"/>
              </a:spcAft>
              <a:buFont typeface="Symbol"/>
              <a:buChar char=""/>
              <a:tabLst>
                <a:tab pos="465864" algn="l"/>
              </a:tabLst>
            </a:pPr>
            <a:r>
              <a:rPr lang="en-US" sz="1000" dirty="0">
                <a:ea typeface="MS Mincho"/>
              </a:rPr>
              <a:t>So, in other words, if you can’t get to a court of appeals until the case is remanded, then the appeal follows you back (at least under this case).</a:t>
            </a:r>
          </a:p>
          <a:p>
            <a:pPr>
              <a:spcAft>
                <a:spcPts val="1223"/>
              </a:spcAft>
              <a:tabLst>
                <a:tab pos="465864" algn="l"/>
              </a:tabLst>
            </a:pPr>
            <a:endParaRPr lang="en-US" sz="1100" dirty="0">
              <a:ea typeface="MS Mincho"/>
            </a:endParaRPr>
          </a:p>
        </p:txBody>
      </p:sp>
      <p:sp>
        <p:nvSpPr>
          <p:cNvPr id="4" name="Slide Number Placeholder 3"/>
          <p:cNvSpPr>
            <a:spLocks noGrp="1"/>
          </p:cNvSpPr>
          <p:nvPr>
            <p:ph type="sldNum" sz="quarter" idx="10"/>
          </p:nvPr>
        </p:nvSpPr>
        <p:spPr/>
        <p:txBody>
          <a:bodyPr/>
          <a:lstStyle/>
          <a:p>
            <a:fld id="{FB6AB320-0490-45B7-AAC9-31852753A711}" type="slidenum">
              <a:rPr lang="en-US" smtClean="0"/>
              <a:t>6</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a:spcAft>
                <a:spcPts val="1223"/>
              </a:spcAft>
              <a:buFont typeface="Symbol"/>
              <a:buChar char=""/>
              <a:tabLst>
                <a:tab pos="465864" algn="l"/>
              </a:tabLst>
            </a:pPr>
            <a:r>
              <a:rPr lang="en-US" sz="1100" b="1" u="sng" dirty="0"/>
              <a:t>Judge Benton</a:t>
            </a:r>
            <a:r>
              <a:rPr lang="en-US" sz="1100" dirty="0"/>
              <a:t>:  So this all begs the question—when can you bring an appeal?  That answer may, as we hear, determine which circuit will decide the outcome of your case.  And we don’t always all think alike!</a:t>
            </a:r>
          </a:p>
          <a:p>
            <a:pPr marL="349399" indent="-349399">
              <a:spcAft>
                <a:spcPts val="1223"/>
              </a:spcAft>
              <a:buFont typeface="Symbol"/>
              <a:buChar char=""/>
              <a:tabLst>
                <a:tab pos="465864" algn="l"/>
              </a:tabLst>
            </a:pPr>
            <a:r>
              <a:rPr lang="en-US" sz="1100" dirty="0"/>
              <a:t>Because no two MDLs are exactly alike, there is no one size fits all answer.</a:t>
            </a:r>
          </a:p>
          <a:p>
            <a:pPr marL="349399" indent="-349399">
              <a:spcAft>
                <a:spcPts val="1223"/>
              </a:spcAft>
              <a:buFont typeface="Symbol"/>
              <a:buChar char=""/>
              <a:tabLst>
                <a:tab pos="465864" algn="l"/>
              </a:tabLst>
            </a:pPr>
            <a:r>
              <a:rPr lang="en-US" sz="1100" dirty="0"/>
              <a:t>Sharon, can you help with this?</a:t>
            </a:r>
          </a:p>
          <a:p>
            <a:pPr marL="349399" indent="-349399" defTabSz="912937">
              <a:spcAft>
                <a:spcPts val="1223"/>
              </a:spcAft>
              <a:buFont typeface="Symbol"/>
              <a:buChar char=""/>
              <a:tabLst>
                <a:tab pos="465864" algn="l"/>
              </a:tabLst>
              <a:defRPr/>
            </a:pPr>
            <a:r>
              <a:rPr lang="en-US" sz="1100" dirty="0"/>
              <a:t>Let’s say you are one of many plaintiffs in a coordinated proceeding and your particular claim is dismissed, but you want to continue—can you appeal?</a:t>
            </a:r>
          </a:p>
          <a:p>
            <a:pPr>
              <a:spcAft>
                <a:spcPts val="1223"/>
              </a:spcAft>
              <a:tabLst>
                <a:tab pos="465864" algn="l"/>
              </a:tabLst>
            </a:pPr>
            <a:endParaRPr lang="en-US" sz="1100" dirty="0"/>
          </a:p>
          <a:p>
            <a:pPr>
              <a:spcAft>
                <a:spcPts val="1223"/>
              </a:spcAft>
              <a:tabLst>
                <a:tab pos="465864" algn="l"/>
              </a:tabLst>
            </a:pPr>
            <a:endParaRPr lang="en-US" i="0" baseline="0" dirty="0"/>
          </a:p>
        </p:txBody>
      </p:sp>
      <p:sp>
        <p:nvSpPr>
          <p:cNvPr id="4" name="Slide Number Placeholder 3"/>
          <p:cNvSpPr>
            <a:spLocks noGrp="1"/>
          </p:cNvSpPr>
          <p:nvPr>
            <p:ph type="sldNum" sz="quarter" idx="10"/>
          </p:nvPr>
        </p:nvSpPr>
        <p:spPr/>
        <p:txBody>
          <a:bodyPr/>
          <a:lstStyle/>
          <a:p>
            <a:fld id="{FB6AB320-0490-45B7-AAC9-31852753A711}" type="slidenum">
              <a:rPr lang="en-US" smtClean="0"/>
              <a:t>7</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100" b="1" u="sng" dirty="0"/>
              <a:t>Sharon</a:t>
            </a:r>
            <a:r>
              <a:rPr lang="en-US" sz="1100" dirty="0"/>
              <a:t>:  This has been a hot topic for years.  </a:t>
            </a:r>
          </a:p>
          <a:p>
            <a:pPr marL="349399" indent="-349399" defTabSz="931729">
              <a:spcAft>
                <a:spcPts val="1223"/>
              </a:spcAft>
              <a:buFont typeface="Symbol"/>
              <a:buChar char=""/>
              <a:tabLst>
                <a:tab pos="465864" algn="l"/>
              </a:tabLst>
            </a:pPr>
            <a:r>
              <a:rPr lang="en-US" sz="1100" dirty="0"/>
              <a:t>[“Final Judgment Rule”:  As a general matter, the federal courts of appeals have jurisdiction over only “final decisions” by a district court.  Most litigants thus have to wait until the end of proceedings in the district court—when all issues have been decided and only execution of the judgment remains—before they can appeal.]</a:t>
            </a:r>
          </a:p>
          <a:p>
            <a:pPr marL="349399" indent="-349399" defTabSz="931729">
              <a:spcAft>
                <a:spcPts val="1223"/>
              </a:spcAft>
              <a:buFont typeface="Symbol"/>
              <a:buChar char=""/>
              <a:tabLst>
                <a:tab pos="465864" algn="l"/>
              </a:tabLst>
            </a:pPr>
            <a:r>
              <a:rPr lang="en-US" sz="1100" dirty="0"/>
              <a:t>The Supreme Court resolved this in 2015 in </a:t>
            </a:r>
            <a:r>
              <a:rPr lang="en-US" sz="1100" i="1" dirty="0" err="1"/>
              <a:t>Gelboim</a:t>
            </a:r>
            <a:r>
              <a:rPr lang="en-US" sz="1100" i="1" dirty="0"/>
              <a:t> </a:t>
            </a:r>
            <a:r>
              <a:rPr lang="en-US" sz="1100" dirty="0"/>
              <a:t> v</a:t>
            </a:r>
            <a:r>
              <a:rPr lang="en-US" sz="1100" i="1" dirty="0"/>
              <a:t>.</a:t>
            </a:r>
            <a:r>
              <a:rPr lang="en-US" sz="1100" dirty="0"/>
              <a:t> </a:t>
            </a:r>
            <a:r>
              <a:rPr lang="en-US" sz="1100" i="1" dirty="0"/>
              <a:t>Bank of Am. Corp.</a:t>
            </a:r>
            <a:endParaRPr lang="en-US" sz="1100" dirty="0"/>
          </a:p>
          <a:p>
            <a:pPr marL="349399" indent="-349399" defTabSz="931729">
              <a:spcAft>
                <a:spcPts val="1223"/>
              </a:spcAft>
              <a:buFont typeface="Symbol"/>
              <a:buChar char=""/>
              <a:tabLst>
                <a:tab pos="465864" algn="l"/>
              </a:tabLst>
            </a:pPr>
            <a:r>
              <a:rPr lang="en-US" sz="1100" dirty="0"/>
              <a:t>There, the </a:t>
            </a:r>
            <a:r>
              <a:rPr lang="en-US" sz="1100" dirty="0" err="1"/>
              <a:t>JPML</a:t>
            </a:r>
            <a:r>
              <a:rPr lang="en-US" sz="1100" dirty="0"/>
              <a:t> established an MDL for cases involving allegations that defendant-banks manipulated the London </a:t>
            </a:r>
            <a:r>
              <a:rPr lang="en-US" sz="1100" dirty="0" err="1"/>
              <a:t>InterBank</a:t>
            </a:r>
            <a:r>
              <a:rPr lang="en-US" sz="1100" dirty="0"/>
              <a:t> Offered Rate (“LIBOR”), which is used as a reference point in determining interest rates for financial instruments globally.</a:t>
            </a:r>
          </a:p>
          <a:p>
            <a:pPr marL="349399" indent="-349399" defTabSz="931729">
              <a:spcAft>
                <a:spcPts val="1223"/>
              </a:spcAft>
              <a:buFont typeface="Symbol"/>
              <a:buChar char=""/>
              <a:tabLst>
                <a:tab pos="465864" algn="l"/>
              </a:tabLst>
            </a:pPr>
            <a:r>
              <a:rPr lang="en-US" sz="1100" dirty="0"/>
              <a:t>Over 60 actions were consolidated for pretrial proceedings in </a:t>
            </a:r>
            <a:r>
              <a:rPr lang="en-US" sz="1100" dirty="0" err="1"/>
              <a:t>S.D.N.Y</a:t>
            </a:r>
            <a:r>
              <a:rPr lang="en-US" sz="1100" dirty="0"/>
              <a:t>., including actions brought by Ellen </a:t>
            </a:r>
            <a:r>
              <a:rPr lang="en-US" sz="1100" dirty="0" err="1"/>
              <a:t>Gelboim</a:t>
            </a:r>
            <a:r>
              <a:rPr lang="en-US" sz="1100" dirty="0"/>
              <a:t> and Linda </a:t>
            </a:r>
            <a:r>
              <a:rPr lang="en-US" sz="1100" dirty="0" err="1"/>
              <a:t>Zacher</a:t>
            </a:r>
            <a:r>
              <a:rPr lang="en-US" sz="1100" dirty="0"/>
              <a:t>.</a:t>
            </a:r>
          </a:p>
          <a:p>
            <a:pPr marL="349399" indent="-349399" defTabSz="931729">
              <a:spcAft>
                <a:spcPts val="1223"/>
              </a:spcAft>
              <a:buFont typeface="Symbol"/>
              <a:buChar char=""/>
              <a:tabLst>
                <a:tab pos="465864" algn="l"/>
              </a:tabLst>
            </a:pPr>
            <a:r>
              <a:rPr lang="en-US" sz="1100" dirty="0"/>
              <a:t>The “</a:t>
            </a:r>
            <a:r>
              <a:rPr lang="en-US" sz="1100" dirty="0" err="1"/>
              <a:t>Gelboim-Zacher</a:t>
            </a:r>
            <a:r>
              <a:rPr lang="en-US" sz="1100" dirty="0"/>
              <a:t>” complaint asserted a sole claim—that certain defendant-banks violated federal antitrust law.</a:t>
            </a:r>
          </a:p>
          <a:p>
            <a:pPr marL="349399" indent="-349399" defTabSz="931729">
              <a:spcAft>
                <a:spcPts val="1223"/>
              </a:spcAft>
              <a:buFont typeface="Symbol"/>
              <a:buChar char=""/>
              <a:tabLst>
                <a:tab pos="465864" algn="l"/>
              </a:tabLst>
            </a:pPr>
            <a:r>
              <a:rPr lang="en-US" sz="1100" dirty="0"/>
              <a:t>The MDL court dismissed the </a:t>
            </a:r>
            <a:r>
              <a:rPr lang="en-US" sz="1100" dirty="0" err="1"/>
              <a:t>Gelboim-Zacher</a:t>
            </a:r>
            <a:r>
              <a:rPr lang="en-US" sz="1100" dirty="0"/>
              <a:t> complaint after determining that no plaintiff could assert a cognizable antitrust injury. </a:t>
            </a:r>
          </a:p>
        </p:txBody>
      </p:sp>
      <p:sp>
        <p:nvSpPr>
          <p:cNvPr id="4" name="Slide Number Placeholder 3"/>
          <p:cNvSpPr>
            <a:spLocks noGrp="1"/>
          </p:cNvSpPr>
          <p:nvPr>
            <p:ph type="sldNum" sz="quarter" idx="10"/>
          </p:nvPr>
        </p:nvSpPr>
        <p:spPr/>
        <p:txBody>
          <a:bodyPr/>
          <a:lstStyle/>
          <a:p>
            <a:fld id="{FB6AB320-0490-45B7-AAC9-31852753A711}" type="slidenum">
              <a:rPr lang="en-US" smtClean="0"/>
              <a:t>8</a:t>
            </a:fld>
            <a:endParaRPr lang="en-US"/>
          </a:p>
        </p:txBody>
      </p:sp>
    </p:spTree>
    <p:extLst>
      <p:ext uri="{BB962C8B-B14F-4D97-AF65-F5344CB8AC3E}">
        <p14:creationId xmlns:p14="http://schemas.microsoft.com/office/powerpoint/2010/main" val="296351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9" indent="-349399" defTabSz="931729">
              <a:spcAft>
                <a:spcPts val="1223"/>
              </a:spcAft>
              <a:buFont typeface="Symbol"/>
              <a:buChar char=""/>
              <a:tabLst>
                <a:tab pos="465864" algn="l"/>
              </a:tabLst>
            </a:pPr>
            <a:r>
              <a:rPr lang="en-US" sz="1100" b="1" u="sng" dirty="0"/>
              <a:t>Sharon</a:t>
            </a:r>
            <a:r>
              <a:rPr lang="en-US" sz="1100" dirty="0"/>
              <a:t>:  </a:t>
            </a:r>
            <a:r>
              <a:rPr lang="en-US" sz="1100" dirty="0" err="1"/>
              <a:t>Gelboim-Zacher</a:t>
            </a:r>
            <a:r>
              <a:rPr lang="en-US" sz="1100" dirty="0"/>
              <a:t> appealed immediately to the Second Circuit—the Circuit in which the </a:t>
            </a:r>
            <a:r>
              <a:rPr lang="en-US" sz="1100" dirty="0" err="1"/>
              <a:t>S.D.N.Y</a:t>
            </a:r>
            <a:r>
              <a:rPr lang="en-US" sz="1100" dirty="0"/>
              <a:t>. sits.</a:t>
            </a:r>
          </a:p>
          <a:p>
            <a:pPr marL="349399" indent="-349399" defTabSz="931729">
              <a:spcAft>
                <a:spcPts val="1223"/>
              </a:spcAft>
              <a:buFont typeface="Symbol"/>
              <a:buChar char=""/>
              <a:tabLst>
                <a:tab pos="465864" algn="l"/>
              </a:tabLst>
            </a:pPr>
            <a:r>
              <a:rPr lang="en-US" sz="1100" dirty="0"/>
              <a:t>The Second Circuit determined </a:t>
            </a:r>
            <a:r>
              <a:rPr lang="en-US" sz="1100" i="1" dirty="0" err="1"/>
              <a:t>sua</a:t>
            </a:r>
            <a:r>
              <a:rPr lang="en-US" sz="1100" i="1" dirty="0"/>
              <a:t> </a:t>
            </a:r>
            <a:r>
              <a:rPr lang="en-US" sz="1100" i="1" dirty="0" err="1"/>
              <a:t>sponte</a:t>
            </a:r>
            <a:r>
              <a:rPr lang="en-US" sz="1100" i="1" dirty="0"/>
              <a:t> </a:t>
            </a:r>
            <a:r>
              <a:rPr lang="en-US" sz="1100" dirty="0"/>
              <a:t>that it could not hear the </a:t>
            </a:r>
            <a:r>
              <a:rPr lang="en-US" sz="1100" dirty="0" err="1"/>
              <a:t>Gelboim-Zacher</a:t>
            </a:r>
            <a:r>
              <a:rPr lang="en-US" sz="1100" dirty="0"/>
              <a:t> appeal for lack of appellate jurisdiction.  The MDL order determined the dismissal was not a final order because it did not dispose of </a:t>
            </a:r>
            <a:r>
              <a:rPr lang="en-US" sz="1100" i="1" dirty="0"/>
              <a:t>all claims</a:t>
            </a:r>
            <a:r>
              <a:rPr lang="en-US" sz="1100" dirty="0"/>
              <a:t> in the consolidated action.</a:t>
            </a:r>
          </a:p>
          <a:p>
            <a:pPr marL="349399" indent="-349399" defTabSz="931729">
              <a:spcAft>
                <a:spcPts val="1223"/>
              </a:spcAft>
              <a:buFont typeface="Symbol"/>
              <a:buChar char=""/>
              <a:tabLst>
                <a:tab pos="465864" algn="l"/>
              </a:tabLst>
            </a:pPr>
            <a:r>
              <a:rPr lang="en-US" sz="1100" dirty="0"/>
              <a:t>The Supreme Court granted petitioners’ writ of certiorari to consider whether an MDL order dismissing a case removes it from consolidated proceedings, making it a final judgment which triggers a right to appeal.</a:t>
            </a:r>
          </a:p>
        </p:txBody>
      </p:sp>
      <p:sp>
        <p:nvSpPr>
          <p:cNvPr id="4" name="Slide Number Placeholder 3"/>
          <p:cNvSpPr>
            <a:spLocks noGrp="1"/>
          </p:cNvSpPr>
          <p:nvPr>
            <p:ph type="sldNum" sz="quarter" idx="10"/>
          </p:nvPr>
        </p:nvSpPr>
        <p:spPr/>
        <p:txBody>
          <a:bodyPr/>
          <a:lstStyle/>
          <a:p>
            <a:fld id="{FB6AB320-0490-45B7-AAC9-31852753A711}" type="slidenum">
              <a:rPr lang="en-US" smtClean="0"/>
              <a:t>9</a:t>
            </a:fld>
            <a:endParaRPr lang="en-US"/>
          </a:p>
        </p:txBody>
      </p:sp>
    </p:spTree>
    <p:extLst>
      <p:ext uri="{BB962C8B-B14F-4D97-AF65-F5344CB8AC3E}">
        <p14:creationId xmlns:p14="http://schemas.microsoft.com/office/powerpoint/2010/main" val="296351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511"/>
          <p:cNvSpPr>
            <a:spLocks noChangeArrowheads="1"/>
          </p:cNvSpPr>
          <p:nvPr/>
        </p:nvSpPr>
        <p:spPr bwMode="white">
          <a:xfrm>
            <a:off x="3213100" y="0"/>
            <a:ext cx="5940425" cy="6870700"/>
          </a:xfrm>
          <a:prstGeom prst="rect">
            <a:avLst/>
          </a:prstGeom>
          <a:solidFill>
            <a:srgbClr val="FFF7E9"/>
          </a:solidFill>
          <a:ln w="6350">
            <a:noFill/>
            <a:miter lim="800000"/>
            <a:headEnd/>
            <a:tailEnd/>
          </a:ln>
        </p:spPr>
        <p:txBody>
          <a:bodyPr/>
          <a:lstStyle/>
          <a:p>
            <a:pPr eaLnBrk="0" hangingPunct="0">
              <a:spcBef>
                <a:spcPct val="50000"/>
              </a:spcBef>
              <a:defRPr/>
            </a:pPr>
            <a:endParaRPr lang="en-US" sz="2000">
              <a:solidFill>
                <a:schemeClr val="tx1"/>
              </a:solidFill>
            </a:endParaRPr>
          </a:p>
        </p:txBody>
      </p:sp>
      <p:grpSp>
        <p:nvGrpSpPr>
          <p:cNvPr id="2" name="Group 15"/>
          <p:cNvGrpSpPr>
            <a:grpSpLocks/>
          </p:cNvGrpSpPr>
          <p:nvPr/>
        </p:nvGrpSpPr>
        <p:grpSpPr bwMode="auto">
          <a:xfrm>
            <a:off x="3556000" y="195263"/>
            <a:ext cx="2520950" cy="139700"/>
            <a:chOff x="2240" y="123"/>
            <a:chExt cx="1588" cy="88"/>
          </a:xfrm>
        </p:grpSpPr>
        <p:sp>
          <p:nvSpPr>
            <p:cNvPr id="8" name="Freeform 16"/>
            <p:cNvSpPr>
              <a:spLocks/>
            </p:cNvSpPr>
            <p:nvPr/>
          </p:nvSpPr>
          <p:spPr bwMode="black">
            <a:xfrm>
              <a:off x="2240" y="123"/>
              <a:ext cx="75" cy="87"/>
            </a:xfrm>
            <a:custGeom>
              <a:avLst/>
              <a:gdLst/>
              <a:ahLst/>
              <a:cxnLst>
                <a:cxn ang="0">
                  <a:pos x="92" y="100"/>
                </a:cxn>
                <a:cxn ang="0">
                  <a:pos x="62" y="88"/>
                </a:cxn>
                <a:cxn ang="0">
                  <a:pos x="50" y="66"/>
                </a:cxn>
                <a:cxn ang="0">
                  <a:pos x="54" y="48"/>
                </a:cxn>
                <a:cxn ang="0">
                  <a:pos x="74" y="32"/>
                </a:cxn>
                <a:cxn ang="0">
                  <a:pos x="112" y="26"/>
                </a:cxn>
                <a:cxn ang="0">
                  <a:pos x="160" y="34"/>
                </a:cxn>
                <a:cxn ang="0">
                  <a:pos x="180" y="46"/>
                </a:cxn>
                <a:cxn ang="0">
                  <a:pos x="182" y="56"/>
                </a:cxn>
                <a:cxn ang="0">
                  <a:pos x="196" y="52"/>
                </a:cxn>
                <a:cxn ang="0">
                  <a:pos x="210" y="28"/>
                </a:cxn>
                <a:cxn ang="0">
                  <a:pos x="212" y="24"/>
                </a:cxn>
                <a:cxn ang="0">
                  <a:pos x="212" y="8"/>
                </a:cxn>
                <a:cxn ang="0">
                  <a:pos x="196" y="16"/>
                </a:cxn>
                <a:cxn ang="0">
                  <a:pos x="176" y="10"/>
                </a:cxn>
                <a:cxn ang="0">
                  <a:pos x="148" y="2"/>
                </a:cxn>
                <a:cxn ang="0">
                  <a:pos x="114" y="0"/>
                </a:cxn>
                <a:cxn ang="0">
                  <a:pos x="54" y="10"/>
                </a:cxn>
                <a:cxn ang="0">
                  <a:pos x="20" y="40"/>
                </a:cxn>
                <a:cxn ang="0">
                  <a:pos x="14" y="68"/>
                </a:cxn>
                <a:cxn ang="0">
                  <a:pos x="18" y="92"/>
                </a:cxn>
                <a:cxn ang="0">
                  <a:pos x="44" y="118"/>
                </a:cxn>
                <a:cxn ang="0">
                  <a:pos x="108" y="134"/>
                </a:cxn>
                <a:cxn ang="0">
                  <a:pos x="146" y="142"/>
                </a:cxn>
                <a:cxn ang="0">
                  <a:pos x="174" y="158"/>
                </a:cxn>
                <a:cxn ang="0">
                  <a:pos x="180" y="176"/>
                </a:cxn>
                <a:cxn ang="0">
                  <a:pos x="170" y="202"/>
                </a:cxn>
                <a:cxn ang="0">
                  <a:pos x="144" y="218"/>
                </a:cxn>
                <a:cxn ang="0">
                  <a:pos x="118" y="222"/>
                </a:cxn>
                <a:cxn ang="0">
                  <a:pos x="66" y="214"/>
                </a:cxn>
                <a:cxn ang="0">
                  <a:pos x="42" y="200"/>
                </a:cxn>
                <a:cxn ang="0">
                  <a:pos x="38" y="184"/>
                </a:cxn>
                <a:cxn ang="0">
                  <a:pos x="18" y="196"/>
                </a:cxn>
                <a:cxn ang="0">
                  <a:pos x="8" y="216"/>
                </a:cxn>
                <a:cxn ang="0">
                  <a:pos x="6" y="232"/>
                </a:cxn>
                <a:cxn ang="0">
                  <a:pos x="20" y="226"/>
                </a:cxn>
                <a:cxn ang="0">
                  <a:pos x="46" y="236"/>
                </a:cxn>
                <a:cxn ang="0">
                  <a:pos x="74" y="244"/>
                </a:cxn>
                <a:cxn ang="0">
                  <a:pos x="118" y="250"/>
                </a:cxn>
                <a:cxn ang="0">
                  <a:pos x="176" y="236"/>
                </a:cxn>
                <a:cxn ang="0">
                  <a:pos x="210" y="204"/>
                </a:cxn>
                <a:cxn ang="0">
                  <a:pos x="218" y="174"/>
                </a:cxn>
                <a:cxn ang="0">
                  <a:pos x="212" y="148"/>
                </a:cxn>
                <a:cxn ang="0">
                  <a:pos x="186" y="120"/>
                </a:cxn>
                <a:cxn ang="0">
                  <a:pos x="118" y="104"/>
                </a:cxn>
              </a:cxnLst>
              <a:rect l="0" t="0" r="r" b="b"/>
              <a:pathLst>
                <a:path w="218" h="250">
                  <a:moveTo>
                    <a:pt x="118" y="104"/>
                  </a:moveTo>
                  <a:lnTo>
                    <a:pt x="118" y="104"/>
                  </a:lnTo>
                  <a:lnTo>
                    <a:pt x="92" y="100"/>
                  </a:lnTo>
                  <a:lnTo>
                    <a:pt x="80" y="96"/>
                  </a:lnTo>
                  <a:lnTo>
                    <a:pt x="70" y="92"/>
                  </a:lnTo>
                  <a:lnTo>
                    <a:pt x="62" y="88"/>
                  </a:lnTo>
                  <a:lnTo>
                    <a:pt x="56" y="82"/>
                  </a:lnTo>
                  <a:lnTo>
                    <a:pt x="52" y="76"/>
                  </a:lnTo>
                  <a:lnTo>
                    <a:pt x="50" y="66"/>
                  </a:lnTo>
                  <a:lnTo>
                    <a:pt x="50" y="66"/>
                  </a:lnTo>
                  <a:lnTo>
                    <a:pt x="52" y="56"/>
                  </a:lnTo>
                  <a:lnTo>
                    <a:pt x="54" y="48"/>
                  </a:lnTo>
                  <a:lnTo>
                    <a:pt x="60" y="42"/>
                  </a:lnTo>
                  <a:lnTo>
                    <a:pt x="66" y="36"/>
                  </a:lnTo>
                  <a:lnTo>
                    <a:pt x="74" y="32"/>
                  </a:lnTo>
                  <a:lnTo>
                    <a:pt x="86" y="28"/>
                  </a:lnTo>
                  <a:lnTo>
                    <a:pt x="98" y="28"/>
                  </a:lnTo>
                  <a:lnTo>
                    <a:pt x="112" y="26"/>
                  </a:lnTo>
                  <a:lnTo>
                    <a:pt x="112" y="26"/>
                  </a:lnTo>
                  <a:lnTo>
                    <a:pt x="138" y="28"/>
                  </a:lnTo>
                  <a:lnTo>
                    <a:pt x="160" y="34"/>
                  </a:lnTo>
                  <a:lnTo>
                    <a:pt x="160" y="34"/>
                  </a:lnTo>
                  <a:lnTo>
                    <a:pt x="176" y="42"/>
                  </a:lnTo>
                  <a:lnTo>
                    <a:pt x="180" y="46"/>
                  </a:lnTo>
                  <a:lnTo>
                    <a:pt x="182" y="50"/>
                  </a:lnTo>
                  <a:lnTo>
                    <a:pt x="182" y="50"/>
                  </a:lnTo>
                  <a:lnTo>
                    <a:pt x="182" y="56"/>
                  </a:lnTo>
                  <a:lnTo>
                    <a:pt x="182" y="66"/>
                  </a:lnTo>
                  <a:lnTo>
                    <a:pt x="188" y="70"/>
                  </a:lnTo>
                  <a:lnTo>
                    <a:pt x="196" y="52"/>
                  </a:lnTo>
                  <a:lnTo>
                    <a:pt x="196" y="52"/>
                  </a:lnTo>
                  <a:lnTo>
                    <a:pt x="210" y="28"/>
                  </a:lnTo>
                  <a:lnTo>
                    <a:pt x="210" y="28"/>
                  </a:lnTo>
                  <a:lnTo>
                    <a:pt x="212" y="26"/>
                  </a:lnTo>
                  <a:lnTo>
                    <a:pt x="212" y="26"/>
                  </a:lnTo>
                  <a:lnTo>
                    <a:pt x="212" y="24"/>
                  </a:lnTo>
                  <a:lnTo>
                    <a:pt x="212" y="24"/>
                  </a:lnTo>
                  <a:lnTo>
                    <a:pt x="218" y="12"/>
                  </a:lnTo>
                  <a:lnTo>
                    <a:pt x="212" y="8"/>
                  </a:lnTo>
                  <a:lnTo>
                    <a:pt x="212" y="8"/>
                  </a:lnTo>
                  <a:lnTo>
                    <a:pt x="204" y="14"/>
                  </a:lnTo>
                  <a:lnTo>
                    <a:pt x="196" y="16"/>
                  </a:lnTo>
                  <a:lnTo>
                    <a:pt x="196" y="16"/>
                  </a:lnTo>
                  <a:lnTo>
                    <a:pt x="186" y="14"/>
                  </a:lnTo>
                  <a:lnTo>
                    <a:pt x="176" y="10"/>
                  </a:lnTo>
                  <a:lnTo>
                    <a:pt x="176" y="10"/>
                  </a:lnTo>
                  <a:lnTo>
                    <a:pt x="164" y="6"/>
                  </a:lnTo>
                  <a:lnTo>
                    <a:pt x="148" y="2"/>
                  </a:lnTo>
                  <a:lnTo>
                    <a:pt x="132" y="0"/>
                  </a:lnTo>
                  <a:lnTo>
                    <a:pt x="114" y="0"/>
                  </a:lnTo>
                  <a:lnTo>
                    <a:pt x="114" y="0"/>
                  </a:lnTo>
                  <a:lnTo>
                    <a:pt x="92" y="0"/>
                  </a:lnTo>
                  <a:lnTo>
                    <a:pt x="72" y="4"/>
                  </a:lnTo>
                  <a:lnTo>
                    <a:pt x="54" y="10"/>
                  </a:lnTo>
                  <a:lnTo>
                    <a:pt x="40" y="18"/>
                  </a:lnTo>
                  <a:lnTo>
                    <a:pt x="28" y="28"/>
                  </a:lnTo>
                  <a:lnTo>
                    <a:pt x="20" y="40"/>
                  </a:lnTo>
                  <a:lnTo>
                    <a:pt x="16" y="52"/>
                  </a:lnTo>
                  <a:lnTo>
                    <a:pt x="14" y="68"/>
                  </a:lnTo>
                  <a:lnTo>
                    <a:pt x="14" y="68"/>
                  </a:lnTo>
                  <a:lnTo>
                    <a:pt x="14" y="76"/>
                  </a:lnTo>
                  <a:lnTo>
                    <a:pt x="16" y="84"/>
                  </a:lnTo>
                  <a:lnTo>
                    <a:pt x="18" y="92"/>
                  </a:lnTo>
                  <a:lnTo>
                    <a:pt x="22" y="98"/>
                  </a:lnTo>
                  <a:lnTo>
                    <a:pt x="32" y="108"/>
                  </a:lnTo>
                  <a:lnTo>
                    <a:pt x="44" y="118"/>
                  </a:lnTo>
                  <a:lnTo>
                    <a:pt x="58" y="124"/>
                  </a:lnTo>
                  <a:lnTo>
                    <a:pt x="74" y="128"/>
                  </a:lnTo>
                  <a:lnTo>
                    <a:pt x="108" y="134"/>
                  </a:lnTo>
                  <a:lnTo>
                    <a:pt x="108" y="134"/>
                  </a:lnTo>
                  <a:lnTo>
                    <a:pt x="134" y="138"/>
                  </a:lnTo>
                  <a:lnTo>
                    <a:pt x="146" y="142"/>
                  </a:lnTo>
                  <a:lnTo>
                    <a:pt x="158" y="146"/>
                  </a:lnTo>
                  <a:lnTo>
                    <a:pt x="166" y="150"/>
                  </a:lnTo>
                  <a:lnTo>
                    <a:pt x="174" y="158"/>
                  </a:lnTo>
                  <a:lnTo>
                    <a:pt x="178" y="166"/>
                  </a:lnTo>
                  <a:lnTo>
                    <a:pt x="180" y="176"/>
                  </a:lnTo>
                  <a:lnTo>
                    <a:pt x="180" y="176"/>
                  </a:lnTo>
                  <a:lnTo>
                    <a:pt x="178" y="186"/>
                  </a:lnTo>
                  <a:lnTo>
                    <a:pt x="176" y="194"/>
                  </a:lnTo>
                  <a:lnTo>
                    <a:pt x="170" y="202"/>
                  </a:lnTo>
                  <a:lnTo>
                    <a:pt x="164" y="210"/>
                  </a:lnTo>
                  <a:lnTo>
                    <a:pt x="154" y="214"/>
                  </a:lnTo>
                  <a:lnTo>
                    <a:pt x="144" y="218"/>
                  </a:lnTo>
                  <a:lnTo>
                    <a:pt x="132" y="222"/>
                  </a:lnTo>
                  <a:lnTo>
                    <a:pt x="118" y="222"/>
                  </a:lnTo>
                  <a:lnTo>
                    <a:pt x="118" y="222"/>
                  </a:lnTo>
                  <a:lnTo>
                    <a:pt x="92" y="220"/>
                  </a:lnTo>
                  <a:lnTo>
                    <a:pt x="66" y="214"/>
                  </a:lnTo>
                  <a:lnTo>
                    <a:pt x="66" y="214"/>
                  </a:lnTo>
                  <a:lnTo>
                    <a:pt x="56" y="210"/>
                  </a:lnTo>
                  <a:lnTo>
                    <a:pt x="48" y="204"/>
                  </a:lnTo>
                  <a:lnTo>
                    <a:pt x="42" y="200"/>
                  </a:lnTo>
                  <a:lnTo>
                    <a:pt x="38" y="192"/>
                  </a:lnTo>
                  <a:lnTo>
                    <a:pt x="38" y="192"/>
                  </a:lnTo>
                  <a:lnTo>
                    <a:pt x="38" y="184"/>
                  </a:lnTo>
                  <a:lnTo>
                    <a:pt x="40" y="174"/>
                  </a:lnTo>
                  <a:lnTo>
                    <a:pt x="34" y="170"/>
                  </a:lnTo>
                  <a:lnTo>
                    <a:pt x="18" y="196"/>
                  </a:lnTo>
                  <a:lnTo>
                    <a:pt x="18" y="196"/>
                  </a:lnTo>
                  <a:lnTo>
                    <a:pt x="18" y="196"/>
                  </a:lnTo>
                  <a:lnTo>
                    <a:pt x="8" y="216"/>
                  </a:lnTo>
                  <a:lnTo>
                    <a:pt x="0" y="228"/>
                  </a:lnTo>
                  <a:lnTo>
                    <a:pt x="6" y="232"/>
                  </a:lnTo>
                  <a:lnTo>
                    <a:pt x="6" y="232"/>
                  </a:lnTo>
                  <a:lnTo>
                    <a:pt x="12" y="228"/>
                  </a:lnTo>
                  <a:lnTo>
                    <a:pt x="20" y="226"/>
                  </a:lnTo>
                  <a:lnTo>
                    <a:pt x="20" y="226"/>
                  </a:lnTo>
                  <a:lnTo>
                    <a:pt x="26" y="228"/>
                  </a:lnTo>
                  <a:lnTo>
                    <a:pt x="32" y="230"/>
                  </a:lnTo>
                  <a:lnTo>
                    <a:pt x="46" y="236"/>
                  </a:lnTo>
                  <a:lnTo>
                    <a:pt x="46" y="236"/>
                  </a:lnTo>
                  <a:lnTo>
                    <a:pt x="58" y="240"/>
                  </a:lnTo>
                  <a:lnTo>
                    <a:pt x="74" y="244"/>
                  </a:lnTo>
                  <a:lnTo>
                    <a:pt x="94" y="248"/>
                  </a:lnTo>
                  <a:lnTo>
                    <a:pt x="118" y="250"/>
                  </a:lnTo>
                  <a:lnTo>
                    <a:pt x="118" y="250"/>
                  </a:lnTo>
                  <a:lnTo>
                    <a:pt x="140" y="248"/>
                  </a:lnTo>
                  <a:lnTo>
                    <a:pt x="160" y="244"/>
                  </a:lnTo>
                  <a:lnTo>
                    <a:pt x="176" y="236"/>
                  </a:lnTo>
                  <a:lnTo>
                    <a:pt x="190" y="228"/>
                  </a:lnTo>
                  <a:lnTo>
                    <a:pt x="202" y="216"/>
                  </a:lnTo>
                  <a:lnTo>
                    <a:pt x="210" y="204"/>
                  </a:lnTo>
                  <a:lnTo>
                    <a:pt x="216" y="190"/>
                  </a:lnTo>
                  <a:lnTo>
                    <a:pt x="218" y="174"/>
                  </a:lnTo>
                  <a:lnTo>
                    <a:pt x="218" y="174"/>
                  </a:lnTo>
                  <a:lnTo>
                    <a:pt x="218" y="164"/>
                  </a:lnTo>
                  <a:lnTo>
                    <a:pt x="216" y="156"/>
                  </a:lnTo>
                  <a:lnTo>
                    <a:pt x="212" y="148"/>
                  </a:lnTo>
                  <a:lnTo>
                    <a:pt x="210" y="140"/>
                  </a:lnTo>
                  <a:lnTo>
                    <a:pt x="198" y="130"/>
                  </a:lnTo>
                  <a:lnTo>
                    <a:pt x="186" y="120"/>
                  </a:lnTo>
                  <a:lnTo>
                    <a:pt x="170" y="114"/>
                  </a:lnTo>
                  <a:lnTo>
                    <a:pt x="154" y="110"/>
                  </a:lnTo>
                  <a:lnTo>
                    <a:pt x="118" y="104"/>
                  </a:lnTo>
                  <a:lnTo>
                    <a:pt x="118" y="104"/>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9" name="Freeform 17"/>
            <p:cNvSpPr>
              <a:spLocks/>
            </p:cNvSpPr>
            <p:nvPr/>
          </p:nvSpPr>
          <p:spPr bwMode="black">
            <a:xfrm>
              <a:off x="2321" y="137"/>
              <a:ext cx="79" cy="73"/>
            </a:xfrm>
            <a:custGeom>
              <a:avLst/>
              <a:gdLst/>
              <a:ahLst/>
              <a:cxnLst>
                <a:cxn ang="0">
                  <a:pos x="140" y="8"/>
                </a:cxn>
                <a:cxn ang="0">
                  <a:pos x="148" y="8"/>
                </a:cxn>
                <a:cxn ang="0">
                  <a:pos x="160" y="12"/>
                </a:cxn>
                <a:cxn ang="0">
                  <a:pos x="166" y="22"/>
                </a:cxn>
                <a:cxn ang="0">
                  <a:pos x="166" y="136"/>
                </a:cxn>
                <a:cxn ang="0">
                  <a:pos x="166" y="148"/>
                </a:cxn>
                <a:cxn ang="0">
                  <a:pos x="160" y="168"/>
                </a:cxn>
                <a:cxn ang="0">
                  <a:pos x="148" y="178"/>
                </a:cxn>
                <a:cxn ang="0">
                  <a:pos x="128" y="184"/>
                </a:cxn>
                <a:cxn ang="0">
                  <a:pos x="116" y="184"/>
                </a:cxn>
                <a:cxn ang="0">
                  <a:pos x="92" y="182"/>
                </a:cxn>
                <a:cxn ang="0">
                  <a:pos x="76" y="174"/>
                </a:cxn>
                <a:cxn ang="0">
                  <a:pos x="66" y="160"/>
                </a:cxn>
                <a:cxn ang="0">
                  <a:pos x="64" y="136"/>
                </a:cxn>
                <a:cxn ang="0">
                  <a:pos x="64" y="26"/>
                </a:cxn>
                <a:cxn ang="0">
                  <a:pos x="66" y="18"/>
                </a:cxn>
                <a:cxn ang="0">
                  <a:pos x="76" y="8"/>
                </a:cxn>
                <a:cxn ang="0">
                  <a:pos x="92" y="8"/>
                </a:cxn>
                <a:cxn ang="0">
                  <a:pos x="0" y="0"/>
                </a:cxn>
                <a:cxn ang="0">
                  <a:pos x="8" y="8"/>
                </a:cxn>
                <a:cxn ang="0">
                  <a:pos x="16" y="8"/>
                </a:cxn>
                <a:cxn ang="0">
                  <a:pos x="28" y="18"/>
                </a:cxn>
                <a:cxn ang="0">
                  <a:pos x="28" y="26"/>
                </a:cxn>
                <a:cxn ang="0">
                  <a:pos x="28" y="142"/>
                </a:cxn>
                <a:cxn ang="0">
                  <a:pos x="34" y="172"/>
                </a:cxn>
                <a:cxn ang="0">
                  <a:pos x="50" y="194"/>
                </a:cxn>
                <a:cxn ang="0">
                  <a:pos x="76" y="206"/>
                </a:cxn>
                <a:cxn ang="0">
                  <a:pos x="116" y="210"/>
                </a:cxn>
                <a:cxn ang="0">
                  <a:pos x="136" y="208"/>
                </a:cxn>
                <a:cxn ang="0">
                  <a:pos x="168" y="200"/>
                </a:cxn>
                <a:cxn ang="0">
                  <a:pos x="190" y="184"/>
                </a:cxn>
                <a:cxn ang="0">
                  <a:pos x="200" y="158"/>
                </a:cxn>
                <a:cxn ang="0">
                  <a:pos x="202" y="142"/>
                </a:cxn>
                <a:cxn ang="0">
                  <a:pos x="202" y="26"/>
                </a:cxn>
                <a:cxn ang="0">
                  <a:pos x="208" y="12"/>
                </a:cxn>
                <a:cxn ang="0">
                  <a:pos x="222" y="8"/>
                </a:cxn>
                <a:cxn ang="0">
                  <a:pos x="230" y="0"/>
                </a:cxn>
              </a:cxnLst>
              <a:rect l="0" t="0" r="r" b="b"/>
              <a:pathLst>
                <a:path w="230" h="210">
                  <a:moveTo>
                    <a:pt x="140" y="0"/>
                  </a:moveTo>
                  <a:lnTo>
                    <a:pt x="140" y="8"/>
                  </a:lnTo>
                  <a:lnTo>
                    <a:pt x="148" y="8"/>
                  </a:lnTo>
                  <a:lnTo>
                    <a:pt x="148" y="8"/>
                  </a:lnTo>
                  <a:lnTo>
                    <a:pt x="154" y="8"/>
                  </a:lnTo>
                  <a:lnTo>
                    <a:pt x="160" y="12"/>
                  </a:lnTo>
                  <a:lnTo>
                    <a:pt x="164" y="16"/>
                  </a:lnTo>
                  <a:lnTo>
                    <a:pt x="166" y="22"/>
                  </a:lnTo>
                  <a:lnTo>
                    <a:pt x="166" y="22"/>
                  </a:lnTo>
                  <a:lnTo>
                    <a:pt x="166" y="136"/>
                  </a:lnTo>
                  <a:lnTo>
                    <a:pt x="166" y="136"/>
                  </a:lnTo>
                  <a:lnTo>
                    <a:pt x="166" y="148"/>
                  </a:lnTo>
                  <a:lnTo>
                    <a:pt x="164" y="160"/>
                  </a:lnTo>
                  <a:lnTo>
                    <a:pt x="160" y="168"/>
                  </a:lnTo>
                  <a:lnTo>
                    <a:pt x="154" y="174"/>
                  </a:lnTo>
                  <a:lnTo>
                    <a:pt x="148" y="178"/>
                  </a:lnTo>
                  <a:lnTo>
                    <a:pt x="138" y="182"/>
                  </a:lnTo>
                  <a:lnTo>
                    <a:pt x="128" y="184"/>
                  </a:lnTo>
                  <a:lnTo>
                    <a:pt x="116" y="184"/>
                  </a:lnTo>
                  <a:lnTo>
                    <a:pt x="116" y="184"/>
                  </a:lnTo>
                  <a:lnTo>
                    <a:pt x="102" y="184"/>
                  </a:lnTo>
                  <a:lnTo>
                    <a:pt x="92" y="182"/>
                  </a:lnTo>
                  <a:lnTo>
                    <a:pt x="82" y="178"/>
                  </a:lnTo>
                  <a:lnTo>
                    <a:pt x="76" y="174"/>
                  </a:lnTo>
                  <a:lnTo>
                    <a:pt x="70" y="168"/>
                  </a:lnTo>
                  <a:lnTo>
                    <a:pt x="66" y="160"/>
                  </a:lnTo>
                  <a:lnTo>
                    <a:pt x="64" y="148"/>
                  </a:lnTo>
                  <a:lnTo>
                    <a:pt x="64" y="136"/>
                  </a:lnTo>
                  <a:lnTo>
                    <a:pt x="64" y="136"/>
                  </a:lnTo>
                  <a:lnTo>
                    <a:pt x="64" y="26"/>
                  </a:lnTo>
                  <a:lnTo>
                    <a:pt x="64" y="26"/>
                  </a:lnTo>
                  <a:lnTo>
                    <a:pt x="66" y="18"/>
                  </a:lnTo>
                  <a:lnTo>
                    <a:pt x="70" y="12"/>
                  </a:lnTo>
                  <a:lnTo>
                    <a:pt x="76" y="8"/>
                  </a:lnTo>
                  <a:lnTo>
                    <a:pt x="84" y="8"/>
                  </a:lnTo>
                  <a:lnTo>
                    <a:pt x="92" y="8"/>
                  </a:lnTo>
                  <a:lnTo>
                    <a:pt x="92" y="0"/>
                  </a:lnTo>
                  <a:lnTo>
                    <a:pt x="0" y="0"/>
                  </a:lnTo>
                  <a:lnTo>
                    <a:pt x="0" y="8"/>
                  </a:lnTo>
                  <a:lnTo>
                    <a:pt x="8" y="8"/>
                  </a:lnTo>
                  <a:lnTo>
                    <a:pt x="8" y="8"/>
                  </a:lnTo>
                  <a:lnTo>
                    <a:pt x="16" y="8"/>
                  </a:lnTo>
                  <a:lnTo>
                    <a:pt x="22" y="12"/>
                  </a:lnTo>
                  <a:lnTo>
                    <a:pt x="28" y="18"/>
                  </a:lnTo>
                  <a:lnTo>
                    <a:pt x="28" y="26"/>
                  </a:lnTo>
                  <a:lnTo>
                    <a:pt x="28" y="26"/>
                  </a:lnTo>
                  <a:lnTo>
                    <a:pt x="28" y="142"/>
                  </a:lnTo>
                  <a:lnTo>
                    <a:pt x="28" y="142"/>
                  </a:lnTo>
                  <a:lnTo>
                    <a:pt x="30" y="158"/>
                  </a:lnTo>
                  <a:lnTo>
                    <a:pt x="34" y="172"/>
                  </a:lnTo>
                  <a:lnTo>
                    <a:pt x="40" y="184"/>
                  </a:lnTo>
                  <a:lnTo>
                    <a:pt x="50" y="194"/>
                  </a:lnTo>
                  <a:lnTo>
                    <a:pt x="62" y="200"/>
                  </a:lnTo>
                  <a:lnTo>
                    <a:pt x="76" y="206"/>
                  </a:lnTo>
                  <a:lnTo>
                    <a:pt x="94" y="208"/>
                  </a:lnTo>
                  <a:lnTo>
                    <a:pt x="116" y="210"/>
                  </a:lnTo>
                  <a:lnTo>
                    <a:pt x="116" y="210"/>
                  </a:lnTo>
                  <a:lnTo>
                    <a:pt x="136" y="208"/>
                  </a:lnTo>
                  <a:lnTo>
                    <a:pt x="154" y="206"/>
                  </a:lnTo>
                  <a:lnTo>
                    <a:pt x="168" y="200"/>
                  </a:lnTo>
                  <a:lnTo>
                    <a:pt x="180" y="194"/>
                  </a:lnTo>
                  <a:lnTo>
                    <a:pt x="190" y="184"/>
                  </a:lnTo>
                  <a:lnTo>
                    <a:pt x="196" y="172"/>
                  </a:lnTo>
                  <a:lnTo>
                    <a:pt x="200" y="158"/>
                  </a:lnTo>
                  <a:lnTo>
                    <a:pt x="202" y="142"/>
                  </a:lnTo>
                  <a:lnTo>
                    <a:pt x="202" y="142"/>
                  </a:lnTo>
                  <a:lnTo>
                    <a:pt x="202" y="26"/>
                  </a:lnTo>
                  <a:lnTo>
                    <a:pt x="202" y="26"/>
                  </a:lnTo>
                  <a:lnTo>
                    <a:pt x="202" y="18"/>
                  </a:lnTo>
                  <a:lnTo>
                    <a:pt x="208" y="12"/>
                  </a:lnTo>
                  <a:lnTo>
                    <a:pt x="214" y="8"/>
                  </a:lnTo>
                  <a:lnTo>
                    <a:pt x="222" y="8"/>
                  </a:lnTo>
                  <a:lnTo>
                    <a:pt x="230" y="8"/>
                  </a:lnTo>
                  <a:lnTo>
                    <a:pt x="230" y="0"/>
                  </a:lnTo>
                  <a:lnTo>
                    <a:pt x="140" y="0"/>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0" name="Freeform 18"/>
            <p:cNvSpPr>
              <a:spLocks/>
            </p:cNvSpPr>
            <p:nvPr/>
          </p:nvSpPr>
          <p:spPr bwMode="black">
            <a:xfrm>
              <a:off x="2538" y="137"/>
              <a:ext cx="31" cy="71"/>
            </a:xfrm>
            <a:custGeom>
              <a:avLst/>
              <a:gdLst/>
              <a:ahLst/>
              <a:cxnLst>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90" y="204"/>
                </a:cxn>
                <a:cxn ang="0">
                  <a:pos x="90" y="196"/>
                </a:cxn>
                <a:cxn ang="0">
                  <a:pos x="82" y="196"/>
                </a:cxn>
                <a:cxn ang="0">
                  <a:pos x="82" y="196"/>
                </a:cxn>
                <a:cxn ang="0">
                  <a:pos x="82" y="196"/>
                </a:cxn>
                <a:cxn ang="0">
                  <a:pos x="74" y="194"/>
                </a:cxn>
                <a:cxn ang="0">
                  <a:pos x="68" y="190"/>
                </a:cxn>
                <a:cxn ang="0">
                  <a:pos x="64" y="184"/>
                </a:cxn>
                <a:cxn ang="0">
                  <a:pos x="62" y="178"/>
                </a:cxn>
                <a:cxn ang="0">
                  <a:pos x="62" y="26"/>
                </a:cxn>
                <a:cxn ang="0">
                  <a:pos x="62" y="26"/>
                </a:cxn>
                <a:cxn ang="0">
                  <a:pos x="64" y="18"/>
                </a:cxn>
                <a:cxn ang="0">
                  <a:pos x="68" y="12"/>
                </a:cxn>
                <a:cxn ang="0">
                  <a:pos x="74" y="8"/>
                </a:cxn>
                <a:cxn ang="0">
                  <a:pos x="82" y="8"/>
                </a:cxn>
                <a:cxn ang="0">
                  <a:pos x="82" y="8"/>
                </a:cxn>
              </a:cxnLst>
              <a:rect l="0" t="0" r="r" b="b"/>
              <a:pathLst>
                <a:path w="90" h="204">
                  <a:moveTo>
                    <a:pt x="82" y="8"/>
                  </a:move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90" y="204"/>
                  </a:lnTo>
                  <a:lnTo>
                    <a:pt x="90" y="196"/>
                  </a:lnTo>
                  <a:lnTo>
                    <a:pt x="82" y="196"/>
                  </a:lnTo>
                  <a:lnTo>
                    <a:pt x="82" y="196"/>
                  </a:lnTo>
                  <a:lnTo>
                    <a:pt x="82" y="196"/>
                  </a:lnTo>
                  <a:lnTo>
                    <a:pt x="74" y="194"/>
                  </a:lnTo>
                  <a:lnTo>
                    <a:pt x="68" y="190"/>
                  </a:lnTo>
                  <a:lnTo>
                    <a:pt x="64" y="184"/>
                  </a:lnTo>
                  <a:lnTo>
                    <a:pt x="62" y="178"/>
                  </a:lnTo>
                  <a:lnTo>
                    <a:pt x="62" y="26"/>
                  </a:lnTo>
                  <a:lnTo>
                    <a:pt x="62" y="26"/>
                  </a:lnTo>
                  <a:lnTo>
                    <a:pt x="64" y="18"/>
                  </a:lnTo>
                  <a:lnTo>
                    <a:pt x="68" y="12"/>
                  </a:lnTo>
                  <a:lnTo>
                    <a:pt x="74" y="8"/>
                  </a:lnTo>
                  <a:lnTo>
                    <a:pt x="82" y="8"/>
                  </a:lnTo>
                  <a:lnTo>
                    <a:pt x="82" y="8"/>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1" name="Freeform 19"/>
            <p:cNvSpPr>
              <a:spLocks/>
            </p:cNvSpPr>
            <p:nvPr/>
          </p:nvSpPr>
          <p:spPr bwMode="black">
            <a:xfrm>
              <a:off x="2406" y="137"/>
              <a:ext cx="62" cy="71"/>
            </a:xfrm>
            <a:custGeom>
              <a:avLst/>
              <a:gdLst/>
              <a:ahLst/>
              <a:cxnLst>
                <a:cxn ang="0">
                  <a:pos x="170" y="156"/>
                </a:cxn>
                <a:cxn ang="0">
                  <a:pos x="166" y="166"/>
                </a:cxn>
                <a:cxn ang="0">
                  <a:pos x="166" y="166"/>
                </a:cxn>
                <a:cxn ang="0">
                  <a:pos x="164" y="172"/>
                </a:cxn>
                <a:cxn ang="0">
                  <a:pos x="160"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60"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2" name="Freeform 20"/>
            <p:cNvSpPr>
              <a:spLocks/>
            </p:cNvSpPr>
            <p:nvPr/>
          </p:nvSpPr>
          <p:spPr bwMode="black">
            <a:xfrm>
              <a:off x="2472" y="137"/>
              <a:ext cx="61" cy="71"/>
            </a:xfrm>
            <a:custGeom>
              <a:avLst/>
              <a:gdLst/>
              <a:ahLst/>
              <a:cxnLst>
                <a:cxn ang="0">
                  <a:pos x="170" y="156"/>
                </a:cxn>
                <a:cxn ang="0">
                  <a:pos x="166" y="166"/>
                </a:cxn>
                <a:cxn ang="0">
                  <a:pos x="166" y="166"/>
                </a:cxn>
                <a:cxn ang="0">
                  <a:pos x="164" y="172"/>
                </a:cxn>
                <a:cxn ang="0">
                  <a:pos x="158"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58"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3" name="Freeform 21"/>
            <p:cNvSpPr>
              <a:spLocks/>
            </p:cNvSpPr>
            <p:nvPr/>
          </p:nvSpPr>
          <p:spPr bwMode="black">
            <a:xfrm>
              <a:off x="3468" y="137"/>
              <a:ext cx="61" cy="71"/>
            </a:xfrm>
            <a:custGeom>
              <a:avLst/>
              <a:gdLst/>
              <a:ahLst/>
              <a:cxnLst>
                <a:cxn ang="0">
                  <a:pos x="170" y="156"/>
                </a:cxn>
                <a:cxn ang="0">
                  <a:pos x="166" y="166"/>
                </a:cxn>
                <a:cxn ang="0">
                  <a:pos x="166" y="166"/>
                </a:cxn>
                <a:cxn ang="0">
                  <a:pos x="164" y="172"/>
                </a:cxn>
                <a:cxn ang="0">
                  <a:pos x="160"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60"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4" name="Freeform 22"/>
            <p:cNvSpPr>
              <a:spLocks/>
            </p:cNvSpPr>
            <p:nvPr/>
          </p:nvSpPr>
          <p:spPr bwMode="black">
            <a:xfrm>
              <a:off x="3534" y="137"/>
              <a:ext cx="61" cy="71"/>
            </a:xfrm>
            <a:custGeom>
              <a:avLst/>
              <a:gdLst/>
              <a:ahLst/>
              <a:cxnLst>
                <a:cxn ang="0">
                  <a:pos x="170" y="156"/>
                </a:cxn>
                <a:cxn ang="0">
                  <a:pos x="166" y="166"/>
                </a:cxn>
                <a:cxn ang="0">
                  <a:pos x="166" y="166"/>
                </a:cxn>
                <a:cxn ang="0">
                  <a:pos x="164" y="172"/>
                </a:cxn>
                <a:cxn ang="0">
                  <a:pos x="158"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58"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5" name="Freeform 23"/>
            <p:cNvSpPr>
              <a:spLocks/>
            </p:cNvSpPr>
            <p:nvPr/>
          </p:nvSpPr>
          <p:spPr bwMode="black">
            <a:xfrm>
              <a:off x="3633" y="137"/>
              <a:ext cx="61" cy="71"/>
            </a:xfrm>
            <a:custGeom>
              <a:avLst/>
              <a:gdLst/>
              <a:ahLst/>
              <a:cxnLst>
                <a:cxn ang="0">
                  <a:pos x="170" y="156"/>
                </a:cxn>
                <a:cxn ang="0">
                  <a:pos x="166" y="166"/>
                </a:cxn>
                <a:cxn ang="0">
                  <a:pos x="166" y="166"/>
                </a:cxn>
                <a:cxn ang="0">
                  <a:pos x="164" y="172"/>
                </a:cxn>
                <a:cxn ang="0">
                  <a:pos x="160"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60"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6" name="Freeform 24"/>
            <p:cNvSpPr>
              <a:spLocks/>
            </p:cNvSpPr>
            <p:nvPr/>
          </p:nvSpPr>
          <p:spPr bwMode="black">
            <a:xfrm>
              <a:off x="3699" y="137"/>
              <a:ext cx="61" cy="71"/>
            </a:xfrm>
            <a:custGeom>
              <a:avLst/>
              <a:gdLst/>
              <a:ahLst/>
              <a:cxnLst>
                <a:cxn ang="0">
                  <a:pos x="168" y="156"/>
                </a:cxn>
                <a:cxn ang="0">
                  <a:pos x="166" y="166"/>
                </a:cxn>
                <a:cxn ang="0">
                  <a:pos x="166" y="166"/>
                </a:cxn>
                <a:cxn ang="0">
                  <a:pos x="162" y="172"/>
                </a:cxn>
                <a:cxn ang="0">
                  <a:pos x="158"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68" y="156"/>
                </a:cxn>
              </a:cxnLst>
              <a:rect l="0" t="0" r="r" b="b"/>
              <a:pathLst>
                <a:path w="178" h="204">
                  <a:moveTo>
                    <a:pt x="168" y="156"/>
                  </a:moveTo>
                  <a:lnTo>
                    <a:pt x="166" y="166"/>
                  </a:lnTo>
                  <a:lnTo>
                    <a:pt x="166" y="166"/>
                  </a:lnTo>
                  <a:lnTo>
                    <a:pt x="162" y="172"/>
                  </a:lnTo>
                  <a:lnTo>
                    <a:pt x="158"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68" y="15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7" name="Freeform 25"/>
            <p:cNvSpPr>
              <a:spLocks noEditPoints="1"/>
            </p:cNvSpPr>
            <p:nvPr/>
          </p:nvSpPr>
          <p:spPr bwMode="black">
            <a:xfrm>
              <a:off x="3762" y="137"/>
              <a:ext cx="66" cy="71"/>
            </a:xfrm>
            <a:custGeom>
              <a:avLst/>
              <a:gdLst/>
              <a:ahLst/>
              <a:cxnLst>
                <a:cxn ang="0">
                  <a:pos x="0" y="0"/>
                </a:cxn>
                <a:cxn ang="0">
                  <a:pos x="8" y="8"/>
                </a:cxn>
                <a:cxn ang="0">
                  <a:pos x="16" y="8"/>
                </a:cxn>
                <a:cxn ang="0">
                  <a:pos x="26" y="18"/>
                </a:cxn>
                <a:cxn ang="0">
                  <a:pos x="28" y="178"/>
                </a:cxn>
                <a:cxn ang="0">
                  <a:pos x="26" y="184"/>
                </a:cxn>
                <a:cxn ang="0">
                  <a:pos x="16" y="194"/>
                </a:cxn>
                <a:cxn ang="0">
                  <a:pos x="0" y="196"/>
                </a:cxn>
                <a:cxn ang="0">
                  <a:pos x="8" y="204"/>
                </a:cxn>
                <a:cxn ang="0">
                  <a:pos x="82" y="204"/>
                </a:cxn>
                <a:cxn ang="0">
                  <a:pos x="90" y="204"/>
                </a:cxn>
                <a:cxn ang="0">
                  <a:pos x="82" y="196"/>
                </a:cxn>
                <a:cxn ang="0">
                  <a:pos x="74" y="194"/>
                </a:cxn>
                <a:cxn ang="0">
                  <a:pos x="64" y="184"/>
                </a:cxn>
                <a:cxn ang="0">
                  <a:pos x="64" y="178"/>
                </a:cxn>
                <a:cxn ang="0">
                  <a:pos x="122" y="114"/>
                </a:cxn>
                <a:cxn ang="0">
                  <a:pos x="138" y="114"/>
                </a:cxn>
                <a:cxn ang="0">
                  <a:pos x="164" y="106"/>
                </a:cxn>
                <a:cxn ang="0">
                  <a:pos x="180" y="92"/>
                </a:cxn>
                <a:cxn ang="0">
                  <a:pos x="190" y="72"/>
                </a:cxn>
                <a:cxn ang="0">
                  <a:pos x="190" y="60"/>
                </a:cxn>
                <a:cxn ang="0">
                  <a:pos x="186" y="32"/>
                </a:cxn>
                <a:cxn ang="0">
                  <a:pos x="170" y="14"/>
                </a:cxn>
                <a:cxn ang="0">
                  <a:pos x="144" y="2"/>
                </a:cxn>
                <a:cxn ang="0">
                  <a:pos x="108" y="0"/>
                </a:cxn>
                <a:cxn ang="0">
                  <a:pos x="114" y="90"/>
                </a:cxn>
                <a:cxn ang="0">
                  <a:pos x="64" y="24"/>
                </a:cxn>
                <a:cxn ang="0">
                  <a:pos x="116" y="24"/>
                </a:cxn>
                <a:cxn ang="0">
                  <a:pos x="138" y="26"/>
                </a:cxn>
                <a:cxn ang="0">
                  <a:pos x="148" y="34"/>
                </a:cxn>
                <a:cxn ang="0">
                  <a:pos x="154" y="48"/>
                </a:cxn>
                <a:cxn ang="0">
                  <a:pos x="156" y="58"/>
                </a:cxn>
                <a:cxn ang="0">
                  <a:pos x="152" y="74"/>
                </a:cxn>
                <a:cxn ang="0">
                  <a:pos x="144" y="84"/>
                </a:cxn>
                <a:cxn ang="0">
                  <a:pos x="130" y="88"/>
                </a:cxn>
                <a:cxn ang="0">
                  <a:pos x="114" y="90"/>
                </a:cxn>
              </a:cxnLst>
              <a:rect l="0" t="0" r="r" b="b"/>
              <a:pathLst>
                <a:path w="190" h="204">
                  <a:moveTo>
                    <a:pt x="108" y="0"/>
                  </a:move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0" y="196"/>
                  </a:lnTo>
                  <a:lnTo>
                    <a:pt x="0" y="204"/>
                  </a:lnTo>
                  <a:lnTo>
                    <a:pt x="8" y="204"/>
                  </a:lnTo>
                  <a:lnTo>
                    <a:pt x="8" y="204"/>
                  </a:lnTo>
                  <a:lnTo>
                    <a:pt x="82" y="204"/>
                  </a:lnTo>
                  <a:lnTo>
                    <a:pt x="82" y="204"/>
                  </a:lnTo>
                  <a:lnTo>
                    <a:pt x="90" y="204"/>
                  </a:lnTo>
                  <a:lnTo>
                    <a:pt x="90" y="196"/>
                  </a:lnTo>
                  <a:lnTo>
                    <a:pt x="82" y="196"/>
                  </a:lnTo>
                  <a:lnTo>
                    <a:pt x="82" y="196"/>
                  </a:lnTo>
                  <a:lnTo>
                    <a:pt x="74" y="194"/>
                  </a:lnTo>
                  <a:lnTo>
                    <a:pt x="68" y="190"/>
                  </a:lnTo>
                  <a:lnTo>
                    <a:pt x="64" y="184"/>
                  </a:lnTo>
                  <a:lnTo>
                    <a:pt x="64" y="178"/>
                  </a:lnTo>
                  <a:lnTo>
                    <a:pt x="64" y="178"/>
                  </a:lnTo>
                  <a:lnTo>
                    <a:pt x="64" y="114"/>
                  </a:lnTo>
                  <a:lnTo>
                    <a:pt x="122" y="114"/>
                  </a:lnTo>
                  <a:lnTo>
                    <a:pt x="122" y="114"/>
                  </a:lnTo>
                  <a:lnTo>
                    <a:pt x="138" y="114"/>
                  </a:lnTo>
                  <a:lnTo>
                    <a:pt x="152" y="110"/>
                  </a:lnTo>
                  <a:lnTo>
                    <a:pt x="164" y="106"/>
                  </a:lnTo>
                  <a:lnTo>
                    <a:pt x="172" y="100"/>
                  </a:lnTo>
                  <a:lnTo>
                    <a:pt x="180" y="92"/>
                  </a:lnTo>
                  <a:lnTo>
                    <a:pt x="186" y="82"/>
                  </a:lnTo>
                  <a:lnTo>
                    <a:pt x="190" y="72"/>
                  </a:lnTo>
                  <a:lnTo>
                    <a:pt x="190" y="60"/>
                  </a:lnTo>
                  <a:lnTo>
                    <a:pt x="190" y="60"/>
                  </a:lnTo>
                  <a:lnTo>
                    <a:pt x="190" y="44"/>
                  </a:lnTo>
                  <a:lnTo>
                    <a:pt x="186" y="32"/>
                  </a:lnTo>
                  <a:lnTo>
                    <a:pt x="180" y="22"/>
                  </a:lnTo>
                  <a:lnTo>
                    <a:pt x="170" y="14"/>
                  </a:lnTo>
                  <a:lnTo>
                    <a:pt x="160" y="8"/>
                  </a:lnTo>
                  <a:lnTo>
                    <a:pt x="144" y="2"/>
                  </a:lnTo>
                  <a:lnTo>
                    <a:pt x="128" y="0"/>
                  </a:lnTo>
                  <a:lnTo>
                    <a:pt x="108" y="0"/>
                  </a:lnTo>
                  <a:lnTo>
                    <a:pt x="108" y="0"/>
                  </a:lnTo>
                  <a:close/>
                  <a:moveTo>
                    <a:pt x="114" y="90"/>
                  </a:moveTo>
                  <a:lnTo>
                    <a:pt x="64" y="90"/>
                  </a:lnTo>
                  <a:lnTo>
                    <a:pt x="64" y="24"/>
                  </a:lnTo>
                  <a:lnTo>
                    <a:pt x="116" y="24"/>
                  </a:lnTo>
                  <a:lnTo>
                    <a:pt x="116" y="24"/>
                  </a:lnTo>
                  <a:lnTo>
                    <a:pt x="130" y="24"/>
                  </a:lnTo>
                  <a:lnTo>
                    <a:pt x="138" y="26"/>
                  </a:lnTo>
                  <a:lnTo>
                    <a:pt x="144" y="30"/>
                  </a:lnTo>
                  <a:lnTo>
                    <a:pt x="148" y="34"/>
                  </a:lnTo>
                  <a:lnTo>
                    <a:pt x="152" y="40"/>
                  </a:lnTo>
                  <a:lnTo>
                    <a:pt x="154" y="48"/>
                  </a:lnTo>
                  <a:lnTo>
                    <a:pt x="156" y="58"/>
                  </a:lnTo>
                  <a:lnTo>
                    <a:pt x="156" y="58"/>
                  </a:lnTo>
                  <a:lnTo>
                    <a:pt x="154" y="66"/>
                  </a:lnTo>
                  <a:lnTo>
                    <a:pt x="152" y="74"/>
                  </a:lnTo>
                  <a:lnTo>
                    <a:pt x="150" y="80"/>
                  </a:lnTo>
                  <a:lnTo>
                    <a:pt x="144" y="84"/>
                  </a:lnTo>
                  <a:lnTo>
                    <a:pt x="138" y="86"/>
                  </a:lnTo>
                  <a:lnTo>
                    <a:pt x="130" y="88"/>
                  </a:lnTo>
                  <a:lnTo>
                    <a:pt x="114" y="90"/>
                  </a:lnTo>
                  <a:lnTo>
                    <a:pt x="114" y="90"/>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8" name="Freeform 26"/>
            <p:cNvSpPr>
              <a:spLocks/>
            </p:cNvSpPr>
            <p:nvPr/>
          </p:nvSpPr>
          <p:spPr bwMode="black">
            <a:xfrm>
              <a:off x="3395" y="137"/>
              <a:ext cx="68" cy="71"/>
            </a:xfrm>
            <a:custGeom>
              <a:avLst/>
              <a:gdLst/>
              <a:ahLst/>
              <a:cxnLst>
                <a:cxn ang="0">
                  <a:pos x="188" y="156"/>
                </a:cxn>
                <a:cxn ang="0">
                  <a:pos x="186" y="166"/>
                </a:cxn>
                <a:cxn ang="0">
                  <a:pos x="186" y="166"/>
                </a:cxn>
                <a:cxn ang="0">
                  <a:pos x="182" y="172"/>
                </a:cxn>
                <a:cxn ang="0">
                  <a:pos x="178" y="176"/>
                </a:cxn>
                <a:cxn ang="0">
                  <a:pos x="172" y="180"/>
                </a:cxn>
                <a:cxn ang="0">
                  <a:pos x="160" y="180"/>
                </a:cxn>
                <a:cxn ang="0">
                  <a:pos x="62" y="180"/>
                </a:cxn>
                <a:cxn ang="0">
                  <a:pos x="62" y="110"/>
                </a:cxn>
                <a:cxn ang="0">
                  <a:pos x="62" y="110"/>
                </a:cxn>
                <a:cxn ang="0">
                  <a:pos x="112" y="110"/>
                </a:cxn>
                <a:cxn ang="0">
                  <a:pos x="112" y="110"/>
                </a:cxn>
                <a:cxn ang="0">
                  <a:pos x="124" y="112"/>
                </a:cxn>
                <a:cxn ang="0">
                  <a:pos x="130" y="114"/>
                </a:cxn>
                <a:cxn ang="0">
                  <a:pos x="134" y="118"/>
                </a:cxn>
                <a:cxn ang="0">
                  <a:pos x="136" y="124"/>
                </a:cxn>
                <a:cxn ang="0">
                  <a:pos x="136" y="132"/>
                </a:cxn>
                <a:cxn ang="0">
                  <a:pos x="146" y="132"/>
                </a:cxn>
                <a:cxn ang="0">
                  <a:pos x="146" y="64"/>
                </a:cxn>
                <a:cxn ang="0">
                  <a:pos x="136" y="64"/>
                </a:cxn>
                <a:cxn ang="0">
                  <a:pos x="136" y="72"/>
                </a:cxn>
                <a:cxn ang="0">
                  <a:pos x="136" y="72"/>
                </a:cxn>
                <a:cxn ang="0">
                  <a:pos x="134" y="78"/>
                </a:cxn>
                <a:cxn ang="0">
                  <a:pos x="130" y="82"/>
                </a:cxn>
                <a:cxn ang="0">
                  <a:pos x="124" y="86"/>
                </a:cxn>
                <a:cxn ang="0">
                  <a:pos x="112" y="86"/>
                </a:cxn>
                <a:cxn ang="0">
                  <a:pos x="112" y="86"/>
                </a:cxn>
                <a:cxn ang="0">
                  <a:pos x="62" y="86"/>
                </a:cxn>
                <a:cxn ang="0">
                  <a:pos x="62" y="24"/>
                </a:cxn>
                <a:cxn ang="0">
                  <a:pos x="152" y="24"/>
                </a:cxn>
                <a:cxn ang="0">
                  <a:pos x="152" y="24"/>
                </a:cxn>
                <a:cxn ang="0">
                  <a:pos x="164" y="24"/>
                </a:cxn>
                <a:cxn ang="0">
                  <a:pos x="170" y="28"/>
                </a:cxn>
                <a:cxn ang="0">
                  <a:pos x="174" y="32"/>
                </a:cxn>
                <a:cxn ang="0">
                  <a:pos x="178" y="38"/>
                </a:cxn>
                <a:cxn ang="0">
                  <a:pos x="180" y="48"/>
                </a:cxn>
                <a:cxn ang="0">
                  <a:pos x="188" y="46"/>
                </a:cxn>
                <a:cxn ang="0">
                  <a:pos x="178"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86" y="204"/>
                </a:cxn>
                <a:cxn ang="0">
                  <a:pos x="196" y="158"/>
                </a:cxn>
                <a:cxn ang="0">
                  <a:pos x="188" y="156"/>
                </a:cxn>
              </a:cxnLst>
              <a:rect l="0" t="0" r="r" b="b"/>
              <a:pathLst>
                <a:path w="196" h="204">
                  <a:moveTo>
                    <a:pt x="188" y="156"/>
                  </a:moveTo>
                  <a:lnTo>
                    <a:pt x="186" y="166"/>
                  </a:lnTo>
                  <a:lnTo>
                    <a:pt x="186" y="166"/>
                  </a:lnTo>
                  <a:lnTo>
                    <a:pt x="182" y="172"/>
                  </a:lnTo>
                  <a:lnTo>
                    <a:pt x="178" y="176"/>
                  </a:lnTo>
                  <a:lnTo>
                    <a:pt x="172" y="180"/>
                  </a:lnTo>
                  <a:lnTo>
                    <a:pt x="160" y="180"/>
                  </a:lnTo>
                  <a:lnTo>
                    <a:pt x="62" y="180"/>
                  </a:lnTo>
                  <a:lnTo>
                    <a:pt x="62" y="110"/>
                  </a:lnTo>
                  <a:lnTo>
                    <a:pt x="62" y="110"/>
                  </a:lnTo>
                  <a:lnTo>
                    <a:pt x="112" y="110"/>
                  </a:lnTo>
                  <a:lnTo>
                    <a:pt x="112" y="110"/>
                  </a:lnTo>
                  <a:lnTo>
                    <a:pt x="124" y="112"/>
                  </a:lnTo>
                  <a:lnTo>
                    <a:pt x="130" y="114"/>
                  </a:lnTo>
                  <a:lnTo>
                    <a:pt x="134" y="118"/>
                  </a:lnTo>
                  <a:lnTo>
                    <a:pt x="136" y="124"/>
                  </a:lnTo>
                  <a:lnTo>
                    <a:pt x="136" y="132"/>
                  </a:lnTo>
                  <a:lnTo>
                    <a:pt x="146" y="132"/>
                  </a:lnTo>
                  <a:lnTo>
                    <a:pt x="146" y="64"/>
                  </a:lnTo>
                  <a:lnTo>
                    <a:pt x="136" y="64"/>
                  </a:lnTo>
                  <a:lnTo>
                    <a:pt x="136" y="72"/>
                  </a:lnTo>
                  <a:lnTo>
                    <a:pt x="136" y="72"/>
                  </a:lnTo>
                  <a:lnTo>
                    <a:pt x="134" y="78"/>
                  </a:lnTo>
                  <a:lnTo>
                    <a:pt x="130" y="82"/>
                  </a:lnTo>
                  <a:lnTo>
                    <a:pt x="124" y="86"/>
                  </a:lnTo>
                  <a:lnTo>
                    <a:pt x="112" y="86"/>
                  </a:lnTo>
                  <a:lnTo>
                    <a:pt x="112" y="86"/>
                  </a:lnTo>
                  <a:lnTo>
                    <a:pt x="62" y="86"/>
                  </a:lnTo>
                  <a:lnTo>
                    <a:pt x="62" y="24"/>
                  </a:lnTo>
                  <a:lnTo>
                    <a:pt x="152" y="24"/>
                  </a:lnTo>
                  <a:lnTo>
                    <a:pt x="152" y="24"/>
                  </a:lnTo>
                  <a:lnTo>
                    <a:pt x="164" y="24"/>
                  </a:lnTo>
                  <a:lnTo>
                    <a:pt x="170" y="28"/>
                  </a:lnTo>
                  <a:lnTo>
                    <a:pt x="174" y="32"/>
                  </a:lnTo>
                  <a:lnTo>
                    <a:pt x="178" y="38"/>
                  </a:lnTo>
                  <a:lnTo>
                    <a:pt x="180" y="48"/>
                  </a:lnTo>
                  <a:lnTo>
                    <a:pt x="188" y="46"/>
                  </a:lnTo>
                  <a:lnTo>
                    <a:pt x="178"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86" y="204"/>
                  </a:lnTo>
                  <a:lnTo>
                    <a:pt x="196" y="158"/>
                  </a:lnTo>
                  <a:lnTo>
                    <a:pt x="188" y="15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19" name="Freeform 27"/>
            <p:cNvSpPr>
              <a:spLocks/>
            </p:cNvSpPr>
            <p:nvPr/>
          </p:nvSpPr>
          <p:spPr bwMode="black">
            <a:xfrm>
              <a:off x="2575" y="137"/>
              <a:ext cx="82" cy="71"/>
            </a:xfrm>
            <a:custGeom>
              <a:avLst/>
              <a:gdLst/>
              <a:ahLst/>
              <a:cxnLst>
                <a:cxn ang="0">
                  <a:pos x="154" y="0"/>
                </a:cxn>
                <a:cxn ang="0">
                  <a:pos x="162" y="8"/>
                </a:cxn>
                <a:cxn ang="0">
                  <a:pos x="170" y="8"/>
                </a:cxn>
                <a:cxn ang="0">
                  <a:pos x="178" y="14"/>
                </a:cxn>
                <a:cxn ang="0">
                  <a:pos x="178" y="20"/>
                </a:cxn>
                <a:cxn ang="0">
                  <a:pos x="174" y="36"/>
                </a:cxn>
                <a:cxn ang="0">
                  <a:pos x="120" y="160"/>
                </a:cxn>
                <a:cxn ang="0">
                  <a:pos x="66" y="36"/>
                </a:cxn>
                <a:cxn ang="0">
                  <a:pos x="60" y="20"/>
                </a:cxn>
                <a:cxn ang="0">
                  <a:pos x="60" y="14"/>
                </a:cxn>
                <a:cxn ang="0">
                  <a:pos x="68" y="8"/>
                </a:cxn>
                <a:cxn ang="0">
                  <a:pos x="84" y="8"/>
                </a:cxn>
                <a:cxn ang="0">
                  <a:pos x="0" y="0"/>
                </a:cxn>
                <a:cxn ang="0">
                  <a:pos x="6" y="8"/>
                </a:cxn>
                <a:cxn ang="0">
                  <a:pos x="14" y="8"/>
                </a:cxn>
                <a:cxn ang="0">
                  <a:pos x="26" y="16"/>
                </a:cxn>
                <a:cxn ang="0">
                  <a:pos x="88" y="164"/>
                </a:cxn>
                <a:cxn ang="0">
                  <a:pos x="94" y="178"/>
                </a:cxn>
                <a:cxn ang="0">
                  <a:pos x="96" y="186"/>
                </a:cxn>
                <a:cxn ang="0">
                  <a:pos x="94" y="194"/>
                </a:cxn>
                <a:cxn ang="0">
                  <a:pos x="86" y="196"/>
                </a:cxn>
                <a:cxn ang="0">
                  <a:pos x="78" y="196"/>
                </a:cxn>
                <a:cxn ang="0">
                  <a:pos x="160" y="204"/>
                </a:cxn>
                <a:cxn ang="0">
                  <a:pos x="152" y="196"/>
                </a:cxn>
                <a:cxn ang="0">
                  <a:pos x="152" y="196"/>
                </a:cxn>
                <a:cxn ang="0">
                  <a:pos x="146" y="194"/>
                </a:cxn>
                <a:cxn ang="0">
                  <a:pos x="142" y="186"/>
                </a:cxn>
                <a:cxn ang="0">
                  <a:pos x="146" y="178"/>
                </a:cxn>
                <a:cxn ang="0">
                  <a:pos x="210" y="22"/>
                </a:cxn>
                <a:cxn ang="0">
                  <a:pos x="214" y="16"/>
                </a:cxn>
                <a:cxn ang="0">
                  <a:pos x="224" y="8"/>
                </a:cxn>
                <a:cxn ang="0">
                  <a:pos x="238" y="8"/>
                </a:cxn>
                <a:cxn ang="0">
                  <a:pos x="188" y="0"/>
                </a:cxn>
              </a:cxnLst>
              <a:rect l="0" t="0" r="r" b="b"/>
              <a:pathLst>
                <a:path w="238" h="204">
                  <a:moveTo>
                    <a:pt x="188" y="0"/>
                  </a:moveTo>
                  <a:lnTo>
                    <a:pt x="154" y="0"/>
                  </a:lnTo>
                  <a:lnTo>
                    <a:pt x="154" y="8"/>
                  </a:lnTo>
                  <a:lnTo>
                    <a:pt x="162" y="8"/>
                  </a:lnTo>
                  <a:lnTo>
                    <a:pt x="162" y="8"/>
                  </a:lnTo>
                  <a:lnTo>
                    <a:pt x="170" y="8"/>
                  </a:lnTo>
                  <a:lnTo>
                    <a:pt x="176" y="10"/>
                  </a:lnTo>
                  <a:lnTo>
                    <a:pt x="178" y="14"/>
                  </a:lnTo>
                  <a:lnTo>
                    <a:pt x="178" y="20"/>
                  </a:lnTo>
                  <a:lnTo>
                    <a:pt x="178" y="20"/>
                  </a:lnTo>
                  <a:lnTo>
                    <a:pt x="174" y="36"/>
                  </a:lnTo>
                  <a:lnTo>
                    <a:pt x="174" y="36"/>
                  </a:lnTo>
                  <a:lnTo>
                    <a:pt x="120" y="160"/>
                  </a:lnTo>
                  <a:lnTo>
                    <a:pt x="120" y="160"/>
                  </a:lnTo>
                  <a:lnTo>
                    <a:pt x="120" y="160"/>
                  </a:lnTo>
                  <a:lnTo>
                    <a:pt x="66" y="36"/>
                  </a:lnTo>
                  <a:lnTo>
                    <a:pt x="66" y="36"/>
                  </a:lnTo>
                  <a:lnTo>
                    <a:pt x="60" y="20"/>
                  </a:lnTo>
                  <a:lnTo>
                    <a:pt x="60" y="20"/>
                  </a:lnTo>
                  <a:lnTo>
                    <a:pt x="60" y="14"/>
                  </a:lnTo>
                  <a:lnTo>
                    <a:pt x="64" y="10"/>
                  </a:lnTo>
                  <a:lnTo>
                    <a:pt x="68" y="8"/>
                  </a:lnTo>
                  <a:lnTo>
                    <a:pt x="76" y="8"/>
                  </a:lnTo>
                  <a:lnTo>
                    <a:pt x="84" y="8"/>
                  </a:lnTo>
                  <a:lnTo>
                    <a:pt x="84" y="0"/>
                  </a:lnTo>
                  <a:lnTo>
                    <a:pt x="0" y="0"/>
                  </a:lnTo>
                  <a:lnTo>
                    <a:pt x="0" y="8"/>
                  </a:lnTo>
                  <a:lnTo>
                    <a:pt x="6" y="8"/>
                  </a:lnTo>
                  <a:lnTo>
                    <a:pt x="6" y="8"/>
                  </a:lnTo>
                  <a:lnTo>
                    <a:pt x="14" y="8"/>
                  </a:lnTo>
                  <a:lnTo>
                    <a:pt x="20" y="12"/>
                  </a:lnTo>
                  <a:lnTo>
                    <a:pt x="26" y="16"/>
                  </a:lnTo>
                  <a:lnTo>
                    <a:pt x="28" y="22"/>
                  </a:lnTo>
                  <a:lnTo>
                    <a:pt x="88" y="164"/>
                  </a:lnTo>
                  <a:lnTo>
                    <a:pt x="88" y="164"/>
                  </a:lnTo>
                  <a:lnTo>
                    <a:pt x="94" y="178"/>
                  </a:lnTo>
                  <a:lnTo>
                    <a:pt x="96" y="186"/>
                  </a:lnTo>
                  <a:lnTo>
                    <a:pt x="96" y="186"/>
                  </a:lnTo>
                  <a:lnTo>
                    <a:pt x="96" y="190"/>
                  </a:lnTo>
                  <a:lnTo>
                    <a:pt x="94" y="194"/>
                  </a:lnTo>
                  <a:lnTo>
                    <a:pt x="90" y="196"/>
                  </a:lnTo>
                  <a:lnTo>
                    <a:pt x="86" y="196"/>
                  </a:lnTo>
                  <a:lnTo>
                    <a:pt x="86" y="196"/>
                  </a:lnTo>
                  <a:lnTo>
                    <a:pt x="78" y="196"/>
                  </a:lnTo>
                  <a:lnTo>
                    <a:pt x="78" y="204"/>
                  </a:lnTo>
                  <a:lnTo>
                    <a:pt x="160" y="204"/>
                  </a:lnTo>
                  <a:lnTo>
                    <a:pt x="160" y="196"/>
                  </a:lnTo>
                  <a:lnTo>
                    <a:pt x="152" y="196"/>
                  </a:lnTo>
                  <a:lnTo>
                    <a:pt x="152" y="196"/>
                  </a:lnTo>
                  <a:lnTo>
                    <a:pt x="152" y="196"/>
                  </a:lnTo>
                  <a:lnTo>
                    <a:pt x="148" y="196"/>
                  </a:lnTo>
                  <a:lnTo>
                    <a:pt x="146" y="194"/>
                  </a:lnTo>
                  <a:lnTo>
                    <a:pt x="144" y="190"/>
                  </a:lnTo>
                  <a:lnTo>
                    <a:pt x="142" y="186"/>
                  </a:lnTo>
                  <a:lnTo>
                    <a:pt x="142" y="186"/>
                  </a:lnTo>
                  <a:lnTo>
                    <a:pt x="146" y="178"/>
                  </a:lnTo>
                  <a:lnTo>
                    <a:pt x="150" y="164"/>
                  </a:lnTo>
                  <a:lnTo>
                    <a:pt x="210" y="22"/>
                  </a:lnTo>
                  <a:lnTo>
                    <a:pt x="210" y="22"/>
                  </a:lnTo>
                  <a:lnTo>
                    <a:pt x="214" y="16"/>
                  </a:lnTo>
                  <a:lnTo>
                    <a:pt x="218" y="12"/>
                  </a:lnTo>
                  <a:lnTo>
                    <a:pt x="224" y="8"/>
                  </a:lnTo>
                  <a:lnTo>
                    <a:pt x="232" y="8"/>
                  </a:lnTo>
                  <a:lnTo>
                    <a:pt x="238" y="8"/>
                  </a:lnTo>
                  <a:lnTo>
                    <a:pt x="238" y="0"/>
                  </a:lnTo>
                  <a:lnTo>
                    <a:pt x="188" y="0"/>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0" name="Freeform 28"/>
            <p:cNvSpPr>
              <a:spLocks/>
            </p:cNvSpPr>
            <p:nvPr/>
          </p:nvSpPr>
          <p:spPr bwMode="black">
            <a:xfrm>
              <a:off x="2575" y="137"/>
              <a:ext cx="82" cy="71"/>
            </a:xfrm>
            <a:custGeom>
              <a:avLst/>
              <a:gdLst/>
              <a:ahLst/>
              <a:cxnLst>
                <a:cxn ang="0">
                  <a:pos x="154" y="0"/>
                </a:cxn>
                <a:cxn ang="0">
                  <a:pos x="162" y="8"/>
                </a:cxn>
                <a:cxn ang="0">
                  <a:pos x="170" y="8"/>
                </a:cxn>
                <a:cxn ang="0">
                  <a:pos x="178" y="14"/>
                </a:cxn>
                <a:cxn ang="0">
                  <a:pos x="178" y="20"/>
                </a:cxn>
                <a:cxn ang="0">
                  <a:pos x="174" y="36"/>
                </a:cxn>
                <a:cxn ang="0">
                  <a:pos x="120" y="160"/>
                </a:cxn>
                <a:cxn ang="0">
                  <a:pos x="66" y="36"/>
                </a:cxn>
                <a:cxn ang="0">
                  <a:pos x="60" y="20"/>
                </a:cxn>
                <a:cxn ang="0">
                  <a:pos x="60" y="14"/>
                </a:cxn>
                <a:cxn ang="0">
                  <a:pos x="68" y="8"/>
                </a:cxn>
                <a:cxn ang="0">
                  <a:pos x="84" y="8"/>
                </a:cxn>
                <a:cxn ang="0">
                  <a:pos x="0" y="0"/>
                </a:cxn>
                <a:cxn ang="0">
                  <a:pos x="6" y="8"/>
                </a:cxn>
                <a:cxn ang="0">
                  <a:pos x="14" y="8"/>
                </a:cxn>
                <a:cxn ang="0">
                  <a:pos x="26" y="16"/>
                </a:cxn>
                <a:cxn ang="0">
                  <a:pos x="88" y="164"/>
                </a:cxn>
                <a:cxn ang="0">
                  <a:pos x="94" y="178"/>
                </a:cxn>
                <a:cxn ang="0">
                  <a:pos x="96" y="186"/>
                </a:cxn>
                <a:cxn ang="0">
                  <a:pos x="94" y="194"/>
                </a:cxn>
                <a:cxn ang="0">
                  <a:pos x="86" y="196"/>
                </a:cxn>
                <a:cxn ang="0">
                  <a:pos x="78" y="196"/>
                </a:cxn>
                <a:cxn ang="0">
                  <a:pos x="160" y="204"/>
                </a:cxn>
                <a:cxn ang="0">
                  <a:pos x="152" y="196"/>
                </a:cxn>
                <a:cxn ang="0">
                  <a:pos x="152" y="196"/>
                </a:cxn>
                <a:cxn ang="0">
                  <a:pos x="146" y="194"/>
                </a:cxn>
                <a:cxn ang="0">
                  <a:pos x="142" y="186"/>
                </a:cxn>
                <a:cxn ang="0">
                  <a:pos x="146" y="178"/>
                </a:cxn>
                <a:cxn ang="0">
                  <a:pos x="210" y="22"/>
                </a:cxn>
                <a:cxn ang="0">
                  <a:pos x="214" y="16"/>
                </a:cxn>
                <a:cxn ang="0">
                  <a:pos x="224" y="8"/>
                </a:cxn>
                <a:cxn ang="0">
                  <a:pos x="238" y="8"/>
                </a:cxn>
                <a:cxn ang="0">
                  <a:pos x="188" y="0"/>
                </a:cxn>
              </a:cxnLst>
              <a:rect l="0" t="0" r="r" b="b"/>
              <a:pathLst>
                <a:path w="238" h="204">
                  <a:moveTo>
                    <a:pt x="188" y="0"/>
                  </a:moveTo>
                  <a:lnTo>
                    <a:pt x="154" y="0"/>
                  </a:lnTo>
                  <a:lnTo>
                    <a:pt x="154" y="8"/>
                  </a:lnTo>
                  <a:lnTo>
                    <a:pt x="162" y="8"/>
                  </a:lnTo>
                  <a:lnTo>
                    <a:pt x="162" y="8"/>
                  </a:lnTo>
                  <a:lnTo>
                    <a:pt x="170" y="8"/>
                  </a:lnTo>
                  <a:lnTo>
                    <a:pt x="176" y="10"/>
                  </a:lnTo>
                  <a:lnTo>
                    <a:pt x="178" y="14"/>
                  </a:lnTo>
                  <a:lnTo>
                    <a:pt x="178" y="20"/>
                  </a:lnTo>
                  <a:lnTo>
                    <a:pt x="178" y="20"/>
                  </a:lnTo>
                  <a:lnTo>
                    <a:pt x="174" y="36"/>
                  </a:lnTo>
                  <a:lnTo>
                    <a:pt x="174" y="36"/>
                  </a:lnTo>
                  <a:lnTo>
                    <a:pt x="120" y="160"/>
                  </a:lnTo>
                  <a:lnTo>
                    <a:pt x="120" y="160"/>
                  </a:lnTo>
                  <a:lnTo>
                    <a:pt x="120" y="160"/>
                  </a:lnTo>
                  <a:lnTo>
                    <a:pt x="66" y="36"/>
                  </a:lnTo>
                  <a:lnTo>
                    <a:pt x="66" y="36"/>
                  </a:lnTo>
                  <a:lnTo>
                    <a:pt x="60" y="20"/>
                  </a:lnTo>
                  <a:lnTo>
                    <a:pt x="60" y="20"/>
                  </a:lnTo>
                  <a:lnTo>
                    <a:pt x="60" y="14"/>
                  </a:lnTo>
                  <a:lnTo>
                    <a:pt x="64" y="10"/>
                  </a:lnTo>
                  <a:lnTo>
                    <a:pt x="68" y="8"/>
                  </a:lnTo>
                  <a:lnTo>
                    <a:pt x="76" y="8"/>
                  </a:lnTo>
                  <a:lnTo>
                    <a:pt x="84" y="8"/>
                  </a:lnTo>
                  <a:lnTo>
                    <a:pt x="84" y="0"/>
                  </a:lnTo>
                  <a:lnTo>
                    <a:pt x="0" y="0"/>
                  </a:lnTo>
                  <a:lnTo>
                    <a:pt x="0" y="8"/>
                  </a:lnTo>
                  <a:lnTo>
                    <a:pt x="6" y="8"/>
                  </a:lnTo>
                  <a:lnTo>
                    <a:pt x="6" y="8"/>
                  </a:lnTo>
                  <a:lnTo>
                    <a:pt x="14" y="8"/>
                  </a:lnTo>
                  <a:lnTo>
                    <a:pt x="20" y="12"/>
                  </a:lnTo>
                  <a:lnTo>
                    <a:pt x="26" y="16"/>
                  </a:lnTo>
                  <a:lnTo>
                    <a:pt x="28" y="22"/>
                  </a:lnTo>
                  <a:lnTo>
                    <a:pt x="88" y="164"/>
                  </a:lnTo>
                  <a:lnTo>
                    <a:pt x="88" y="164"/>
                  </a:lnTo>
                  <a:lnTo>
                    <a:pt x="94" y="178"/>
                  </a:lnTo>
                  <a:lnTo>
                    <a:pt x="96" y="186"/>
                  </a:lnTo>
                  <a:lnTo>
                    <a:pt x="96" y="186"/>
                  </a:lnTo>
                  <a:lnTo>
                    <a:pt x="96" y="190"/>
                  </a:lnTo>
                  <a:lnTo>
                    <a:pt x="94" y="194"/>
                  </a:lnTo>
                  <a:lnTo>
                    <a:pt x="90" y="196"/>
                  </a:lnTo>
                  <a:lnTo>
                    <a:pt x="86" y="196"/>
                  </a:lnTo>
                  <a:lnTo>
                    <a:pt x="86" y="196"/>
                  </a:lnTo>
                  <a:lnTo>
                    <a:pt x="78" y="196"/>
                  </a:lnTo>
                  <a:lnTo>
                    <a:pt x="78" y="204"/>
                  </a:lnTo>
                  <a:lnTo>
                    <a:pt x="160" y="204"/>
                  </a:lnTo>
                  <a:lnTo>
                    <a:pt x="160" y="196"/>
                  </a:lnTo>
                  <a:lnTo>
                    <a:pt x="152" y="196"/>
                  </a:lnTo>
                  <a:lnTo>
                    <a:pt x="152" y="196"/>
                  </a:lnTo>
                  <a:lnTo>
                    <a:pt x="152" y="196"/>
                  </a:lnTo>
                  <a:lnTo>
                    <a:pt x="148" y="196"/>
                  </a:lnTo>
                  <a:lnTo>
                    <a:pt x="146" y="194"/>
                  </a:lnTo>
                  <a:lnTo>
                    <a:pt x="144" y="190"/>
                  </a:lnTo>
                  <a:lnTo>
                    <a:pt x="142" y="186"/>
                  </a:lnTo>
                  <a:lnTo>
                    <a:pt x="142" y="186"/>
                  </a:lnTo>
                  <a:lnTo>
                    <a:pt x="146" y="178"/>
                  </a:lnTo>
                  <a:lnTo>
                    <a:pt x="150" y="164"/>
                  </a:lnTo>
                  <a:lnTo>
                    <a:pt x="210" y="22"/>
                  </a:lnTo>
                  <a:lnTo>
                    <a:pt x="210" y="22"/>
                  </a:lnTo>
                  <a:lnTo>
                    <a:pt x="214" y="16"/>
                  </a:lnTo>
                  <a:lnTo>
                    <a:pt x="218" y="12"/>
                  </a:lnTo>
                  <a:lnTo>
                    <a:pt x="224" y="8"/>
                  </a:lnTo>
                  <a:lnTo>
                    <a:pt x="232" y="8"/>
                  </a:lnTo>
                  <a:lnTo>
                    <a:pt x="238" y="8"/>
                  </a:lnTo>
                  <a:lnTo>
                    <a:pt x="238" y="0"/>
                  </a:lnTo>
                  <a:lnTo>
                    <a:pt x="188" y="0"/>
                  </a:lnTo>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1" name="Freeform 29"/>
            <p:cNvSpPr>
              <a:spLocks/>
            </p:cNvSpPr>
            <p:nvPr/>
          </p:nvSpPr>
          <p:spPr bwMode="black">
            <a:xfrm>
              <a:off x="2953" y="123"/>
              <a:ext cx="80" cy="87"/>
            </a:xfrm>
            <a:custGeom>
              <a:avLst/>
              <a:gdLst/>
              <a:ahLst/>
              <a:cxnLst>
                <a:cxn ang="0">
                  <a:pos x="220" y="210"/>
                </a:cxn>
                <a:cxn ang="0">
                  <a:pos x="212" y="200"/>
                </a:cxn>
                <a:cxn ang="0">
                  <a:pos x="184" y="176"/>
                </a:cxn>
                <a:cxn ang="0">
                  <a:pos x="188" y="186"/>
                </a:cxn>
                <a:cxn ang="0">
                  <a:pos x="186" y="198"/>
                </a:cxn>
                <a:cxn ang="0">
                  <a:pos x="182" y="204"/>
                </a:cxn>
                <a:cxn ang="0">
                  <a:pos x="168" y="214"/>
                </a:cxn>
                <a:cxn ang="0">
                  <a:pos x="158" y="218"/>
                </a:cxn>
                <a:cxn ang="0">
                  <a:pos x="128" y="222"/>
                </a:cxn>
                <a:cxn ang="0">
                  <a:pos x="116" y="222"/>
                </a:cxn>
                <a:cxn ang="0">
                  <a:pos x="96" y="216"/>
                </a:cxn>
                <a:cxn ang="0">
                  <a:pos x="72" y="202"/>
                </a:cxn>
                <a:cxn ang="0">
                  <a:pos x="50" y="174"/>
                </a:cxn>
                <a:cxn ang="0">
                  <a:pos x="40" y="142"/>
                </a:cxn>
                <a:cxn ang="0">
                  <a:pos x="40" y="124"/>
                </a:cxn>
                <a:cxn ang="0">
                  <a:pos x="44" y="90"/>
                </a:cxn>
                <a:cxn ang="0">
                  <a:pos x="60" y="58"/>
                </a:cxn>
                <a:cxn ang="0">
                  <a:pos x="88" y="36"/>
                </a:cxn>
                <a:cxn ang="0">
                  <a:pos x="128" y="28"/>
                </a:cxn>
                <a:cxn ang="0">
                  <a:pos x="144" y="28"/>
                </a:cxn>
                <a:cxn ang="0">
                  <a:pos x="160" y="32"/>
                </a:cxn>
                <a:cxn ang="0">
                  <a:pos x="176" y="40"/>
                </a:cxn>
                <a:cxn ang="0">
                  <a:pos x="184" y="48"/>
                </a:cxn>
                <a:cxn ang="0">
                  <a:pos x="186" y="52"/>
                </a:cxn>
                <a:cxn ang="0">
                  <a:pos x="184" y="68"/>
                </a:cxn>
                <a:cxn ang="0">
                  <a:pos x="208" y="46"/>
                </a:cxn>
                <a:cxn ang="0">
                  <a:pos x="218" y="34"/>
                </a:cxn>
                <a:cxn ang="0">
                  <a:pos x="228" y="20"/>
                </a:cxn>
                <a:cxn ang="0">
                  <a:pos x="222" y="16"/>
                </a:cxn>
                <a:cxn ang="0">
                  <a:pos x="208" y="22"/>
                </a:cxn>
                <a:cxn ang="0">
                  <a:pos x="200" y="18"/>
                </a:cxn>
                <a:cxn ang="0">
                  <a:pos x="188" y="14"/>
                </a:cxn>
                <a:cxn ang="0">
                  <a:pos x="160" y="4"/>
                </a:cxn>
                <a:cxn ang="0">
                  <a:pos x="126" y="0"/>
                </a:cxn>
                <a:cxn ang="0">
                  <a:pos x="112" y="2"/>
                </a:cxn>
                <a:cxn ang="0">
                  <a:pos x="82" y="8"/>
                </a:cxn>
                <a:cxn ang="0">
                  <a:pos x="58" y="18"/>
                </a:cxn>
                <a:cxn ang="0">
                  <a:pos x="40" y="32"/>
                </a:cxn>
                <a:cxn ang="0">
                  <a:pos x="18" y="60"/>
                </a:cxn>
                <a:cxn ang="0">
                  <a:pos x="2" y="102"/>
                </a:cxn>
                <a:cxn ang="0">
                  <a:pos x="0" y="124"/>
                </a:cxn>
                <a:cxn ang="0">
                  <a:pos x="8" y="170"/>
                </a:cxn>
                <a:cxn ang="0">
                  <a:pos x="32" y="210"/>
                </a:cxn>
                <a:cxn ang="0">
                  <a:pos x="50" y="226"/>
                </a:cxn>
                <a:cxn ang="0">
                  <a:pos x="72" y="238"/>
                </a:cxn>
                <a:cxn ang="0">
                  <a:pos x="96" y="246"/>
                </a:cxn>
                <a:cxn ang="0">
                  <a:pos x="126" y="250"/>
                </a:cxn>
                <a:cxn ang="0">
                  <a:pos x="146" y="248"/>
                </a:cxn>
                <a:cxn ang="0">
                  <a:pos x="178" y="240"/>
                </a:cxn>
                <a:cxn ang="0">
                  <a:pos x="190" y="234"/>
                </a:cxn>
                <a:cxn ang="0">
                  <a:pos x="210" y="224"/>
                </a:cxn>
                <a:cxn ang="0">
                  <a:pos x="216" y="224"/>
                </a:cxn>
                <a:cxn ang="0">
                  <a:pos x="226" y="228"/>
                </a:cxn>
                <a:cxn ang="0">
                  <a:pos x="220" y="210"/>
                </a:cxn>
              </a:cxnLst>
              <a:rect l="0" t="0" r="r" b="b"/>
              <a:pathLst>
                <a:path w="232" h="250">
                  <a:moveTo>
                    <a:pt x="220" y="210"/>
                  </a:moveTo>
                  <a:lnTo>
                    <a:pt x="220" y="210"/>
                  </a:lnTo>
                  <a:lnTo>
                    <a:pt x="220" y="210"/>
                  </a:lnTo>
                  <a:lnTo>
                    <a:pt x="212" y="200"/>
                  </a:lnTo>
                  <a:lnTo>
                    <a:pt x="190" y="172"/>
                  </a:lnTo>
                  <a:lnTo>
                    <a:pt x="184" y="176"/>
                  </a:lnTo>
                  <a:lnTo>
                    <a:pt x="184" y="176"/>
                  </a:lnTo>
                  <a:lnTo>
                    <a:pt x="188" y="186"/>
                  </a:lnTo>
                  <a:lnTo>
                    <a:pt x="188" y="192"/>
                  </a:lnTo>
                  <a:lnTo>
                    <a:pt x="186" y="198"/>
                  </a:lnTo>
                  <a:lnTo>
                    <a:pt x="186" y="198"/>
                  </a:lnTo>
                  <a:lnTo>
                    <a:pt x="182" y="204"/>
                  </a:lnTo>
                  <a:lnTo>
                    <a:pt x="176" y="210"/>
                  </a:lnTo>
                  <a:lnTo>
                    <a:pt x="168" y="214"/>
                  </a:lnTo>
                  <a:lnTo>
                    <a:pt x="158" y="218"/>
                  </a:lnTo>
                  <a:lnTo>
                    <a:pt x="158" y="218"/>
                  </a:lnTo>
                  <a:lnTo>
                    <a:pt x="144" y="222"/>
                  </a:lnTo>
                  <a:lnTo>
                    <a:pt x="128" y="222"/>
                  </a:lnTo>
                  <a:lnTo>
                    <a:pt x="128" y="222"/>
                  </a:lnTo>
                  <a:lnTo>
                    <a:pt x="116" y="222"/>
                  </a:lnTo>
                  <a:lnTo>
                    <a:pt x="106" y="220"/>
                  </a:lnTo>
                  <a:lnTo>
                    <a:pt x="96" y="216"/>
                  </a:lnTo>
                  <a:lnTo>
                    <a:pt x="86" y="212"/>
                  </a:lnTo>
                  <a:lnTo>
                    <a:pt x="72" y="202"/>
                  </a:lnTo>
                  <a:lnTo>
                    <a:pt x="60" y="190"/>
                  </a:lnTo>
                  <a:lnTo>
                    <a:pt x="50" y="174"/>
                  </a:lnTo>
                  <a:lnTo>
                    <a:pt x="44" y="158"/>
                  </a:lnTo>
                  <a:lnTo>
                    <a:pt x="40" y="142"/>
                  </a:lnTo>
                  <a:lnTo>
                    <a:pt x="40" y="124"/>
                  </a:lnTo>
                  <a:lnTo>
                    <a:pt x="40" y="124"/>
                  </a:lnTo>
                  <a:lnTo>
                    <a:pt x="40" y="106"/>
                  </a:lnTo>
                  <a:lnTo>
                    <a:pt x="44" y="90"/>
                  </a:lnTo>
                  <a:lnTo>
                    <a:pt x="50" y="72"/>
                  </a:lnTo>
                  <a:lnTo>
                    <a:pt x="60" y="58"/>
                  </a:lnTo>
                  <a:lnTo>
                    <a:pt x="72" y="46"/>
                  </a:lnTo>
                  <a:lnTo>
                    <a:pt x="88" y="36"/>
                  </a:lnTo>
                  <a:lnTo>
                    <a:pt x="106" y="30"/>
                  </a:lnTo>
                  <a:lnTo>
                    <a:pt x="128" y="28"/>
                  </a:lnTo>
                  <a:lnTo>
                    <a:pt x="128" y="28"/>
                  </a:lnTo>
                  <a:lnTo>
                    <a:pt x="144" y="28"/>
                  </a:lnTo>
                  <a:lnTo>
                    <a:pt x="160" y="32"/>
                  </a:lnTo>
                  <a:lnTo>
                    <a:pt x="160" y="32"/>
                  </a:lnTo>
                  <a:lnTo>
                    <a:pt x="170" y="36"/>
                  </a:lnTo>
                  <a:lnTo>
                    <a:pt x="176" y="40"/>
                  </a:lnTo>
                  <a:lnTo>
                    <a:pt x="182" y="44"/>
                  </a:lnTo>
                  <a:lnTo>
                    <a:pt x="184" y="48"/>
                  </a:lnTo>
                  <a:lnTo>
                    <a:pt x="184" y="48"/>
                  </a:lnTo>
                  <a:lnTo>
                    <a:pt x="186" y="52"/>
                  </a:lnTo>
                  <a:lnTo>
                    <a:pt x="186" y="58"/>
                  </a:lnTo>
                  <a:lnTo>
                    <a:pt x="184" y="68"/>
                  </a:lnTo>
                  <a:lnTo>
                    <a:pt x="188" y="72"/>
                  </a:lnTo>
                  <a:lnTo>
                    <a:pt x="208" y="46"/>
                  </a:lnTo>
                  <a:lnTo>
                    <a:pt x="208" y="46"/>
                  </a:lnTo>
                  <a:lnTo>
                    <a:pt x="218" y="34"/>
                  </a:lnTo>
                  <a:lnTo>
                    <a:pt x="218" y="34"/>
                  </a:lnTo>
                  <a:lnTo>
                    <a:pt x="228" y="20"/>
                  </a:lnTo>
                  <a:lnTo>
                    <a:pt x="222" y="16"/>
                  </a:lnTo>
                  <a:lnTo>
                    <a:pt x="222" y="16"/>
                  </a:lnTo>
                  <a:lnTo>
                    <a:pt x="216" y="20"/>
                  </a:lnTo>
                  <a:lnTo>
                    <a:pt x="208" y="22"/>
                  </a:lnTo>
                  <a:lnTo>
                    <a:pt x="208" y="22"/>
                  </a:lnTo>
                  <a:lnTo>
                    <a:pt x="200" y="18"/>
                  </a:lnTo>
                  <a:lnTo>
                    <a:pt x="188" y="14"/>
                  </a:lnTo>
                  <a:lnTo>
                    <a:pt x="188" y="14"/>
                  </a:lnTo>
                  <a:lnTo>
                    <a:pt x="174" y="8"/>
                  </a:lnTo>
                  <a:lnTo>
                    <a:pt x="160" y="4"/>
                  </a:lnTo>
                  <a:lnTo>
                    <a:pt x="144" y="2"/>
                  </a:lnTo>
                  <a:lnTo>
                    <a:pt x="126" y="0"/>
                  </a:lnTo>
                  <a:lnTo>
                    <a:pt x="126" y="0"/>
                  </a:lnTo>
                  <a:lnTo>
                    <a:pt x="112" y="2"/>
                  </a:lnTo>
                  <a:lnTo>
                    <a:pt x="96" y="4"/>
                  </a:lnTo>
                  <a:lnTo>
                    <a:pt x="82" y="8"/>
                  </a:lnTo>
                  <a:lnTo>
                    <a:pt x="70" y="12"/>
                  </a:lnTo>
                  <a:lnTo>
                    <a:pt x="58" y="18"/>
                  </a:lnTo>
                  <a:lnTo>
                    <a:pt x="48" y="24"/>
                  </a:lnTo>
                  <a:lnTo>
                    <a:pt x="40" y="32"/>
                  </a:lnTo>
                  <a:lnTo>
                    <a:pt x="30" y="40"/>
                  </a:lnTo>
                  <a:lnTo>
                    <a:pt x="18" y="60"/>
                  </a:lnTo>
                  <a:lnTo>
                    <a:pt x="8" y="80"/>
                  </a:lnTo>
                  <a:lnTo>
                    <a:pt x="2" y="102"/>
                  </a:lnTo>
                  <a:lnTo>
                    <a:pt x="0" y="124"/>
                  </a:lnTo>
                  <a:lnTo>
                    <a:pt x="0" y="124"/>
                  </a:lnTo>
                  <a:lnTo>
                    <a:pt x="2" y="148"/>
                  </a:lnTo>
                  <a:lnTo>
                    <a:pt x="8" y="170"/>
                  </a:lnTo>
                  <a:lnTo>
                    <a:pt x="18" y="190"/>
                  </a:lnTo>
                  <a:lnTo>
                    <a:pt x="32" y="210"/>
                  </a:lnTo>
                  <a:lnTo>
                    <a:pt x="40" y="218"/>
                  </a:lnTo>
                  <a:lnTo>
                    <a:pt x="50" y="226"/>
                  </a:lnTo>
                  <a:lnTo>
                    <a:pt x="60" y="232"/>
                  </a:lnTo>
                  <a:lnTo>
                    <a:pt x="72" y="238"/>
                  </a:lnTo>
                  <a:lnTo>
                    <a:pt x="84" y="242"/>
                  </a:lnTo>
                  <a:lnTo>
                    <a:pt x="96" y="246"/>
                  </a:lnTo>
                  <a:lnTo>
                    <a:pt x="110" y="248"/>
                  </a:lnTo>
                  <a:lnTo>
                    <a:pt x="126" y="250"/>
                  </a:lnTo>
                  <a:lnTo>
                    <a:pt x="126" y="250"/>
                  </a:lnTo>
                  <a:lnTo>
                    <a:pt x="146" y="248"/>
                  </a:lnTo>
                  <a:lnTo>
                    <a:pt x="164" y="244"/>
                  </a:lnTo>
                  <a:lnTo>
                    <a:pt x="178" y="240"/>
                  </a:lnTo>
                  <a:lnTo>
                    <a:pt x="190" y="234"/>
                  </a:lnTo>
                  <a:lnTo>
                    <a:pt x="190" y="234"/>
                  </a:lnTo>
                  <a:lnTo>
                    <a:pt x="204" y="226"/>
                  </a:lnTo>
                  <a:lnTo>
                    <a:pt x="210" y="224"/>
                  </a:lnTo>
                  <a:lnTo>
                    <a:pt x="216" y="224"/>
                  </a:lnTo>
                  <a:lnTo>
                    <a:pt x="216" y="224"/>
                  </a:lnTo>
                  <a:lnTo>
                    <a:pt x="222" y="226"/>
                  </a:lnTo>
                  <a:lnTo>
                    <a:pt x="226" y="228"/>
                  </a:lnTo>
                  <a:lnTo>
                    <a:pt x="232" y="224"/>
                  </a:lnTo>
                  <a:lnTo>
                    <a:pt x="220" y="210"/>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2" name="Freeform 30"/>
            <p:cNvSpPr>
              <a:spLocks noEditPoints="1"/>
            </p:cNvSpPr>
            <p:nvPr/>
          </p:nvSpPr>
          <p:spPr bwMode="black">
            <a:xfrm>
              <a:off x="2846" y="134"/>
              <a:ext cx="78" cy="76"/>
            </a:xfrm>
            <a:custGeom>
              <a:avLst/>
              <a:gdLst/>
              <a:ahLst/>
              <a:cxnLst>
                <a:cxn ang="0">
                  <a:pos x="100" y="216"/>
                </a:cxn>
                <a:cxn ang="0">
                  <a:pos x="148" y="192"/>
                </a:cxn>
                <a:cxn ang="0">
                  <a:pos x="158" y="208"/>
                </a:cxn>
                <a:cxn ang="0">
                  <a:pos x="224" y="212"/>
                </a:cxn>
                <a:cxn ang="0">
                  <a:pos x="212" y="204"/>
                </a:cxn>
                <a:cxn ang="0">
                  <a:pos x="188" y="196"/>
                </a:cxn>
                <a:cxn ang="0">
                  <a:pos x="170" y="168"/>
                </a:cxn>
                <a:cxn ang="0">
                  <a:pos x="188" y="146"/>
                </a:cxn>
                <a:cxn ang="0">
                  <a:pos x="204" y="134"/>
                </a:cxn>
                <a:cxn ang="0">
                  <a:pos x="220" y="142"/>
                </a:cxn>
                <a:cxn ang="0">
                  <a:pos x="180" y="88"/>
                </a:cxn>
                <a:cxn ang="0">
                  <a:pos x="178" y="98"/>
                </a:cxn>
                <a:cxn ang="0">
                  <a:pos x="180" y="112"/>
                </a:cxn>
                <a:cxn ang="0">
                  <a:pos x="162" y="138"/>
                </a:cxn>
                <a:cxn ang="0">
                  <a:pos x="156" y="122"/>
                </a:cxn>
                <a:cxn ang="0">
                  <a:pos x="124" y="94"/>
                </a:cxn>
                <a:cxn ang="0">
                  <a:pos x="134" y="90"/>
                </a:cxn>
                <a:cxn ang="0">
                  <a:pos x="150" y="74"/>
                </a:cxn>
                <a:cxn ang="0">
                  <a:pos x="156" y="48"/>
                </a:cxn>
                <a:cxn ang="0">
                  <a:pos x="142" y="18"/>
                </a:cxn>
                <a:cxn ang="0">
                  <a:pos x="112" y="2"/>
                </a:cxn>
                <a:cxn ang="0">
                  <a:pos x="92" y="0"/>
                </a:cxn>
                <a:cxn ang="0">
                  <a:pos x="58" y="6"/>
                </a:cxn>
                <a:cxn ang="0">
                  <a:pos x="30" y="26"/>
                </a:cxn>
                <a:cxn ang="0">
                  <a:pos x="22" y="50"/>
                </a:cxn>
                <a:cxn ang="0">
                  <a:pos x="36" y="82"/>
                </a:cxn>
                <a:cxn ang="0">
                  <a:pos x="46" y="90"/>
                </a:cxn>
                <a:cxn ang="0">
                  <a:pos x="20" y="106"/>
                </a:cxn>
                <a:cxn ang="0">
                  <a:pos x="2" y="128"/>
                </a:cxn>
                <a:cxn ang="0">
                  <a:pos x="0" y="148"/>
                </a:cxn>
                <a:cxn ang="0">
                  <a:pos x="4" y="176"/>
                </a:cxn>
                <a:cxn ang="0">
                  <a:pos x="30" y="204"/>
                </a:cxn>
                <a:cxn ang="0">
                  <a:pos x="70" y="216"/>
                </a:cxn>
                <a:cxn ang="0">
                  <a:pos x="90" y="22"/>
                </a:cxn>
                <a:cxn ang="0">
                  <a:pos x="116" y="30"/>
                </a:cxn>
                <a:cxn ang="0">
                  <a:pos x="126" y="44"/>
                </a:cxn>
                <a:cxn ang="0">
                  <a:pos x="126" y="56"/>
                </a:cxn>
                <a:cxn ang="0">
                  <a:pos x="116" y="72"/>
                </a:cxn>
                <a:cxn ang="0">
                  <a:pos x="90" y="80"/>
                </a:cxn>
                <a:cxn ang="0">
                  <a:pos x="76" y="78"/>
                </a:cxn>
                <a:cxn ang="0">
                  <a:pos x="54" y="62"/>
                </a:cxn>
                <a:cxn ang="0">
                  <a:pos x="52" y="50"/>
                </a:cxn>
                <a:cxn ang="0">
                  <a:pos x="58" y="34"/>
                </a:cxn>
                <a:cxn ang="0">
                  <a:pos x="90" y="22"/>
                </a:cxn>
                <a:cxn ang="0">
                  <a:pos x="82" y="106"/>
                </a:cxn>
                <a:cxn ang="0">
                  <a:pos x="114" y="118"/>
                </a:cxn>
                <a:cxn ang="0">
                  <a:pos x="134" y="144"/>
                </a:cxn>
                <a:cxn ang="0">
                  <a:pos x="138" y="164"/>
                </a:cxn>
                <a:cxn ang="0">
                  <a:pos x="100" y="190"/>
                </a:cxn>
                <a:cxn ang="0">
                  <a:pos x="68" y="190"/>
                </a:cxn>
                <a:cxn ang="0">
                  <a:pos x="42" y="178"/>
                </a:cxn>
                <a:cxn ang="0">
                  <a:pos x="30" y="156"/>
                </a:cxn>
                <a:cxn ang="0">
                  <a:pos x="32" y="140"/>
                </a:cxn>
                <a:cxn ang="0">
                  <a:pos x="44" y="120"/>
                </a:cxn>
                <a:cxn ang="0">
                  <a:pos x="72" y="106"/>
                </a:cxn>
              </a:cxnLst>
              <a:rect l="0" t="0" r="r" b="b"/>
              <a:pathLst>
                <a:path w="226" h="218">
                  <a:moveTo>
                    <a:pt x="82" y="218"/>
                  </a:moveTo>
                  <a:lnTo>
                    <a:pt x="82" y="218"/>
                  </a:lnTo>
                  <a:lnTo>
                    <a:pt x="100" y="216"/>
                  </a:lnTo>
                  <a:lnTo>
                    <a:pt x="116" y="212"/>
                  </a:lnTo>
                  <a:lnTo>
                    <a:pt x="132" y="204"/>
                  </a:lnTo>
                  <a:lnTo>
                    <a:pt x="148" y="192"/>
                  </a:lnTo>
                  <a:lnTo>
                    <a:pt x="148" y="192"/>
                  </a:lnTo>
                  <a:lnTo>
                    <a:pt x="152" y="204"/>
                  </a:lnTo>
                  <a:lnTo>
                    <a:pt x="158" y="208"/>
                  </a:lnTo>
                  <a:lnTo>
                    <a:pt x="164" y="212"/>
                  </a:lnTo>
                  <a:lnTo>
                    <a:pt x="164" y="212"/>
                  </a:lnTo>
                  <a:lnTo>
                    <a:pt x="224" y="212"/>
                  </a:lnTo>
                  <a:lnTo>
                    <a:pt x="224" y="204"/>
                  </a:lnTo>
                  <a:lnTo>
                    <a:pt x="224" y="204"/>
                  </a:lnTo>
                  <a:lnTo>
                    <a:pt x="212" y="204"/>
                  </a:lnTo>
                  <a:lnTo>
                    <a:pt x="198" y="200"/>
                  </a:lnTo>
                  <a:lnTo>
                    <a:pt x="198" y="200"/>
                  </a:lnTo>
                  <a:lnTo>
                    <a:pt x="188" y="196"/>
                  </a:lnTo>
                  <a:lnTo>
                    <a:pt x="180" y="188"/>
                  </a:lnTo>
                  <a:lnTo>
                    <a:pt x="174" y="180"/>
                  </a:lnTo>
                  <a:lnTo>
                    <a:pt x="170" y="168"/>
                  </a:lnTo>
                  <a:lnTo>
                    <a:pt x="170" y="168"/>
                  </a:lnTo>
                  <a:lnTo>
                    <a:pt x="188" y="146"/>
                  </a:lnTo>
                  <a:lnTo>
                    <a:pt x="188" y="146"/>
                  </a:lnTo>
                  <a:lnTo>
                    <a:pt x="196" y="138"/>
                  </a:lnTo>
                  <a:lnTo>
                    <a:pt x="200" y="136"/>
                  </a:lnTo>
                  <a:lnTo>
                    <a:pt x="204" y="134"/>
                  </a:lnTo>
                  <a:lnTo>
                    <a:pt x="204" y="134"/>
                  </a:lnTo>
                  <a:lnTo>
                    <a:pt x="212" y="136"/>
                  </a:lnTo>
                  <a:lnTo>
                    <a:pt x="220" y="142"/>
                  </a:lnTo>
                  <a:lnTo>
                    <a:pt x="220" y="142"/>
                  </a:lnTo>
                  <a:lnTo>
                    <a:pt x="226" y="136"/>
                  </a:lnTo>
                  <a:lnTo>
                    <a:pt x="180" y="88"/>
                  </a:lnTo>
                  <a:lnTo>
                    <a:pt x="174" y="92"/>
                  </a:lnTo>
                  <a:lnTo>
                    <a:pt x="174" y="92"/>
                  </a:lnTo>
                  <a:lnTo>
                    <a:pt x="178" y="98"/>
                  </a:lnTo>
                  <a:lnTo>
                    <a:pt x="182" y="106"/>
                  </a:lnTo>
                  <a:lnTo>
                    <a:pt x="182" y="106"/>
                  </a:lnTo>
                  <a:lnTo>
                    <a:pt x="180" y="112"/>
                  </a:lnTo>
                  <a:lnTo>
                    <a:pt x="178" y="118"/>
                  </a:lnTo>
                  <a:lnTo>
                    <a:pt x="178" y="118"/>
                  </a:lnTo>
                  <a:lnTo>
                    <a:pt x="162" y="138"/>
                  </a:lnTo>
                  <a:lnTo>
                    <a:pt x="162" y="138"/>
                  </a:lnTo>
                  <a:lnTo>
                    <a:pt x="160" y="130"/>
                  </a:lnTo>
                  <a:lnTo>
                    <a:pt x="156" y="122"/>
                  </a:lnTo>
                  <a:lnTo>
                    <a:pt x="146" y="108"/>
                  </a:lnTo>
                  <a:lnTo>
                    <a:pt x="134" y="98"/>
                  </a:lnTo>
                  <a:lnTo>
                    <a:pt x="124" y="94"/>
                  </a:lnTo>
                  <a:lnTo>
                    <a:pt x="124" y="94"/>
                  </a:lnTo>
                  <a:lnTo>
                    <a:pt x="124" y="94"/>
                  </a:lnTo>
                  <a:lnTo>
                    <a:pt x="134" y="90"/>
                  </a:lnTo>
                  <a:lnTo>
                    <a:pt x="140" y="86"/>
                  </a:lnTo>
                  <a:lnTo>
                    <a:pt x="146" y="80"/>
                  </a:lnTo>
                  <a:lnTo>
                    <a:pt x="150" y="74"/>
                  </a:lnTo>
                  <a:lnTo>
                    <a:pt x="154" y="62"/>
                  </a:lnTo>
                  <a:lnTo>
                    <a:pt x="156" y="48"/>
                  </a:lnTo>
                  <a:lnTo>
                    <a:pt x="156" y="48"/>
                  </a:lnTo>
                  <a:lnTo>
                    <a:pt x="154" y="36"/>
                  </a:lnTo>
                  <a:lnTo>
                    <a:pt x="150" y="26"/>
                  </a:lnTo>
                  <a:lnTo>
                    <a:pt x="142" y="18"/>
                  </a:lnTo>
                  <a:lnTo>
                    <a:pt x="134" y="10"/>
                  </a:lnTo>
                  <a:lnTo>
                    <a:pt x="124" y="6"/>
                  </a:lnTo>
                  <a:lnTo>
                    <a:pt x="112" y="2"/>
                  </a:lnTo>
                  <a:lnTo>
                    <a:pt x="102" y="0"/>
                  </a:lnTo>
                  <a:lnTo>
                    <a:pt x="92" y="0"/>
                  </a:lnTo>
                  <a:lnTo>
                    <a:pt x="92" y="0"/>
                  </a:lnTo>
                  <a:lnTo>
                    <a:pt x="82" y="0"/>
                  </a:lnTo>
                  <a:lnTo>
                    <a:pt x="70" y="2"/>
                  </a:lnTo>
                  <a:lnTo>
                    <a:pt x="58" y="6"/>
                  </a:lnTo>
                  <a:lnTo>
                    <a:pt x="46" y="12"/>
                  </a:lnTo>
                  <a:lnTo>
                    <a:pt x="38" y="18"/>
                  </a:lnTo>
                  <a:lnTo>
                    <a:pt x="30" y="26"/>
                  </a:lnTo>
                  <a:lnTo>
                    <a:pt x="24" y="38"/>
                  </a:lnTo>
                  <a:lnTo>
                    <a:pt x="22" y="50"/>
                  </a:lnTo>
                  <a:lnTo>
                    <a:pt x="22" y="50"/>
                  </a:lnTo>
                  <a:lnTo>
                    <a:pt x="24" y="60"/>
                  </a:lnTo>
                  <a:lnTo>
                    <a:pt x="28" y="72"/>
                  </a:lnTo>
                  <a:lnTo>
                    <a:pt x="36" y="82"/>
                  </a:lnTo>
                  <a:lnTo>
                    <a:pt x="40" y="86"/>
                  </a:lnTo>
                  <a:lnTo>
                    <a:pt x="46" y="90"/>
                  </a:lnTo>
                  <a:lnTo>
                    <a:pt x="46" y="90"/>
                  </a:lnTo>
                  <a:lnTo>
                    <a:pt x="46" y="90"/>
                  </a:lnTo>
                  <a:lnTo>
                    <a:pt x="28" y="100"/>
                  </a:lnTo>
                  <a:lnTo>
                    <a:pt x="20" y="106"/>
                  </a:lnTo>
                  <a:lnTo>
                    <a:pt x="12" y="112"/>
                  </a:lnTo>
                  <a:lnTo>
                    <a:pt x="6" y="120"/>
                  </a:lnTo>
                  <a:lnTo>
                    <a:pt x="2" y="128"/>
                  </a:lnTo>
                  <a:lnTo>
                    <a:pt x="0" y="138"/>
                  </a:lnTo>
                  <a:lnTo>
                    <a:pt x="0" y="148"/>
                  </a:lnTo>
                  <a:lnTo>
                    <a:pt x="0" y="148"/>
                  </a:lnTo>
                  <a:lnTo>
                    <a:pt x="0" y="158"/>
                  </a:lnTo>
                  <a:lnTo>
                    <a:pt x="2" y="168"/>
                  </a:lnTo>
                  <a:lnTo>
                    <a:pt x="4" y="176"/>
                  </a:lnTo>
                  <a:lnTo>
                    <a:pt x="8" y="184"/>
                  </a:lnTo>
                  <a:lnTo>
                    <a:pt x="18" y="196"/>
                  </a:lnTo>
                  <a:lnTo>
                    <a:pt x="30" y="204"/>
                  </a:lnTo>
                  <a:lnTo>
                    <a:pt x="42" y="210"/>
                  </a:lnTo>
                  <a:lnTo>
                    <a:pt x="56" y="214"/>
                  </a:lnTo>
                  <a:lnTo>
                    <a:pt x="70" y="216"/>
                  </a:lnTo>
                  <a:lnTo>
                    <a:pt x="82" y="218"/>
                  </a:lnTo>
                  <a:lnTo>
                    <a:pt x="82" y="218"/>
                  </a:lnTo>
                  <a:close/>
                  <a:moveTo>
                    <a:pt x="90" y="22"/>
                  </a:moveTo>
                  <a:lnTo>
                    <a:pt x="90" y="22"/>
                  </a:lnTo>
                  <a:lnTo>
                    <a:pt x="106" y="24"/>
                  </a:lnTo>
                  <a:lnTo>
                    <a:pt x="116" y="30"/>
                  </a:lnTo>
                  <a:lnTo>
                    <a:pt x="122" y="34"/>
                  </a:lnTo>
                  <a:lnTo>
                    <a:pt x="124" y="38"/>
                  </a:lnTo>
                  <a:lnTo>
                    <a:pt x="126" y="44"/>
                  </a:lnTo>
                  <a:lnTo>
                    <a:pt x="128" y="50"/>
                  </a:lnTo>
                  <a:lnTo>
                    <a:pt x="128" y="50"/>
                  </a:lnTo>
                  <a:lnTo>
                    <a:pt x="126" y="56"/>
                  </a:lnTo>
                  <a:lnTo>
                    <a:pt x="124" y="62"/>
                  </a:lnTo>
                  <a:lnTo>
                    <a:pt x="122" y="66"/>
                  </a:lnTo>
                  <a:lnTo>
                    <a:pt x="116" y="72"/>
                  </a:lnTo>
                  <a:lnTo>
                    <a:pt x="106" y="78"/>
                  </a:lnTo>
                  <a:lnTo>
                    <a:pt x="98" y="80"/>
                  </a:lnTo>
                  <a:lnTo>
                    <a:pt x="90" y="80"/>
                  </a:lnTo>
                  <a:lnTo>
                    <a:pt x="90" y="80"/>
                  </a:lnTo>
                  <a:lnTo>
                    <a:pt x="84" y="80"/>
                  </a:lnTo>
                  <a:lnTo>
                    <a:pt x="76" y="78"/>
                  </a:lnTo>
                  <a:lnTo>
                    <a:pt x="64" y="72"/>
                  </a:lnTo>
                  <a:lnTo>
                    <a:pt x="58" y="66"/>
                  </a:lnTo>
                  <a:lnTo>
                    <a:pt x="54" y="62"/>
                  </a:lnTo>
                  <a:lnTo>
                    <a:pt x="52" y="56"/>
                  </a:lnTo>
                  <a:lnTo>
                    <a:pt x="52" y="50"/>
                  </a:lnTo>
                  <a:lnTo>
                    <a:pt x="52" y="50"/>
                  </a:lnTo>
                  <a:lnTo>
                    <a:pt x="52" y="44"/>
                  </a:lnTo>
                  <a:lnTo>
                    <a:pt x="54" y="38"/>
                  </a:lnTo>
                  <a:lnTo>
                    <a:pt x="58" y="34"/>
                  </a:lnTo>
                  <a:lnTo>
                    <a:pt x="64" y="30"/>
                  </a:lnTo>
                  <a:lnTo>
                    <a:pt x="76" y="24"/>
                  </a:lnTo>
                  <a:lnTo>
                    <a:pt x="90" y="22"/>
                  </a:lnTo>
                  <a:lnTo>
                    <a:pt x="90" y="22"/>
                  </a:lnTo>
                  <a:close/>
                  <a:moveTo>
                    <a:pt x="82" y="106"/>
                  </a:moveTo>
                  <a:lnTo>
                    <a:pt x="82" y="106"/>
                  </a:lnTo>
                  <a:lnTo>
                    <a:pt x="94" y="108"/>
                  </a:lnTo>
                  <a:lnTo>
                    <a:pt x="104" y="112"/>
                  </a:lnTo>
                  <a:lnTo>
                    <a:pt x="114" y="118"/>
                  </a:lnTo>
                  <a:lnTo>
                    <a:pt x="122" y="124"/>
                  </a:lnTo>
                  <a:lnTo>
                    <a:pt x="128" y="134"/>
                  </a:lnTo>
                  <a:lnTo>
                    <a:pt x="134" y="144"/>
                  </a:lnTo>
                  <a:lnTo>
                    <a:pt x="136" y="154"/>
                  </a:lnTo>
                  <a:lnTo>
                    <a:pt x="138" y="164"/>
                  </a:lnTo>
                  <a:lnTo>
                    <a:pt x="138" y="164"/>
                  </a:lnTo>
                  <a:lnTo>
                    <a:pt x="126" y="176"/>
                  </a:lnTo>
                  <a:lnTo>
                    <a:pt x="114" y="184"/>
                  </a:lnTo>
                  <a:lnTo>
                    <a:pt x="100" y="190"/>
                  </a:lnTo>
                  <a:lnTo>
                    <a:pt x="82" y="190"/>
                  </a:lnTo>
                  <a:lnTo>
                    <a:pt x="82" y="190"/>
                  </a:lnTo>
                  <a:lnTo>
                    <a:pt x="68" y="190"/>
                  </a:lnTo>
                  <a:lnTo>
                    <a:pt x="58" y="188"/>
                  </a:lnTo>
                  <a:lnTo>
                    <a:pt x="48" y="182"/>
                  </a:lnTo>
                  <a:lnTo>
                    <a:pt x="42" y="178"/>
                  </a:lnTo>
                  <a:lnTo>
                    <a:pt x="36" y="170"/>
                  </a:lnTo>
                  <a:lnTo>
                    <a:pt x="32" y="164"/>
                  </a:lnTo>
                  <a:lnTo>
                    <a:pt x="30" y="156"/>
                  </a:lnTo>
                  <a:lnTo>
                    <a:pt x="30" y="148"/>
                  </a:lnTo>
                  <a:lnTo>
                    <a:pt x="30" y="148"/>
                  </a:lnTo>
                  <a:lnTo>
                    <a:pt x="32" y="140"/>
                  </a:lnTo>
                  <a:lnTo>
                    <a:pt x="34" y="132"/>
                  </a:lnTo>
                  <a:lnTo>
                    <a:pt x="38" y="126"/>
                  </a:lnTo>
                  <a:lnTo>
                    <a:pt x="44" y="120"/>
                  </a:lnTo>
                  <a:lnTo>
                    <a:pt x="52" y="114"/>
                  </a:lnTo>
                  <a:lnTo>
                    <a:pt x="62" y="110"/>
                  </a:lnTo>
                  <a:lnTo>
                    <a:pt x="72" y="106"/>
                  </a:lnTo>
                  <a:lnTo>
                    <a:pt x="82" y="106"/>
                  </a:lnTo>
                  <a:lnTo>
                    <a:pt x="82" y="10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3" name="Freeform 31"/>
            <p:cNvSpPr>
              <a:spLocks/>
            </p:cNvSpPr>
            <p:nvPr/>
          </p:nvSpPr>
          <p:spPr bwMode="black">
            <a:xfrm>
              <a:off x="3194" y="137"/>
              <a:ext cx="85" cy="71"/>
            </a:xfrm>
            <a:custGeom>
              <a:avLst/>
              <a:gdLst/>
              <a:ahLst/>
              <a:cxnLst>
                <a:cxn ang="0">
                  <a:pos x="122" y="200"/>
                </a:cxn>
                <a:cxn ang="0">
                  <a:pos x="190" y="72"/>
                </a:cxn>
                <a:cxn ang="0">
                  <a:pos x="190" y="72"/>
                </a:cxn>
                <a:cxn ang="0">
                  <a:pos x="190" y="178"/>
                </a:cxn>
                <a:cxn ang="0">
                  <a:pos x="188" y="190"/>
                </a:cxn>
                <a:cxn ang="0">
                  <a:pos x="176" y="196"/>
                </a:cxn>
                <a:cxn ang="0">
                  <a:pos x="168" y="204"/>
                </a:cxn>
                <a:cxn ang="0">
                  <a:pos x="246" y="196"/>
                </a:cxn>
                <a:cxn ang="0">
                  <a:pos x="238" y="196"/>
                </a:cxn>
                <a:cxn ang="0">
                  <a:pos x="230" y="194"/>
                </a:cxn>
                <a:cxn ang="0">
                  <a:pos x="222" y="184"/>
                </a:cxn>
                <a:cxn ang="0">
                  <a:pos x="220" y="26"/>
                </a:cxn>
                <a:cxn ang="0">
                  <a:pos x="222" y="18"/>
                </a:cxn>
                <a:cxn ang="0">
                  <a:pos x="230" y="8"/>
                </a:cxn>
                <a:cxn ang="0">
                  <a:pos x="246" y="8"/>
                </a:cxn>
                <a:cxn ang="0">
                  <a:pos x="162" y="0"/>
                </a:cxn>
                <a:cxn ang="0">
                  <a:pos x="170" y="8"/>
                </a:cxn>
                <a:cxn ang="0">
                  <a:pos x="174" y="8"/>
                </a:cxn>
                <a:cxn ang="0">
                  <a:pos x="182" y="12"/>
                </a:cxn>
                <a:cxn ang="0">
                  <a:pos x="182" y="16"/>
                </a:cxn>
                <a:cxn ang="0">
                  <a:pos x="174" y="38"/>
                </a:cxn>
                <a:cxn ang="0">
                  <a:pos x="122" y="134"/>
                </a:cxn>
                <a:cxn ang="0">
                  <a:pos x="122" y="134"/>
                </a:cxn>
                <a:cxn ang="0">
                  <a:pos x="70" y="38"/>
                </a:cxn>
                <a:cxn ang="0">
                  <a:pos x="62" y="16"/>
                </a:cxn>
                <a:cxn ang="0">
                  <a:pos x="64" y="12"/>
                </a:cxn>
                <a:cxn ang="0">
                  <a:pos x="70" y="8"/>
                </a:cxn>
                <a:cxn ang="0">
                  <a:pos x="82" y="8"/>
                </a:cxn>
                <a:cxn ang="0">
                  <a:pos x="0" y="0"/>
                </a:cxn>
                <a:cxn ang="0">
                  <a:pos x="6" y="8"/>
                </a:cxn>
                <a:cxn ang="0">
                  <a:pos x="16" y="8"/>
                </a:cxn>
                <a:cxn ang="0">
                  <a:pos x="24" y="18"/>
                </a:cxn>
                <a:cxn ang="0">
                  <a:pos x="24" y="178"/>
                </a:cxn>
                <a:cxn ang="0">
                  <a:pos x="24" y="184"/>
                </a:cxn>
                <a:cxn ang="0">
                  <a:pos x="16" y="194"/>
                </a:cxn>
                <a:cxn ang="0">
                  <a:pos x="6" y="196"/>
                </a:cxn>
                <a:cxn ang="0">
                  <a:pos x="0" y="204"/>
                </a:cxn>
                <a:cxn ang="0">
                  <a:pos x="78" y="196"/>
                </a:cxn>
                <a:cxn ang="0">
                  <a:pos x="68" y="196"/>
                </a:cxn>
                <a:cxn ang="0">
                  <a:pos x="58" y="190"/>
                </a:cxn>
                <a:cxn ang="0">
                  <a:pos x="54" y="178"/>
                </a:cxn>
                <a:cxn ang="0">
                  <a:pos x="54" y="72"/>
                </a:cxn>
                <a:cxn ang="0">
                  <a:pos x="56" y="72"/>
                </a:cxn>
                <a:cxn ang="0">
                  <a:pos x="122" y="200"/>
                </a:cxn>
              </a:cxnLst>
              <a:rect l="0" t="0" r="r" b="b"/>
              <a:pathLst>
                <a:path w="246" h="204">
                  <a:moveTo>
                    <a:pt x="122" y="200"/>
                  </a:moveTo>
                  <a:lnTo>
                    <a:pt x="122" y="200"/>
                  </a:lnTo>
                  <a:lnTo>
                    <a:pt x="158" y="132"/>
                  </a:lnTo>
                  <a:lnTo>
                    <a:pt x="190" y="72"/>
                  </a:lnTo>
                  <a:lnTo>
                    <a:pt x="190" y="72"/>
                  </a:lnTo>
                  <a:lnTo>
                    <a:pt x="190" y="72"/>
                  </a:lnTo>
                  <a:lnTo>
                    <a:pt x="190" y="178"/>
                  </a:lnTo>
                  <a:lnTo>
                    <a:pt x="190" y="178"/>
                  </a:lnTo>
                  <a:lnTo>
                    <a:pt x="190" y="184"/>
                  </a:lnTo>
                  <a:lnTo>
                    <a:pt x="188" y="190"/>
                  </a:lnTo>
                  <a:lnTo>
                    <a:pt x="184" y="194"/>
                  </a:lnTo>
                  <a:lnTo>
                    <a:pt x="176" y="196"/>
                  </a:lnTo>
                  <a:lnTo>
                    <a:pt x="168" y="196"/>
                  </a:lnTo>
                  <a:lnTo>
                    <a:pt x="168" y="204"/>
                  </a:lnTo>
                  <a:lnTo>
                    <a:pt x="246" y="204"/>
                  </a:lnTo>
                  <a:lnTo>
                    <a:pt x="246" y="196"/>
                  </a:lnTo>
                  <a:lnTo>
                    <a:pt x="238" y="196"/>
                  </a:lnTo>
                  <a:lnTo>
                    <a:pt x="238" y="196"/>
                  </a:lnTo>
                  <a:lnTo>
                    <a:pt x="238" y="196"/>
                  </a:lnTo>
                  <a:lnTo>
                    <a:pt x="230" y="194"/>
                  </a:lnTo>
                  <a:lnTo>
                    <a:pt x="224" y="190"/>
                  </a:lnTo>
                  <a:lnTo>
                    <a:pt x="222" y="184"/>
                  </a:lnTo>
                  <a:lnTo>
                    <a:pt x="220" y="178"/>
                  </a:lnTo>
                  <a:lnTo>
                    <a:pt x="220" y="26"/>
                  </a:lnTo>
                  <a:lnTo>
                    <a:pt x="220" y="26"/>
                  </a:lnTo>
                  <a:lnTo>
                    <a:pt x="222" y="18"/>
                  </a:lnTo>
                  <a:lnTo>
                    <a:pt x="224" y="12"/>
                  </a:lnTo>
                  <a:lnTo>
                    <a:pt x="230" y="8"/>
                  </a:lnTo>
                  <a:lnTo>
                    <a:pt x="238" y="8"/>
                  </a:lnTo>
                  <a:lnTo>
                    <a:pt x="246" y="8"/>
                  </a:lnTo>
                  <a:lnTo>
                    <a:pt x="246" y="0"/>
                  </a:lnTo>
                  <a:lnTo>
                    <a:pt x="162" y="0"/>
                  </a:lnTo>
                  <a:lnTo>
                    <a:pt x="162" y="8"/>
                  </a:lnTo>
                  <a:lnTo>
                    <a:pt x="170" y="8"/>
                  </a:lnTo>
                  <a:lnTo>
                    <a:pt x="170" y="8"/>
                  </a:lnTo>
                  <a:lnTo>
                    <a:pt x="174" y="8"/>
                  </a:lnTo>
                  <a:lnTo>
                    <a:pt x="178" y="10"/>
                  </a:lnTo>
                  <a:lnTo>
                    <a:pt x="182" y="12"/>
                  </a:lnTo>
                  <a:lnTo>
                    <a:pt x="182" y="16"/>
                  </a:lnTo>
                  <a:lnTo>
                    <a:pt x="182" y="16"/>
                  </a:lnTo>
                  <a:lnTo>
                    <a:pt x="180" y="26"/>
                  </a:lnTo>
                  <a:lnTo>
                    <a:pt x="174" y="38"/>
                  </a:lnTo>
                  <a:lnTo>
                    <a:pt x="174" y="38"/>
                  </a:lnTo>
                  <a:lnTo>
                    <a:pt x="122" y="134"/>
                  </a:lnTo>
                  <a:lnTo>
                    <a:pt x="122" y="134"/>
                  </a:lnTo>
                  <a:lnTo>
                    <a:pt x="122" y="134"/>
                  </a:lnTo>
                  <a:lnTo>
                    <a:pt x="70" y="38"/>
                  </a:lnTo>
                  <a:lnTo>
                    <a:pt x="70" y="38"/>
                  </a:lnTo>
                  <a:lnTo>
                    <a:pt x="64" y="26"/>
                  </a:lnTo>
                  <a:lnTo>
                    <a:pt x="62" y="16"/>
                  </a:lnTo>
                  <a:lnTo>
                    <a:pt x="62" y="16"/>
                  </a:lnTo>
                  <a:lnTo>
                    <a:pt x="64" y="12"/>
                  </a:lnTo>
                  <a:lnTo>
                    <a:pt x="66" y="10"/>
                  </a:lnTo>
                  <a:lnTo>
                    <a:pt x="70" y="8"/>
                  </a:lnTo>
                  <a:lnTo>
                    <a:pt x="74" y="8"/>
                  </a:lnTo>
                  <a:lnTo>
                    <a:pt x="82" y="8"/>
                  </a:lnTo>
                  <a:lnTo>
                    <a:pt x="82" y="0"/>
                  </a:lnTo>
                  <a:lnTo>
                    <a:pt x="0" y="0"/>
                  </a:lnTo>
                  <a:lnTo>
                    <a:pt x="0" y="8"/>
                  </a:lnTo>
                  <a:lnTo>
                    <a:pt x="6" y="8"/>
                  </a:lnTo>
                  <a:lnTo>
                    <a:pt x="6" y="8"/>
                  </a:lnTo>
                  <a:lnTo>
                    <a:pt x="16" y="8"/>
                  </a:lnTo>
                  <a:lnTo>
                    <a:pt x="20" y="12"/>
                  </a:lnTo>
                  <a:lnTo>
                    <a:pt x="24" y="18"/>
                  </a:lnTo>
                  <a:lnTo>
                    <a:pt x="24" y="26"/>
                  </a:lnTo>
                  <a:lnTo>
                    <a:pt x="24" y="178"/>
                  </a:lnTo>
                  <a:lnTo>
                    <a:pt x="24" y="178"/>
                  </a:lnTo>
                  <a:lnTo>
                    <a:pt x="24" y="184"/>
                  </a:lnTo>
                  <a:lnTo>
                    <a:pt x="20" y="190"/>
                  </a:lnTo>
                  <a:lnTo>
                    <a:pt x="16" y="194"/>
                  </a:lnTo>
                  <a:lnTo>
                    <a:pt x="6" y="196"/>
                  </a:lnTo>
                  <a:lnTo>
                    <a:pt x="6" y="196"/>
                  </a:lnTo>
                  <a:lnTo>
                    <a:pt x="0" y="196"/>
                  </a:lnTo>
                  <a:lnTo>
                    <a:pt x="0" y="204"/>
                  </a:lnTo>
                  <a:lnTo>
                    <a:pt x="78" y="204"/>
                  </a:lnTo>
                  <a:lnTo>
                    <a:pt x="78" y="196"/>
                  </a:lnTo>
                  <a:lnTo>
                    <a:pt x="68" y="196"/>
                  </a:lnTo>
                  <a:lnTo>
                    <a:pt x="68" y="196"/>
                  </a:lnTo>
                  <a:lnTo>
                    <a:pt x="62" y="194"/>
                  </a:lnTo>
                  <a:lnTo>
                    <a:pt x="58" y="190"/>
                  </a:lnTo>
                  <a:lnTo>
                    <a:pt x="56" y="184"/>
                  </a:lnTo>
                  <a:lnTo>
                    <a:pt x="54" y="178"/>
                  </a:lnTo>
                  <a:lnTo>
                    <a:pt x="54" y="178"/>
                  </a:lnTo>
                  <a:lnTo>
                    <a:pt x="54" y="72"/>
                  </a:lnTo>
                  <a:lnTo>
                    <a:pt x="56" y="72"/>
                  </a:lnTo>
                  <a:lnTo>
                    <a:pt x="56" y="72"/>
                  </a:lnTo>
                  <a:lnTo>
                    <a:pt x="88" y="132"/>
                  </a:lnTo>
                  <a:lnTo>
                    <a:pt x="122" y="200"/>
                  </a:lnTo>
                  <a:lnTo>
                    <a:pt x="122" y="200"/>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4" name="Freeform 32"/>
            <p:cNvSpPr>
              <a:spLocks noEditPoints="1"/>
            </p:cNvSpPr>
            <p:nvPr/>
          </p:nvSpPr>
          <p:spPr bwMode="black">
            <a:xfrm>
              <a:off x="2645" y="137"/>
              <a:ext cx="84" cy="71"/>
            </a:xfrm>
            <a:custGeom>
              <a:avLst/>
              <a:gdLst/>
              <a:ahLst/>
              <a:cxnLst>
                <a:cxn ang="0">
                  <a:pos x="238" y="196"/>
                </a:cxn>
                <a:cxn ang="0">
                  <a:pos x="224" y="192"/>
                </a:cxn>
                <a:cxn ang="0">
                  <a:pos x="216" y="182"/>
                </a:cxn>
                <a:cxn ang="0">
                  <a:pos x="156" y="40"/>
                </a:cxn>
                <a:cxn ang="0">
                  <a:pos x="150" y="26"/>
                </a:cxn>
                <a:cxn ang="0">
                  <a:pos x="148" y="16"/>
                </a:cxn>
                <a:cxn ang="0">
                  <a:pos x="150" y="10"/>
                </a:cxn>
                <a:cxn ang="0">
                  <a:pos x="158" y="8"/>
                </a:cxn>
                <a:cxn ang="0">
                  <a:pos x="166" y="8"/>
                </a:cxn>
                <a:cxn ang="0">
                  <a:pos x="78" y="0"/>
                </a:cxn>
                <a:cxn ang="0">
                  <a:pos x="86" y="8"/>
                </a:cxn>
                <a:cxn ang="0">
                  <a:pos x="86" y="8"/>
                </a:cxn>
                <a:cxn ang="0">
                  <a:pos x="92" y="10"/>
                </a:cxn>
                <a:cxn ang="0">
                  <a:pos x="94" y="16"/>
                </a:cxn>
                <a:cxn ang="0">
                  <a:pos x="92" y="26"/>
                </a:cxn>
                <a:cxn ang="0">
                  <a:pos x="28" y="182"/>
                </a:cxn>
                <a:cxn ang="0">
                  <a:pos x="24" y="186"/>
                </a:cxn>
                <a:cxn ang="0">
                  <a:pos x="14" y="196"/>
                </a:cxn>
                <a:cxn ang="0">
                  <a:pos x="0" y="196"/>
                </a:cxn>
                <a:cxn ang="0">
                  <a:pos x="84" y="204"/>
                </a:cxn>
                <a:cxn ang="0">
                  <a:pos x="76" y="196"/>
                </a:cxn>
                <a:cxn ang="0">
                  <a:pos x="68" y="196"/>
                </a:cxn>
                <a:cxn ang="0">
                  <a:pos x="60" y="190"/>
                </a:cxn>
                <a:cxn ang="0">
                  <a:pos x="60" y="184"/>
                </a:cxn>
                <a:cxn ang="0">
                  <a:pos x="64" y="168"/>
                </a:cxn>
                <a:cxn ang="0">
                  <a:pos x="76" y="142"/>
                </a:cxn>
                <a:cxn ang="0">
                  <a:pos x="168" y="142"/>
                </a:cxn>
                <a:cxn ang="0">
                  <a:pos x="178" y="168"/>
                </a:cxn>
                <a:cxn ang="0">
                  <a:pos x="184" y="184"/>
                </a:cxn>
                <a:cxn ang="0">
                  <a:pos x="182" y="194"/>
                </a:cxn>
                <a:cxn ang="0">
                  <a:pos x="168" y="196"/>
                </a:cxn>
                <a:cxn ang="0">
                  <a:pos x="160" y="204"/>
                </a:cxn>
                <a:cxn ang="0">
                  <a:pos x="244" y="196"/>
                </a:cxn>
                <a:cxn ang="0">
                  <a:pos x="88" y="116"/>
                </a:cxn>
                <a:cxn ang="0">
                  <a:pos x="122" y="34"/>
                </a:cxn>
                <a:cxn ang="0">
                  <a:pos x="122" y="34"/>
                </a:cxn>
                <a:cxn ang="0">
                  <a:pos x="88" y="116"/>
                </a:cxn>
              </a:cxnLst>
              <a:rect l="0" t="0" r="r" b="b"/>
              <a:pathLst>
                <a:path w="244" h="204">
                  <a:moveTo>
                    <a:pt x="238" y="196"/>
                  </a:moveTo>
                  <a:lnTo>
                    <a:pt x="238" y="196"/>
                  </a:lnTo>
                  <a:lnTo>
                    <a:pt x="230" y="196"/>
                  </a:lnTo>
                  <a:lnTo>
                    <a:pt x="224" y="192"/>
                  </a:lnTo>
                  <a:lnTo>
                    <a:pt x="220" y="188"/>
                  </a:lnTo>
                  <a:lnTo>
                    <a:pt x="216" y="182"/>
                  </a:lnTo>
                  <a:lnTo>
                    <a:pt x="216" y="182"/>
                  </a:lnTo>
                  <a:lnTo>
                    <a:pt x="156" y="40"/>
                  </a:lnTo>
                  <a:lnTo>
                    <a:pt x="156" y="40"/>
                  </a:lnTo>
                  <a:lnTo>
                    <a:pt x="150" y="26"/>
                  </a:lnTo>
                  <a:lnTo>
                    <a:pt x="148" y="16"/>
                  </a:lnTo>
                  <a:lnTo>
                    <a:pt x="148" y="16"/>
                  </a:lnTo>
                  <a:lnTo>
                    <a:pt x="150" y="12"/>
                  </a:lnTo>
                  <a:lnTo>
                    <a:pt x="150" y="10"/>
                  </a:lnTo>
                  <a:lnTo>
                    <a:pt x="154" y="8"/>
                  </a:lnTo>
                  <a:lnTo>
                    <a:pt x="158" y="8"/>
                  </a:lnTo>
                  <a:lnTo>
                    <a:pt x="158" y="8"/>
                  </a:lnTo>
                  <a:lnTo>
                    <a:pt x="166" y="8"/>
                  </a:lnTo>
                  <a:lnTo>
                    <a:pt x="166" y="0"/>
                  </a:lnTo>
                  <a:lnTo>
                    <a:pt x="78" y="0"/>
                  </a:lnTo>
                  <a:lnTo>
                    <a:pt x="78" y="8"/>
                  </a:lnTo>
                  <a:lnTo>
                    <a:pt x="86" y="8"/>
                  </a:lnTo>
                  <a:lnTo>
                    <a:pt x="86" y="8"/>
                  </a:lnTo>
                  <a:lnTo>
                    <a:pt x="86" y="8"/>
                  </a:lnTo>
                  <a:lnTo>
                    <a:pt x="90" y="8"/>
                  </a:lnTo>
                  <a:lnTo>
                    <a:pt x="92" y="10"/>
                  </a:lnTo>
                  <a:lnTo>
                    <a:pt x="94" y="12"/>
                  </a:lnTo>
                  <a:lnTo>
                    <a:pt x="94" y="16"/>
                  </a:lnTo>
                  <a:lnTo>
                    <a:pt x="94" y="16"/>
                  </a:lnTo>
                  <a:lnTo>
                    <a:pt x="92" y="26"/>
                  </a:lnTo>
                  <a:lnTo>
                    <a:pt x="88" y="40"/>
                  </a:lnTo>
                  <a:lnTo>
                    <a:pt x="28" y="182"/>
                  </a:lnTo>
                  <a:lnTo>
                    <a:pt x="28" y="182"/>
                  </a:lnTo>
                  <a:lnTo>
                    <a:pt x="24" y="186"/>
                  </a:lnTo>
                  <a:lnTo>
                    <a:pt x="20" y="192"/>
                  </a:lnTo>
                  <a:lnTo>
                    <a:pt x="14" y="196"/>
                  </a:lnTo>
                  <a:lnTo>
                    <a:pt x="6" y="196"/>
                  </a:lnTo>
                  <a:lnTo>
                    <a:pt x="0" y="196"/>
                  </a:lnTo>
                  <a:lnTo>
                    <a:pt x="0" y="204"/>
                  </a:lnTo>
                  <a:lnTo>
                    <a:pt x="84" y="204"/>
                  </a:lnTo>
                  <a:lnTo>
                    <a:pt x="84" y="196"/>
                  </a:lnTo>
                  <a:lnTo>
                    <a:pt x="76" y="196"/>
                  </a:lnTo>
                  <a:lnTo>
                    <a:pt x="76" y="196"/>
                  </a:lnTo>
                  <a:lnTo>
                    <a:pt x="68" y="196"/>
                  </a:lnTo>
                  <a:lnTo>
                    <a:pt x="62" y="194"/>
                  </a:lnTo>
                  <a:lnTo>
                    <a:pt x="60" y="190"/>
                  </a:lnTo>
                  <a:lnTo>
                    <a:pt x="60" y="184"/>
                  </a:lnTo>
                  <a:lnTo>
                    <a:pt x="60" y="184"/>
                  </a:lnTo>
                  <a:lnTo>
                    <a:pt x="62" y="176"/>
                  </a:lnTo>
                  <a:lnTo>
                    <a:pt x="64" y="168"/>
                  </a:lnTo>
                  <a:lnTo>
                    <a:pt x="64" y="168"/>
                  </a:lnTo>
                  <a:lnTo>
                    <a:pt x="76" y="142"/>
                  </a:lnTo>
                  <a:lnTo>
                    <a:pt x="168" y="142"/>
                  </a:lnTo>
                  <a:lnTo>
                    <a:pt x="168" y="142"/>
                  </a:lnTo>
                  <a:lnTo>
                    <a:pt x="178" y="168"/>
                  </a:lnTo>
                  <a:lnTo>
                    <a:pt x="178" y="168"/>
                  </a:lnTo>
                  <a:lnTo>
                    <a:pt x="184" y="184"/>
                  </a:lnTo>
                  <a:lnTo>
                    <a:pt x="184" y="184"/>
                  </a:lnTo>
                  <a:lnTo>
                    <a:pt x="184" y="190"/>
                  </a:lnTo>
                  <a:lnTo>
                    <a:pt x="182" y="194"/>
                  </a:lnTo>
                  <a:lnTo>
                    <a:pt x="176" y="196"/>
                  </a:lnTo>
                  <a:lnTo>
                    <a:pt x="168" y="196"/>
                  </a:lnTo>
                  <a:lnTo>
                    <a:pt x="160" y="196"/>
                  </a:lnTo>
                  <a:lnTo>
                    <a:pt x="160" y="204"/>
                  </a:lnTo>
                  <a:lnTo>
                    <a:pt x="244" y="204"/>
                  </a:lnTo>
                  <a:lnTo>
                    <a:pt x="244" y="196"/>
                  </a:lnTo>
                  <a:lnTo>
                    <a:pt x="238" y="196"/>
                  </a:lnTo>
                  <a:close/>
                  <a:moveTo>
                    <a:pt x="88" y="116"/>
                  </a:moveTo>
                  <a:lnTo>
                    <a:pt x="88" y="116"/>
                  </a:lnTo>
                  <a:lnTo>
                    <a:pt x="122" y="34"/>
                  </a:lnTo>
                  <a:lnTo>
                    <a:pt x="122" y="34"/>
                  </a:lnTo>
                  <a:lnTo>
                    <a:pt x="122" y="34"/>
                  </a:lnTo>
                  <a:lnTo>
                    <a:pt x="156" y="116"/>
                  </a:lnTo>
                  <a:lnTo>
                    <a:pt x="88" y="116"/>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5" name="Freeform 33"/>
            <p:cNvSpPr>
              <a:spLocks/>
            </p:cNvSpPr>
            <p:nvPr/>
          </p:nvSpPr>
          <p:spPr bwMode="black">
            <a:xfrm>
              <a:off x="2732" y="137"/>
              <a:ext cx="79" cy="71"/>
            </a:xfrm>
            <a:custGeom>
              <a:avLst/>
              <a:gdLst/>
              <a:ahLst/>
              <a:cxnLst>
                <a:cxn ang="0">
                  <a:pos x="228" y="8"/>
                </a:cxn>
                <a:cxn ang="0">
                  <a:pos x="140" y="0"/>
                </a:cxn>
                <a:cxn ang="0">
                  <a:pos x="148" y="8"/>
                </a:cxn>
                <a:cxn ang="0">
                  <a:pos x="156" y="8"/>
                </a:cxn>
                <a:cxn ang="0">
                  <a:pos x="166" y="18"/>
                </a:cxn>
                <a:cxn ang="0">
                  <a:pos x="168" y="142"/>
                </a:cxn>
                <a:cxn ang="0">
                  <a:pos x="76" y="32"/>
                </a:cxn>
                <a:cxn ang="0">
                  <a:pos x="76" y="32"/>
                </a:cxn>
                <a:cxn ang="0">
                  <a:pos x="68" y="16"/>
                </a:cxn>
                <a:cxn ang="0">
                  <a:pos x="70" y="12"/>
                </a:cxn>
                <a:cxn ang="0">
                  <a:pos x="78" y="8"/>
                </a:cxn>
                <a:cxn ang="0">
                  <a:pos x="90" y="8"/>
                </a:cxn>
                <a:cxn ang="0">
                  <a:pos x="0" y="0"/>
                </a:cxn>
                <a:cxn ang="0">
                  <a:pos x="8" y="8"/>
                </a:cxn>
                <a:cxn ang="0">
                  <a:pos x="14" y="8"/>
                </a:cxn>
                <a:cxn ang="0">
                  <a:pos x="24" y="18"/>
                </a:cxn>
                <a:cxn ang="0">
                  <a:pos x="26" y="178"/>
                </a:cxn>
                <a:cxn ang="0">
                  <a:pos x="24" y="184"/>
                </a:cxn>
                <a:cxn ang="0">
                  <a:pos x="14" y="194"/>
                </a:cxn>
                <a:cxn ang="0">
                  <a:pos x="8" y="196"/>
                </a:cxn>
                <a:cxn ang="0">
                  <a:pos x="0" y="204"/>
                </a:cxn>
                <a:cxn ang="0">
                  <a:pos x="84" y="196"/>
                </a:cxn>
                <a:cxn ang="0">
                  <a:pos x="76" y="196"/>
                </a:cxn>
                <a:cxn ang="0">
                  <a:pos x="68" y="194"/>
                </a:cxn>
                <a:cxn ang="0">
                  <a:pos x="58" y="184"/>
                </a:cxn>
                <a:cxn ang="0">
                  <a:pos x="58" y="54"/>
                </a:cxn>
                <a:cxn ang="0">
                  <a:pos x="58" y="54"/>
                </a:cxn>
                <a:cxn ang="0">
                  <a:pos x="158" y="178"/>
                </a:cxn>
                <a:cxn ang="0">
                  <a:pos x="162" y="188"/>
                </a:cxn>
                <a:cxn ang="0">
                  <a:pos x="162" y="190"/>
                </a:cxn>
                <a:cxn ang="0">
                  <a:pos x="154" y="196"/>
                </a:cxn>
                <a:cxn ang="0">
                  <a:pos x="144" y="196"/>
                </a:cxn>
                <a:cxn ang="0">
                  <a:pos x="136" y="204"/>
                </a:cxn>
                <a:cxn ang="0">
                  <a:pos x="228" y="196"/>
                </a:cxn>
                <a:cxn ang="0">
                  <a:pos x="220" y="196"/>
                </a:cxn>
                <a:cxn ang="0">
                  <a:pos x="212" y="194"/>
                </a:cxn>
                <a:cxn ang="0">
                  <a:pos x="200" y="184"/>
                </a:cxn>
                <a:cxn ang="0">
                  <a:pos x="200" y="26"/>
                </a:cxn>
                <a:cxn ang="0">
                  <a:pos x="200" y="18"/>
                </a:cxn>
                <a:cxn ang="0">
                  <a:pos x="212" y="8"/>
                </a:cxn>
                <a:cxn ang="0">
                  <a:pos x="220" y="8"/>
                </a:cxn>
              </a:cxnLst>
              <a:rect l="0" t="0" r="r" b="b"/>
              <a:pathLst>
                <a:path w="228" h="204">
                  <a:moveTo>
                    <a:pt x="220" y="8"/>
                  </a:moveTo>
                  <a:lnTo>
                    <a:pt x="228" y="8"/>
                  </a:lnTo>
                  <a:lnTo>
                    <a:pt x="228" y="0"/>
                  </a:lnTo>
                  <a:lnTo>
                    <a:pt x="140" y="0"/>
                  </a:lnTo>
                  <a:lnTo>
                    <a:pt x="140" y="8"/>
                  </a:lnTo>
                  <a:lnTo>
                    <a:pt x="148" y="8"/>
                  </a:lnTo>
                  <a:lnTo>
                    <a:pt x="148" y="8"/>
                  </a:lnTo>
                  <a:lnTo>
                    <a:pt x="156" y="8"/>
                  </a:lnTo>
                  <a:lnTo>
                    <a:pt x="162" y="12"/>
                  </a:lnTo>
                  <a:lnTo>
                    <a:pt x="166" y="18"/>
                  </a:lnTo>
                  <a:lnTo>
                    <a:pt x="168" y="26"/>
                  </a:lnTo>
                  <a:lnTo>
                    <a:pt x="168" y="142"/>
                  </a:lnTo>
                  <a:lnTo>
                    <a:pt x="168" y="142"/>
                  </a:lnTo>
                  <a:lnTo>
                    <a:pt x="76" y="32"/>
                  </a:lnTo>
                  <a:lnTo>
                    <a:pt x="76" y="32"/>
                  </a:lnTo>
                  <a:lnTo>
                    <a:pt x="76" y="32"/>
                  </a:lnTo>
                  <a:lnTo>
                    <a:pt x="70" y="22"/>
                  </a:lnTo>
                  <a:lnTo>
                    <a:pt x="68" y="16"/>
                  </a:lnTo>
                  <a:lnTo>
                    <a:pt x="68" y="16"/>
                  </a:lnTo>
                  <a:lnTo>
                    <a:pt x="70" y="12"/>
                  </a:lnTo>
                  <a:lnTo>
                    <a:pt x="72" y="10"/>
                  </a:lnTo>
                  <a:lnTo>
                    <a:pt x="78" y="8"/>
                  </a:lnTo>
                  <a:lnTo>
                    <a:pt x="84" y="8"/>
                  </a:lnTo>
                  <a:lnTo>
                    <a:pt x="90" y="8"/>
                  </a:lnTo>
                  <a:lnTo>
                    <a:pt x="90" y="0"/>
                  </a:lnTo>
                  <a:lnTo>
                    <a:pt x="0" y="0"/>
                  </a:lnTo>
                  <a:lnTo>
                    <a:pt x="0" y="8"/>
                  </a:lnTo>
                  <a:lnTo>
                    <a:pt x="8" y="8"/>
                  </a:lnTo>
                  <a:lnTo>
                    <a:pt x="8" y="8"/>
                  </a:lnTo>
                  <a:lnTo>
                    <a:pt x="14" y="8"/>
                  </a:lnTo>
                  <a:lnTo>
                    <a:pt x="22" y="12"/>
                  </a:lnTo>
                  <a:lnTo>
                    <a:pt x="24" y="18"/>
                  </a:lnTo>
                  <a:lnTo>
                    <a:pt x="26" y="26"/>
                  </a:lnTo>
                  <a:lnTo>
                    <a:pt x="26" y="178"/>
                  </a:lnTo>
                  <a:lnTo>
                    <a:pt x="26" y="178"/>
                  </a:lnTo>
                  <a:lnTo>
                    <a:pt x="24" y="184"/>
                  </a:lnTo>
                  <a:lnTo>
                    <a:pt x="22" y="190"/>
                  </a:lnTo>
                  <a:lnTo>
                    <a:pt x="14" y="194"/>
                  </a:lnTo>
                  <a:lnTo>
                    <a:pt x="8" y="196"/>
                  </a:lnTo>
                  <a:lnTo>
                    <a:pt x="8" y="196"/>
                  </a:lnTo>
                  <a:lnTo>
                    <a:pt x="0" y="196"/>
                  </a:lnTo>
                  <a:lnTo>
                    <a:pt x="0" y="204"/>
                  </a:lnTo>
                  <a:lnTo>
                    <a:pt x="84" y="204"/>
                  </a:lnTo>
                  <a:lnTo>
                    <a:pt x="84" y="196"/>
                  </a:lnTo>
                  <a:lnTo>
                    <a:pt x="76" y="196"/>
                  </a:lnTo>
                  <a:lnTo>
                    <a:pt x="76" y="196"/>
                  </a:lnTo>
                  <a:lnTo>
                    <a:pt x="76" y="196"/>
                  </a:lnTo>
                  <a:lnTo>
                    <a:pt x="68" y="194"/>
                  </a:lnTo>
                  <a:lnTo>
                    <a:pt x="62" y="190"/>
                  </a:lnTo>
                  <a:lnTo>
                    <a:pt x="58" y="184"/>
                  </a:lnTo>
                  <a:lnTo>
                    <a:pt x="58" y="178"/>
                  </a:lnTo>
                  <a:lnTo>
                    <a:pt x="58" y="54"/>
                  </a:lnTo>
                  <a:lnTo>
                    <a:pt x="58" y="54"/>
                  </a:lnTo>
                  <a:lnTo>
                    <a:pt x="58" y="54"/>
                  </a:lnTo>
                  <a:lnTo>
                    <a:pt x="158" y="178"/>
                  </a:lnTo>
                  <a:lnTo>
                    <a:pt x="158" y="178"/>
                  </a:lnTo>
                  <a:lnTo>
                    <a:pt x="160" y="184"/>
                  </a:lnTo>
                  <a:lnTo>
                    <a:pt x="162" y="188"/>
                  </a:lnTo>
                  <a:lnTo>
                    <a:pt x="162" y="188"/>
                  </a:lnTo>
                  <a:lnTo>
                    <a:pt x="162" y="190"/>
                  </a:lnTo>
                  <a:lnTo>
                    <a:pt x="158" y="194"/>
                  </a:lnTo>
                  <a:lnTo>
                    <a:pt x="154" y="196"/>
                  </a:lnTo>
                  <a:lnTo>
                    <a:pt x="144" y="196"/>
                  </a:lnTo>
                  <a:lnTo>
                    <a:pt x="144" y="196"/>
                  </a:lnTo>
                  <a:lnTo>
                    <a:pt x="136" y="196"/>
                  </a:lnTo>
                  <a:lnTo>
                    <a:pt x="136" y="204"/>
                  </a:lnTo>
                  <a:lnTo>
                    <a:pt x="228" y="204"/>
                  </a:lnTo>
                  <a:lnTo>
                    <a:pt x="228" y="196"/>
                  </a:lnTo>
                  <a:lnTo>
                    <a:pt x="220" y="196"/>
                  </a:lnTo>
                  <a:lnTo>
                    <a:pt x="220" y="196"/>
                  </a:lnTo>
                  <a:lnTo>
                    <a:pt x="220" y="196"/>
                  </a:lnTo>
                  <a:lnTo>
                    <a:pt x="212" y="194"/>
                  </a:lnTo>
                  <a:lnTo>
                    <a:pt x="206" y="190"/>
                  </a:lnTo>
                  <a:lnTo>
                    <a:pt x="200" y="184"/>
                  </a:lnTo>
                  <a:lnTo>
                    <a:pt x="200" y="178"/>
                  </a:lnTo>
                  <a:lnTo>
                    <a:pt x="200" y="26"/>
                  </a:lnTo>
                  <a:lnTo>
                    <a:pt x="200" y="26"/>
                  </a:lnTo>
                  <a:lnTo>
                    <a:pt x="200" y="18"/>
                  </a:lnTo>
                  <a:lnTo>
                    <a:pt x="206" y="12"/>
                  </a:lnTo>
                  <a:lnTo>
                    <a:pt x="212" y="8"/>
                  </a:lnTo>
                  <a:lnTo>
                    <a:pt x="220" y="8"/>
                  </a:lnTo>
                  <a:lnTo>
                    <a:pt x="220" y="8"/>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6" name="Freeform 34"/>
            <p:cNvSpPr>
              <a:spLocks noEditPoints="1"/>
            </p:cNvSpPr>
            <p:nvPr/>
          </p:nvSpPr>
          <p:spPr bwMode="black">
            <a:xfrm>
              <a:off x="3116" y="134"/>
              <a:ext cx="71" cy="77"/>
            </a:xfrm>
            <a:custGeom>
              <a:avLst/>
              <a:gdLst/>
              <a:ahLst/>
              <a:cxnLst>
                <a:cxn ang="0">
                  <a:pos x="104" y="0"/>
                </a:cxn>
                <a:cxn ang="0">
                  <a:pos x="58" y="8"/>
                </a:cxn>
                <a:cxn ang="0">
                  <a:pos x="26" y="32"/>
                </a:cxn>
                <a:cxn ang="0">
                  <a:pos x="6" y="66"/>
                </a:cxn>
                <a:cxn ang="0">
                  <a:pos x="0" y="110"/>
                </a:cxn>
                <a:cxn ang="0">
                  <a:pos x="2" y="134"/>
                </a:cxn>
                <a:cxn ang="0">
                  <a:pos x="14" y="174"/>
                </a:cxn>
                <a:cxn ang="0">
                  <a:pos x="40" y="202"/>
                </a:cxn>
                <a:cxn ang="0">
                  <a:pos x="78" y="218"/>
                </a:cxn>
                <a:cxn ang="0">
                  <a:pos x="102" y="220"/>
                </a:cxn>
                <a:cxn ang="0">
                  <a:pos x="148" y="212"/>
                </a:cxn>
                <a:cxn ang="0">
                  <a:pos x="180" y="190"/>
                </a:cxn>
                <a:cxn ang="0">
                  <a:pos x="200" y="154"/>
                </a:cxn>
                <a:cxn ang="0">
                  <a:pos x="206" y="110"/>
                </a:cxn>
                <a:cxn ang="0">
                  <a:pos x="206" y="88"/>
                </a:cxn>
                <a:cxn ang="0">
                  <a:pos x="192" y="48"/>
                </a:cxn>
                <a:cxn ang="0">
                  <a:pos x="166" y="18"/>
                </a:cxn>
                <a:cxn ang="0">
                  <a:pos x="128" y="2"/>
                </a:cxn>
                <a:cxn ang="0">
                  <a:pos x="104" y="0"/>
                </a:cxn>
                <a:cxn ang="0">
                  <a:pos x="102" y="194"/>
                </a:cxn>
                <a:cxn ang="0">
                  <a:pos x="72" y="188"/>
                </a:cxn>
                <a:cxn ang="0">
                  <a:pos x="52" y="172"/>
                </a:cxn>
                <a:cxn ang="0">
                  <a:pos x="38" y="146"/>
                </a:cxn>
                <a:cxn ang="0">
                  <a:pos x="34" y="110"/>
                </a:cxn>
                <a:cxn ang="0">
                  <a:pos x="36" y="92"/>
                </a:cxn>
                <a:cxn ang="0">
                  <a:pos x="44" y="62"/>
                </a:cxn>
                <a:cxn ang="0">
                  <a:pos x="60" y="40"/>
                </a:cxn>
                <a:cxn ang="0">
                  <a:pos x="86" y="28"/>
                </a:cxn>
                <a:cxn ang="0">
                  <a:pos x="104" y="26"/>
                </a:cxn>
                <a:cxn ang="0">
                  <a:pos x="134" y="32"/>
                </a:cxn>
                <a:cxn ang="0">
                  <a:pos x="156" y="50"/>
                </a:cxn>
                <a:cxn ang="0">
                  <a:pos x="168" y="76"/>
                </a:cxn>
                <a:cxn ang="0">
                  <a:pos x="172" y="110"/>
                </a:cxn>
                <a:cxn ang="0">
                  <a:pos x="170" y="128"/>
                </a:cxn>
                <a:cxn ang="0">
                  <a:pos x="162" y="160"/>
                </a:cxn>
                <a:cxn ang="0">
                  <a:pos x="146" y="182"/>
                </a:cxn>
                <a:cxn ang="0">
                  <a:pos x="120" y="194"/>
                </a:cxn>
                <a:cxn ang="0">
                  <a:pos x="102" y="194"/>
                </a:cxn>
              </a:cxnLst>
              <a:rect l="0" t="0" r="r" b="b"/>
              <a:pathLst>
                <a:path w="206" h="220">
                  <a:moveTo>
                    <a:pt x="104" y="0"/>
                  </a:moveTo>
                  <a:lnTo>
                    <a:pt x="104" y="0"/>
                  </a:lnTo>
                  <a:lnTo>
                    <a:pt x="80" y="2"/>
                  </a:lnTo>
                  <a:lnTo>
                    <a:pt x="58" y="8"/>
                  </a:lnTo>
                  <a:lnTo>
                    <a:pt x="40" y="18"/>
                  </a:lnTo>
                  <a:lnTo>
                    <a:pt x="26" y="32"/>
                  </a:lnTo>
                  <a:lnTo>
                    <a:pt x="14" y="48"/>
                  </a:lnTo>
                  <a:lnTo>
                    <a:pt x="6" y="66"/>
                  </a:lnTo>
                  <a:lnTo>
                    <a:pt x="2" y="88"/>
                  </a:lnTo>
                  <a:lnTo>
                    <a:pt x="0" y="110"/>
                  </a:lnTo>
                  <a:lnTo>
                    <a:pt x="0" y="110"/>
                  </a:lnTo>
                  <a:lnTo>
                    <a:pt x="2" y="134"/>
                  </a:lnTo>
                  <a:lnTo>
                    <a:pt x="6" y="154"/>
                  </a:lnTo>
                  <a:lnTo>
                    <a:pt x="14" y="174"/>
                  </a:lnTo>
                  <a:lnTo>
                    <a:pt x="26" y="190"/>
                  </a:lnTo>
                  <a:lnTo>
                    <a:pt x="40" y="202"/>
                  </a:lnTo>
                  <a:lnTo>
                    <a:pt x="58" y="212"/>
                  </a:lnTo>
                  <a:lnTo>
                    <a:pt x="78" y="218"/>
                  </a:lnTo>
                  <a:lnTo>
                    <a:pt x="102" y="220"/>
                  </a:lnTo>
                  <a:lnTo>
                    <a:pt x="102" y="220"/>
                  </a:lnTo>
                  <a:lnTo>
                    <a:pt x="128" y="218"/>
                  </a:lnTo>
                  <a:lnTo>
                    <a:pt x="148" y="212"/>
                  </a:lnTo>
                  <a:lnTo>
                    <a:pt x="166" y="202"/>
                  </a:lnTo>
                  <a:lnTo>
                    <a:pt x="180" y="190"/>
                  </a:lnTo>
                  <a:lnTo>
                    <a:pt x="192" y="174"/>
                  </a:lnTo>
                  <a:lnTo>
                    <a:pt x="200" y="154"/>
                  </a:lnTo>
                  <a:lnTo>
                    <a:pt x="206" y="134"/>
                  </a:lnTo>
                  <a:lnTo>
                    <a:pt x="206" y="110"/>
                  </a:lnTo>
                  <a:lnTo>
                    <a:pt x="206" y="110"/>
                  </a:lnTo>
                  <a:lnTo>
                    <a:pt x="206" y="88"/>
                  </a:lnTo>
                  <a:lnTo>
                    <a:pt x="200" y="66"/>
                  </a:lnTo>
                  <a:lnTo>
                    <a:pt x="192" y="48"/>
                  </a:lnTo>
                  <a:lnTo>
                    <a:pt x="182" y="32"/>
                  </a:lnTo>
                  <a:lnTo>
                    <a:pt x="166" y="18"/>
                  </a:lnTo>
                  <a:lnTo>
                    <a:pt x="148" y="8"/>
                  </a:lnTo>
                  <a:lnTo>
                    <a:pt x="128" y="2"/>
                  </a:lnTo>
                  <a:lnTo>
                    <a:pt x="104" y="0"/>
                  </a:lnTo>
                  <a:lnTo>
                    <a:pt x="104" y="0"/>
                  </a:lnTo>
                  <a:close/>
                  <a:moveTo>
                    <a:pt x="102" y="194"/>
                  </a:moveTo>
                  <a:lnTo>
                    <a:pt x="102" y="194"/>
                  </a:lnTo>
                  <a:lnTo>
                    <a:pt x="86" y="194"/>
                  </a:lnTo>
                  <a:lnTo>
                    <a:pt x="72" y="188"/>
                  </a:lnTo>
                  <a:lnTo>
                    <a:pt x="60" y="182"/>
                  </a:lnTo>
                  <a:lnTo>
                    <a:pt x="52" y="172"/>
                  </a:lnTo>
                  <a:lnTo>
                    <a:pt x="44" y="160"/>
                  </a:lnTo>
                  <a:lnTo>
                    <a:pt x="38" y="146"/>
                  </a:lnTo>
                  <a:lnTo>
                    <a:pt x="36" y="128"/>
                  </a:lnTo>
                  <a:lnTo>
                    <a:pt x="34" y="110"/>
                  </a:lnTo>
                  <a:lnTo>
                    <a:pt x="34" y="110"/>
                  </a:lnTo>
                  <a:lnTo>
                    <a:pt x="36" y="92"/>
                  </a:lnTo>
                  <a:lnTo>
                    <a:pt x="38" y="76"/>
                  </a:lnTo>
                  <a:lnTo>
                    <a:pt x="44" y="62"/>
                  </a:lnTo>
                  <a:lnTo>
                    <a:pt x="52" y="50"/>
                  </a:lnTo>
                  <a:lnTo>
                    <a:pt x="60" y="40"/>
                  </a:lnTo>
                  <a:lnTo>
                    <a:pt x="72" y="32"/>
                  </a:lnTo>
                  <a:lnTo>
                    <a:pt x="86" y="28"/>
                  </a:lnTo>
                  <a:lnTo>
                    <a:pt x="104" y="26"/>
                  </a:lnTo>
                  <a:lnTo>
                    <a:pt x="104" y="26"/>
                  </a:lnTo>
                  <a:lnTo>
                    <a:pt x="120" y="28"/>
                  </a:lnTo>
                  <a:lnTo>
                    <a:pt x="134" y="32"/>
                  </a:lnTo>
                  <a:lnTo>
                    <a:pt x="146" y="40"/>
                  </a:lnTo>
                  <a:lnTo>
                    <a:pt x="156" y="50"/>
                  </a:lnTo>
                  <a:lnTo>
                    <a:pt x="162" y="62"/>
                  </a:lnTo>
                  <a:lnTo>
                    <a:pt x="168" y="76"/>
                  </a:lnTo>
                  <a:lnTo>
                    <a:pt x="170" y="92"/>
                  </a:lnTo>
                  <a:lnTo>
                    <a:pt x="172" y="110"/>
                  </a:lnTo>
                  <a:lnTo>
                    <a:pt x="172" y="110"/>
                  </a:lnTo>
                  <a:lnTo>
                    <a:pt x="170" y="128"/>
                  </a:lnTo>
                  <a:lnTo>
                    <a:pt x="168" y="146"/>
                  </a:lnTo>
                  <a:lnTo>
                    <a:pt x="162" y="160"/>
                  </a:lnTo>
                  <a:lnTo>
                    <a:pt x="156" y="172"/>
                  </a:lnTo>
                  <a:lnTo>
                    <a:pt x="146" y="182"/>
                  </a:lnTo>
                  <a:lnTo>
                    <a:pt x="134" y="188"/>
                  </a:lnTo>
                  <a:lnTo>
                    <a:pt x="120" y="194"/>
                  </a:lnTo>
                  <a:lnTo>
                    <a:pt x="102" y="194"/>
                  </a:lnTo>
                  <a:lnTo>
                    <a:pt x="102" y="194"/>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7" name="Freeform 35"/>
            <p:cNvSpPr>
              <a:spLocks noEditPoints="1"/>
            </p:cNvSpPr>
            <p:nvPr/>
          </p:nvSpPr>
          <p:spPr bwMode="black">
            <a:xfrm>
              <a:off x="3039" y="137"/>
              <a:ext cx="74" cy="71"/>
            </a:xfrm>
            <a:custGeom>
              <a:avLst/>
              <a:gdLst/>
              <a:ahLst/>
              <a:cxnLst>
                <a:cxn ang="0">
                  <a:pos x="206" y="196"/>
                </a:cxn>
                <a:cxn ang="0">
                  <a:pos x="190" y="192"/>
                </a:cxn>
                <a:cxn ang="0">
                  <a:pos x="180" y="180"/>
                </a:cxn>
                <a:cxn ang="0">
                  <a:pos x="144" y="112"/>
                </a:cxn>
                <a:cxn ang="0">
                  <a:pos x="156" y="110"/>
                </a:cxn>
                <a:cxn ang="0">
                  <a:pos x="174" y="100"/>
                </a:cxn>
                <a:cxn ang="0">
                  <a:pos x="186" y="88"/>
                </a:cxn>
                <a:cxn ang="0">
                  <a:pos x="192" y="70"/>
                </a:cxn>
                <a:cxn ang="0">
                  <a:pos x="192" y="60"/>
                </a:cxn>
                <a:cxn ang="0">
                  <a:pos x="188" y="32"/>
                </a:cxn>
                <a:cxn ang="0">
                  <a:pos x="172" y="14"/>
                </a:cxn>
                <a:cxn ang="0">
                  <a:pos x="146" y="2"/>
                </a:cxn>
                <a:cxn ang="0">
                  <a:pos x="108" y="0"/>
                </a:cxn>
                <a:cxn ang="0">
                  <a:pos x="0" y="8"/>
                </a:cxn>
                <a:cxn ang="0">
                  <a:pos x="8" y="8"/>
                </a:cxn>
                <a:cxn ang="0">
                  <a:pos x="22" y="12"/>
                </a:cxn>
                <a:cxn ang="0">
                  <a:pos x="28" y="26"/>
                </a:cxn>
                <a:cxn ang="0">
                  <a:pos x="28" y="178"/>
                </a:cxn>
                <a:cxn ang="0">
                  <a:pos x="22" y="190"/>
                </a:cxn>
                <a:cxn ang="0">
                  <a:pos x="8" y="196"/>
                </a:cxn>
                <a:cxn ang="0">
                  <a:pos x="0" y="196"/>
                </a:cxn>
                <a:cxn ang="0">
                  <a:pos x="90" y="204"/>
                </a:cxn>
                <a:cxn ang="0">
                  <a:pos x="82" y="196"/>
                </a:cxn>
                <a:cxn ang="0">
                  <a:pos x="74" y="194"/>
                </a:cxn>
                <a:cxn ang="0">
                  <a:pos x="64" y="184"/>
                </a:cxn>
                <a:cxn ang="0">
                  <a:pos x="62" y="178"/>
                </a:cxn>
                <a:cxn ang="0">
                  <a:pos x="106" y="114"/>
                </a:cxn>
                <a:cxn ang="0">
                  <a:pos x="140" y="178"/>
                </a:cxn>
                <a:cxn ang="0">
                  <a:pos x="144" y="188"/>
                </a:cxn>
                <a:cxn ang="0">
                  <a:pos x="142" y="192"/>
                </a:cxn>
                <a:cxn ang="0">
                  <a:pos x="134" y="196"/>
                </a:cxn>
                <a:cxn ang="0">
                  <a:pos x="120" y="196"/>
                </a:cxn>
                <a:cxn ang="0">
                  <a:pos x="214" y="204"/>
                </a:cxn>
                <a:cxn ang="0">
                  <a:pos x="206" y="196"/>
                </a:cxn>
                <a:cxn ang="0">
                  <a:pos x="62" y="90"/>
                </a:cxn>
                <a:cxn ang="0">
                  <a:pos x="118" y="24"/>
                </a:cxn>
                <a:cxn ang="0">
                  <a:pos x="132" y="24"/>
                </a:cxn>
                <a:cxn ang="0">
                  <a:pos x="144" y="30"/>
                </a:cxn>
                <a:cxn ang="0">
                  <a:pos x="154" y="40"/>
                </a:cxn>
                <a:cxn ang="0">
                  <a:pos x="158" y="58"/>
                </a:cxn>
                <a:cxn ang="0">
                  <a:pos x="156" y="66"/>
                </a:cxn>
                <a:cxn ang="0">
                  <a:pos x="150" y="80"/>
                </a:cxn>
                <a:cxn ang="0">
                  <a:pos x="140" y="86"/>
                </a:cxn>
                <a:cxn ang="0">
                  <a:pos x="114" y="90"/>
                </a:cxn>
              </a:cxnLst>
              <a:rect l="0" t="0" r="r" b="b"/>
              <a:pathLst>
                <a:path w="214" h="204">
                  <a:moveTo>
                    <a:pt x="206" y="196"/>
                  </a:moveTo>
                  <a:lnTo>
                    <a:pt x="206" y="196"/>
                  </a:lnTo>
                  <a:lnTo>
                    <a:pt x="196" y="196"/>
                  </a:lnTo>
                  <a:lnTo>
                    <a:pt x="190" y="192"/>
                  </a:lnTo>
                  <a:lnTo>
                    <a:pt x="184" y="188"/>
                  </a:lnTo>
                  <a:lnTo>
                    <a:pt x="180" y="180"/>
                  </a:lnTo>
                  <a:lnTo>
                    <a:pt x="142" y="112"/>
                  </a:lnTo>
                  <a:lnTo>
                    <a:pt x="144" y="112"/>
                  </a:lnTo>
                  <a:lnTo>
                    <a:pt x="144" y="112"/>
                  </a:lnTo>
                  <a:lnTo>
                    <a:pt x="156" y="110"/>
                  </a:lnTo>
                  <a:lnTo>
                    <a:pt x="164" y="106"/>
                  </a:lnTo>
                  <a:lnTo>
                    <a:pt x="174" y="100"/>
                  </a:lnTo>
                  <a:lnTo>
                    <a:pt x="180" y="94"/>
                  </a:lnTo>
                  <a:lnTo>
                    <a:pt x="186" y="88"/>
                  </a:lnTo>
                  <a:lnTo>
                    <a:pt x="188" y="78"/>
                  </a:lnTo>
                  <a:lnTo>
                    <a:pt x="192" y="70"/>
                  </a:lnTo>
                  <a:lnTo>
                    <a:pt x="192" y="60"/>
                  </a:lnTo>
                  <a:lnTo>
                    <a:pt x="192" y="60"/>
                  </a:lnTo>
                  <a:lnTo>
                    <a:pt x="190" y="44"/>
                  </a:lnTo>
                  <a:lnTo>
                    <a:pt x="188" y="32"/>
                  </a:lnTo>
                  <a:lnTo>
                    <a:pt x="180" y="22"/>
                  </a:lnTo>
                  <a:lnTo>
                    <a:pt x="172" y="14"/>
                  </a:lnTo>
                  <a:lnTo>
                    <a:pt x="160" y="8"/>
                  </a:lnTo>
                  <a:lnTo>
                    <a:pt x="146" y="2"/>
                  </a:lnTo>
                  <a:lnTo>
                    <a:pt x="128" y="0"/>
                  </a:lnTo>
                  <a:lnTo>
                    <a:pt x="108"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90" y="204"/>
                  </a:lnTo>
                  <a:lnTo>
                    <a:pt x="90" y="196"/>
                  </a:lnTo>
                  <a:lnTo>
                    <a:pt x="82" y="196"/>
                  </a:lnTo>
                  <a:lnTo>
                    <a:pt x="82" y="196"/>
                  </a:lnTo>
                  <a:lnTo>
                    <a:pt x="74" y="194"/>
                  </a:lnTo>
                  <a:lnTo>
                    <a:pt x="68" y="190"/>
                  </a:lnTo>
                  <a:lnTo>
                    <a:pt x="64" y="184"/>
                  </a:lnTo>
                  <a:lnTo>
                    <a:pt x="62" y="178"/>
                  </a:lnTo>
                  <a:lnTo>
                    <a:pt x="62" y="178"/>
                  </a:lnTo>
                  <a:lnTo>
                    <a:pt x="62" y="114"/>
                  </a:lnTo>
                  <a:lnTo>
                    <a:pt x="106" y="114"/>
                  </a:lnTo>
                  <a:lnTo>
                    <a:pt x="106" y="114"/>
                  </a:lnTo>
                  <a:lnTo>
                    <a:pt x="140" y="178"/>
                  </a:lnTo>
                  <a:lnTo>
                    <a:pt x="140" y="178"/>
                  </a:lnTo>
                  <a:lnTo>
                    <a:pt x="144" y="188"/>
                  </a:lnTo>
                  <a:lnTo>
                    <a:pt x="144" y="188"/>
                  </a:lnTo>
                  <a:lnTo>
                    <a:pt x="142" y="192"/>
                  </a:lnTo>
                  <a:lnTo>
                    <a:pt x="140" y="194"/>
                  </a:lnTo>
                  <a:lnTo>
                    <a:pt x="134" y="196"/>
                  </a:lnTo>
                  <a:lnTo>
                    <a:pt x="124" y="196"/>
                  </a:lnTo>
                  <a:lnTo>
                    <a:pt x="120" y="196"/>
                  </a:lnTo>
                  <a:lnTo>
                    <a:pt x="120" y="204"/>
                  </a:lnTo>
                  <a:lnTo>
                    <a:pt x="214" y="204"/>
                  </a:lnTo>
                  <a:lnTo>
                    <a:pt x="214" y="196"/>
                  </a:lnTo>
                  <a:lnTo>
                    <a:pt x="206" y="196"/>
                  </a:lnTo>
                  <a:close/>
                  <a:moveTo>
                    <a:pt x="114" y="90"/>
                  </a:moveTo>
                  <a:lnTo>
                    <a:pt x="62" y="90"/>
                  </a:lnTo>
                  <a:lnTo>
                    <a:pt x="62" y="24"/>
                  </a:lnTo>
                  <a:lnTo>
                    <a:pt x="118" y="24"/>
                  </a:lnTo>
                  <a:lnTo>
                    <a:pt x="118" y="24"/>
                  </a:lnTo>
                  <a:lnTo>
                    <a:pt x="132" y="24"/>
                  </a:lnTo>
                  <a:lnTo>
                    <a:pt x="138" y="26"/>
                  </a:lnTo>
                  <a:lnTo>
                    <a:pt x="144" y="30"/>
                  </a:lnTo>
                  <a:lnTo>
                    <a:pt x="150" y="34"/>
                  </a:lnTo>
                  <a:lnTo>
                    <a:pt x="154" y="40"/>
                  </a:lnTo>
                  <a:lnTo>
                    <a:pt x="156" y="48"/>
                  </a:lnTo>
                  <a:lnTo>
                    <a:pt x="158" y="58"/>
                  </a:lnTo>
                  <a:lnTo>
                    <a:pt x="158" y="58"/>
                  </a:lnTo>
                  <a:lnTo>
                    <a:pt x="156" y="66"/>
                  </a:lnTo>
                  <a:lnTo>
                    <a:pt x="154" y="74"/>
                  </a:lnTo>
                  <a:lnTo>
                    <a:pt x="150" y="80"/>
                  </a:lnTo>
                  <a:lnTo>
                    <a:pt x="146" y="84"/>
                  </a:lnTo>
                  <a:lnTo>
                    <a:pt x="140" y="86"/>
                  </a:lnTo>
                  <a:lnTo>
                    <a:pt x="132" y="88"/>
                  </a:lnTo>
                  <a:lnTo>
                    <a:pt x="114" y="90"/>
                  </a:lnTo>
                  <a:lnTo>
                    <a:pt x="114" y="90"/>
                  </a:lnTo>
                  <a:close/>
                </a:path>
              </a:pathLst>
            </a:custGeom>
            <a:solidFill>
              <a:srgbClr val="231F20"/>
            </a:solidFill>
            <a:ln w="9525">
              <a:noFill/>
              <a:round/>
              <a:headEnd/>
              <a:tailEnd/>
            </a:ln>
          </p:spPr>
          <p:txBody>
            <a:bodyPr/>
            <a:lstStyle/>
            <a:p>
              <a:pPr eaLnBrk="0" hangingPunct="0">
                <a:spcBef>
                  <a:spcPct val="50000"/>
                </a:spcBef>
                <a:defRPr/>
              </a:pPr>
              <a:endParaRPr lang="en-US"/>
            </a:p>
          </p:txBody>
        </p:sp>
        <p:sp>
          <p:nvSpPr>
            <p:cNvPr id="28" name="Freeform 36"/>
            <p:cNvSpPr>
              <a:spLocks/>
            </p:cNvSpPr>
            <p:nvPr/>
          </p:nvSpPr>
          <p:spPr bwMode="black">
            <a:xfrm>
              <a:off x="3284" y="137"/>
              <a:ext cx="106" cy="71"/>
            </a:xfrm>
            <a:custGeom>
              <a:avLst/>
              <a:gdLst/>
              <a:ahLst/>
              <a:cxnLst>
                <a:cxn ang="0">
                  <a:pos x="232" y="8"/>
                </a:cxn>
                <a:cxn ang="0">
                  <a:pos x="240" y="8"/>
                </a:cxn>
                <a:cxn ang="0">
                  <a:pos x="248" y="10"/>
                </a:cxn>
                <a:cxn ang="0">
                  <a:pos x="252" y="16"/>
                </a:cxn>
                <a:cxn ang="0">
                  <a:pos x="252" y="20"/>
                </a:cxn>
                <a:cxn ang="0">
                  <a:pos x="214" y="150"/>
                </a:cxn>
                <a:cxn ang="0">
                  <a:pos x="178" y="38"/>
                </a:cxn>
                <a:cxn ang="0">
                  <a:pos x="176" y="28"/>
                </a:cxn>
                <a:cxn ang="0">
                  <a:pos x="174" y="22"/>
                </a:cxn>
                <a:cxn ang="0">
                  <a:pos x="178" y="12"/>
                </a:cxn>
                <a:cxn ang="0">
                  <a:pos x="190" y="8"/>
                </a:cxn>
                <a:cxn ang="0">
                  <a:pos x="196" y="0"/>
                </a:cxn>
                <a:cxn ang="0">
                  <a:pos x="114" y="8"/>
                </a:cxn>
                <a:cxn ang="0">
                  <a:pos x="120" y="8"/>
                </a:cxn>
                <a:cxn ang="0">
                  <a:pos x="132" y="12"/>
                </a:cxn>
                <a:cxn ang="0">
                  <a:pos x="136" y="22"/>
                </a:cxn>
                <a:cxn ang="0">
                  <a:pos x="134" y="28"/>
                </a:cxn>
                <a:cxn ang="0">
                  <a:pos x="96" y="150"/>
                </a:cxn>
                <a:cxn ang="0">
                  <a:pos x="96" y="150"/>
                </a:cxn>
                <a:cxn ang="0">
                  <a:pos x="58" y="26"/>
                </a:cxn>
                <a:cxn ang="0">
                  <a:pos x="58" y="16"/>
                </a:cxn>
                <a:cxn ang="0">
                  <a:pos x="60" y="12"/>
                </a:cxn>
                <a:cxn ang="0">
                  <a:pos x="64" y="8"/>
                </a:cxn>
                <a:cxn ang="0">
                  <a:pos x="78" y="8"/>
                </a:cxn>
                <a:cxn ang="0">
                  <a:pos x="0" y="0"/>
                </a:cxn>
                <a:cxn ang="0">
                  <a:pos x="4" y="8"/>
                </a:cxn>
                <a:cxn ang="0">
                  <a:pos x="14" y="8"/>
                </a:cxn>
                <a:cxn ang="0">
                  <a:pos x="26" y="20"/>
                </a:cxn>
                <a:cxn ang="0">
                  <a:pos x="70" y="168"/>
                </a:cxn>
                <a:cxn ang="0">
                  <a:pos x="72" y="178"/>
                </a:cxn>
                <a:cxn ang="0">
                  <a:pos x="74" y="186"/>
                </a:cxn>
                <a:cxn ang="0">
                  <a:pos x="70" y="194"/>
                </a:cxn>
                <a:cxn ang="0">
                  <a:pos x="60" y="196"/>
                </a:cxn>
                <a:cxn ang="0">
                  <a:pos x="52" y="204"/>
                </a:cxn>
                <a:cxn ang="0">
                  <a:pos x="140" y="196"/>
                </a:cxn>
                <a:cxn ang="0">
                  <a:pos x="132" y="196"/>
                </a:cxn>
                <a:cxn ang="0">
                  <a:pos x="122" y="194"/>
                </a:cxn>
                <a:cxn ang="0">
                  <a:pos x="120" y="186"/>
                </a:cxn>
                <a:cxn ang="0">
                  <a:pos x="122" y="170"/>
                </a:cxn>
                <a:cxn ang="0">
                  <a:pos x="156" y="62"/>
                </a:cxn>
                <a:cxn ang="0">
                  <a:pos x="188" y="170"/>
                </a:cxn>
                <a:cxn ang="0">
                  <a:pos x="190" y="186"/>
                </a:cxn>
                <a:cxn ang="0">
                  <a:pos x="188" y="194"/>
                </a:cxn>
                <a:cxn ang="0">
                  <a:pos x="178" y="196"/>
                </a:cxn>
                <a:cxn ang="0">
                  <a:pos x="170" y="204"/>
                </a:cxn>
                <a:cxn ang="0">
                  <a:pos x="258" y="196"/>
                </a:cxn>
                <a:cxn ang="0">
                  <a:pos x="250" y="196"/>
                </a:cxn>
                <a:cxn ang="0">
                  <a:pos x="240" y="194"/>
                </a:cxn>
                <a:cxn ang="0">
                  <a:pos x="236" y="186"/>
                </a:cxn>
                <a:cxn ang="0">
                  <a:pos x="238" y="178"/>
                </a:cxn>
                <a:cxn ang="0">
                  <a:pos x="282" y="30"/>
                </a:cxn>
                <a:cxn ang="0">
                  <a:pos x="284" y="20"/>
                </a:cxn>
                <a:cxn ang="0">
                  <a:pos x="296" y="8"/>
                </a:cxn>
                <a:cxn ang="0">
                  <a:pos x="310" y="8"/>
                </a:cxn>
                <a:cxn ang="0">
                  <a:pos x="232" y="0"/>
                </a:cxn>
              </a:cxnLst>
              <a:rect l="0" t="0" r="r" b="b"/>
              <a:pathLst>
                <a:path w="310" h="204">
                  <a:moveTo>
                    <a:pt x="232" y="0"/>
                  </a:moveTo>
                  <a:lnTo>
                    <a:pt x="232" y="8"/>
                  </a:lnTo>
                  <a:lnTo>
                    <a:pt x="240" y="8"/>
                  </a:lnTo>
                  <a:lnTo>
                    <a:pt x="240" y="8"/>
                  </a:lnTo>
                  <a:lnTo>
                    <a:pt x="246" y="8"/>
                  </a:lnTo>
                  <a:lnTo>
                    <a:pt x="248" y="10"/>
                  </a:lnTo>
                  <a:lnTo>
                    <a:pt x="250" y="12"/>
                  </a:lnTo>
                  <a:lnTo>
                    <a:pt x="252" y="16"/>
                  </a:lnTo>
                  <a:lnTo>
                    <a:pt x="252" y="16"/>
                  </a:lnTo>
                  <a:lnTo>
                    <a:pt x="252" y="20"/>
                  </a:lnTo>
                  <a:lnTo>
                    <a:pt x="252" y="26"/>
                  </a:lnTo>
                  <a:lnTo>
                    <a:pt x="214" y="150"/>
                  </a:lnTo>
                  <a:lnTo>
                    <a:pt x="214" y="150"/>
                  </a:lnTo>
                  <a:lnTo>
                    <a:pt x="178" y="38"/>
                  </a:lnTo>
                  <a:lnTo>
                    <a:pt x="178" y="38"/>
                  </a:lnTo>
                  <a:lnTo>
                    <a:pt x="176" y="28"/>
                  </a:lnTo>
                  <a:lnTo>
                    <a:pt x="174" y="22"/>
                  </a:lnTo>
                  <a:lnTo>
                    <a:pt x="174" y="22"/>
                  </a:lnTo>
                  <a:lnTo>
                    <a:pt x="176" y="16"/>
                  </a:lnTo>
                  <a:lnTo>
                    <a:pt x="178" y="12"/>
                  </a:lnTo>
                  <a:lnTo>
                    <a:pt x="182" y="8"/>
                  </a:lnTo>
                  <a:lnTo>
                    <a:pt x="190" y="8"/>
                  </a:lnTo>
                  <a:lnTo>
                    <a:pt x="196" y="8"/>
                  </a:lnTo>
                  <a:lnTo>
                    <a:pt x="196" y="0"/>
                  </a:lnTo>
                  <a:lnTo>
                    <a:pt x="114" y="0"/>
                  </a:lnTo>
                  <a:lnTo>
                    <a:pt x="114" y="8"/>
                  </a:lnTo>
                  <a:lnTo>
                    <a:pt x="120" y="8"/>
                  </a:lnTo>
                  <a:lnTo>
                    <a:pt x="120" y="8"/>
                  </a:lnTo>
                  <a:lnTo>
                    <a:pt x="128" y="8"/>
                  </a:lnTo>
                  <a:lnTo>
                    <a:pt x="132" y="12"/>
                  </a:lnTo>
                  <a:lnTo>
                    <a:pt x="134" y="16"/>
                  </a:lnTo>
                  <a:lnTo>
                    <a:pt x="136" y="22"/>
                  </a:lnTo>
                  <a:lnTo>
                    <a:pt x="136" y="22"/>
                  </a:lnTo>
                  <a:lnTo>
                    <a:pt x="134" y="28"/>
                  </a:lnTo>
                  <a:lnTo>
                    <a:pt x="132" y="38"/>
                  </a:lnTo>
                  <a:lnTo>
                    <a:pt x="96" y="150"/>
                  </a:lnTo>
                  <a:lnTo>
                    <a:pt x="96" y="150"/>
                  </a:lnTo>
                  <a:lnTo>
                    <a:pt x="96" y="150"/>
                  </a:lnTo>
                  <a:lnTo>
                    <a:pt x="58" y="26"/>
                  </a:lnTo>
                  <a:lnTo>
                    <a:pt x="58" y="26"/>
                  </a:lnTo>
                  <a:lnTo>
                    <a:pt x="58" y="20"/>
                  </a:lnTo>
                  <a:lnTo>
                    <a:pt x="58" y="16"/>
                  </a:lnTo>
                  <a:lnTo>
                    <a:pt x="58" y="16"/>
                  </a:lnTo>
                  <a:lnTo>
                    <a:pt x="60" y="12"/>
                  </a:lnTo>
                  <a:lnTo>
                    <a:pt x="62" y="10"/>
                  </a:lnTo>
                  <a:lnTo>
                    <a:pt x="64" y="8"/>
                  </a:lnTo>
                  <a:lnTo>
                    <a:pt x="70" y="8"/>
                  </a:lnTo>
                  <a:lnTo>
                    <a:pt x="78" y="8"/>
                  </a:lnTo>
                  <a:lnTo>
                    <a:pt x="78" y="0"/>
                  </a:lnTo>
                  <a:lnTo>
                    <a:pt x="0" y="0"/>
                  </a:lnTo>
                  <a:lnTo>
                    <a:pt x="0" y="8"/>
                  </a:lnTo>
                  <a:lnTo>
                    <a:pt x="4" y="8"/>
                  </a:lnTo>
                  <a:lnTo>
                    <a:pt x="4" y="8"/>
                  </a:lnTo>
                  <a:lnTo>
                    <a:pt x="14" y="8"/>
                  </a:lnTo>
                  <a:lnTo>
                    <a:pt x="20" y="14"/>
                  </a:lnTo>
                  <a:lnTo>
                    <a:pt x="26" y="20"/>
                  </a:lnTo>
                  <a:lnTo>
                    <a:pt x="30" y="30"/>
                  </a:lnTo>
                  <a:lnTo>
                    <a:pt x="70" y="168"/>
                  </a:lnTo>
                  <a:lnTo>
                    <a:pt x="70" y="168"/>
                  </a:lnTo>
                  <a:lnTo>
                    <a:pt x="72" y="178"/>
                  </a:lnTo>
                  <a:lnTo>
                    <a:pt x="74" y="186"/>
                  </a:lnTo>
                  <a:lnTo>
                    <a:pt x="74" y="186"/>
                  </a:lnTo>
                  <a:lnTo>
                    <a:pt x="72" y="190"/>
                  </a:lnTo>
                  <a:lnTo>
                    <a:pt x="70" y="194"/>
                  </a:lnTo>
                  <a:lnTo>
                    <a:pt x="66" y="196"/>
                  </a:lnTo>
                  <a:lnTo>
                    <a:pt x="60" y="196"/>
                  </a:lnTo>
                  <a:lnTo>
                    <a:pt x="52" y="196"/>
                  </a:lnTo>
                  <a:lnTo>
                    <a:pt x="52" y="204"/>
                  </a:lnTo>
                  <a:lnTo>
                    <a:pt x="140" y="204"/>
                  </a:lnTo>
                  <a:lnTo>
                    <a:pt x="140" y="196"/>
                  </a:lnTo>
                  <a:lnTo>
                    <a:pt x="132" y="196"/>
                  </a:lnTo>
                  <a:lnTo>
                    <a:pt x="132" y="196"/>
                  </a:lnTo>
                  <a:lnTo>
                    <a:pt x="126" y="196"/>
                  </a:lnTo>
                  <a:lnTo>
                    <a:pt x="122" y="194"/>
                  </a:lnTo>
                  <a:lnTo>
                    <a:pt x="120" y="190"/>
                  </a:lnTo>
                  <a:lnTo>
                    <a:pt x="120" y="186"/>
                  </a:lnTo>
                  <a:lnTo>
                    <a:pt x="120" y="186"/>
                  </a:lnTo>
                  <a:lnTo>
                    <a:pt x="122" y="170"/>
                  </a:lnTo>
                  <a:lnTo>
                    <a:pt x="154" y="62"/>
                  </a:lnTo>
                  <a:lnTo>
                    <a:pt x="156" y="62"/>
                  </a:lnTo>
                  <a:lnTo>
                    <a:pt x="188" y="170"/>
                  </a:lnTo>
                  <a:lnTo>
                    <a:pt x="188" y="170"/>
                  </a:lnTo>
                  <a:lnTo>
                    <a:pt x="190" y="186"/>
                  </a:lnTo>
                  <a:lnTo>
                    <a:pt x="190" y="186"/>
                  </a:lnTo>
                  <a:lnTo>
                    <a:pt x="190" y="190"/>
                  </a:lnTo>
                  <a:lnTo>
                    <a:pt x="188" y="194"/>
                  </a:lnTo>
                  <a:lnTo>
                    <a:pt x="184" y="196"/>
                  </a:lnTo>
                  <a:lnTo>
                    <a:pt x="178" y="196"/>
                  </a:lnTo>
                  <a:lnTo>
                    <a:pt x="170" y="196"/>
                  </a:lnTo>
                  <a:lnTo>
                    <a:pt x="170" y="204"/>
                  </a:lnTo>
                  <a:lnTo>
                    <a:pt x="258" y="204"/>
                  </a:lnTo>
                  <a:lnTo>
                    <a:pt x="258" y="196"/>
                  </a:lnTo>
                  <a:lnTo>
                    <a:pt x="250" y="196"/>
                  </a:lnTo>
                  <a:lnTo>
                    <a:pt x="250" y="196"/>
                  </a:lnTo>
                  <a:lnTo>
                    <a:pt x="244" y="196"/>
                  </a:lnTo>
                  <a:lnTo>
                    <a:pt x="240" y="194"/>
                  </a:lnTo>
                  <a:lnTo>
                    <a:pt x="238" y="190"/>
                  </a:lnTo>
                  <a:lnTo>
                    <a:pt x="236" y="186"/>
                  </a:lnTo>
                  <a:lnTo>
                    <a:pt x="236" y="186"/>
                  </a:lnTo>
                  <a:lnTo>
                    <a:pt x="238" y="178"/>
                  </a:lnTo>
                  <a:lnTo>
                    <a:pt x="240" y="168"/>
                  </a:lnTo>
                  <a:lnTo>
                    <a:pt x="282" y="30"/>
                  </a:lnTo>
                  <a:lnTo>
                    <a:pt x="282" y="30"/>
                  </a:lnTo>
                  <a:lnTo>
                    <a:pt x="284" y="20"/>
                  </a:lnTo>
                  <a:lnTo>
                    <a:pt x="290" y="14"/>
                  </a:lnTo>
                  <a:lnTo>
                    <a:pt x="296" y="8"/>
                  </a:lnTo>
                  <a:lnTo>
                    <a:pt x="306" y="8"/>
                  </a:lnTo>
                  <a:lnTo>
                    <a:pt x="310" y="8"/>
                  </a:lnTo>
                  <a:lnTo>
                    <a:pt x="310" y="0"/>
                  </a:lnTo>
                  <a:lnTo>
                    <a:pt x="232" y="0"/>
                  </a:lnTo>
                  <a:close/>
                </a:path>
              </a:pathLst>
            </a:custGeom>
            <a:solidFill>
              <a:srgbClr val="231F20"/>
            </a:solidFill>
            <a:ln w="9525">
              <a:noFill/>
              <a:round/>
              <a:headEnd/>
              <a:tailEnd/>
            </a:ln>
          </p:spPr>
          <p:txBody>
            <a:bodyPr/>
            <a:lstStyle/>
            <a:p>
              <a:pPr eaLnBrk="0" hangingPunct="0">
                <a:spcBef>
                  <a:spcPct val="50000"/>
                </a:spcBef>
                <a:defRPr/>
              </a:pPr>
              <a:endParaRPr lang="en-US"/>
            </a:p>
          </p:txBody>
        </p:sp>
      </p:grpSp>
      <p:sp>
        <p:nvSpPr>
          <p:cNvPr id="30" name="Rectangle 5"/>
          <p:cNvSpPr>
            <a:spLocks noChangeArrowheads="1"/>
          </p:cNvSpPr>
          <p:nvPr/>
        </p:nvSpPr>
        <p:spPr bwMode="auto">
          <a:xfrm>
            <a:off x="3427413" y="6524625"/>
            <a:ext cx="3702050" cy="311367"/>
          </a:xfrm>
          <a:prstGeom prst="rect">
            <a:avLst/>
          </a:prstGeom>
          <a:noFill/>
          <a:ln w="9525">
            <a:noFill/>
            <a:miter lim="800000"/>
            <a:headEnd/>
            <a:tailEnd/>
          </a:ln>
          <a:effectLst/>
        </p:spPr>
        <p:txBody>
          <a:bodyPr lIns="88900" tIns="44450" rIns="88900" bIns="44450">
            <a:spAutoFit/>
          </a:bodyPr>
          <a:lstStyle/>
          <a:p>
            <a:pPr defTabSz="344488" eaLnBrk="0" hangingPunct="0">
              <a:lnSpc>
                <a:spcPct val="90000"/>
              </a:lnSpc>
              <a:spcBef>
                <a:spcPct val="50000"/>
              </a:spcBef>
              <a:tabLst>
                <a:tab pos="8916988" algn="r"/>
              </a:tabLst>
              <a:defRPr/>
            </a:pPr>
            <a:r>
              <a:rPr lang="en-US" sz="800" dirty="0">
                <a:solidFill>
                  <a:srgbClr val="969696"/>
                </a:solidFill>
                <a:latin typeface="Verdana" pitchFamily="34" charset="0"/>
              </a:rPr>
              <a:t>Attorney Advertising</a:t>
            </a:r>
            <a:br>
              <a:rPr lang="en-US" sz="800" dirty="0">
                <a:solidFill>
                  <a:srgbClr val="969696"/>
                </a:solidFill>
                <a:latin typeface="Verdana" pitchFamily="34" charset="0"/>
              </a:rPr>
            </a:br>
            <a:r>
              <a:rPr lang="en-US" sz="800" dirty="0">
                <a:solidFill>
                  <a:srgbClr val="969696"/>
                </a:solidFill>
                <a:latin typeface="Verdana" pitchFamily="34" charset="0"/>
              </a:rPr>
              <a:t>Prior results do not guarantee a similar</a:t>
            </a:r>
            <a:r>
              <a:rPr lang="en-US" sz="800" baseline="0" dirty="0">
                <a:solidFill>
                  <a:srgbClr val="969696"/>
                </a:solidFill>
                <a:latin typeface="Verdana" pitchFamily="34" charset="0"/>
              </a:rPr>
              <a:t> </a:t>
            </a:r>
            <a:r>
              <a:rPr lang="en-US" sz="800" dirty="0">
                <a:solidFill>
                  <a:srgbClr val="969696"/>
                </a:solidFill>
                <a:latin typeface="Verdana" pitchFamily="34" charset="0"/>
              </a:rPr>
              <a:t>outcome.</a:t>
            </a:r>
          </a:p>
        </p:txBody>
      </p:sp>
      <p:sp>
        <p:nvSpPr>
          <p:cNvPr id="31" name="Text Box 840"/>
          <p:cNvSpPr txBox="1">
            <a:spLocks noChangeArrowheads="1"/>
          </p:cNvSpPr>
          <p:nvPr/>
        </p:nvSpPr>
        <p:spPr bwMode="auto">
          <a:xfrm>
            <a:off x="6718300" y="6662738"/>
            <a:ext cx="2386013" cy="169862"/>
          </a:xfrm>
          <a:prstGeom prst="rect">
            <a:avLst/>
          </a:prstGeom>
          <a:noFill/>
          <a:ln w="9525" algn="ctr">
            <a:noFill/>
            <a:miter lim="800000"/>
            <a:headEnd/>
            <a:tailEnd/>
          </a:ln>
          <a:effectLst/>
        </p:spPr>
        <p:txBody>
          <a:bodyPr>
            <a:spAutoFit/>
          </a:bodyPr>
          <a:lstStyle/>
          <a:p>
            <a:pPr algn="r">
              <a:lnSpc>
                <a:spcPct val="85000"/>
              </a:lnSpc>
              <a:spcBef>
                <a:spcPct val="40000"/>
              </a:spcBef>
              <a:spcAft>
                <a:spcPct val="70000"/>
              </a:spcAft>
              <a:buClr>
                <a:schemeClr val="hlink"/>
              </a:buClr>
              <a:buFont typeface="Georgia" pitchFamily="18" charset="0"/>
              <a:buNone/>
              <a:defRPr/>
            </a:pPr>
            <a:r>
              <a:rPr lang="en-US" sz="600" dirty="0">
                <a:solidFill>
                  <a:srgbClr val="969696"/>
                </a:solidFill>
                <a:latin typeface="Verdana" pitchFamily="34" charset="0"/>
              </a:rPr>
              <a:t>Copyright ©2019 Sullivan &amp; Cromwell LLP</a:t>
            </a:r>
          </a:p>
        </p:txBody>
      </p:sp>
      <p:sp>
        <p:nvSpPr>
          <p:cNvPr id="29" name="Rectangle 3"/>
          <p:cNvSpPr>
            <a:spLocks noGrp="1" noChangeArrowheads="1"/>
          </p:cNvSpPr>
          <p:nvPr>
            <p:ph type="ctrTitle" hasCustomPrompt="1"/>
          </p:nvPr>
        </p:nvSpPr>
        <p:spPr bwMode="auto">
          <a:xfrm>
            <a:off x="3428999" y="685800"/>
            <a:ext cx="5486401" cy="2538413"/>
          </a:xfrm>
        </p:spPr>
        <p:txBody>
          <a:bodyPr lIns="91440" tIns="45720" rIns="91440" bIns="45720" anchor="b"/>
          <a:lstStyle>
            <a:lvl1pPr marL="0" indent="0">
              <a:lnSpc>
                <a:spcPct val="85000"/>
              </a:lnSpc>
              <a:buClr>
                <a:schemeClr val="bg2"/>
              </a:buClr>
              <a:buFontTx/>
              <a:buNone/>
              <a:defRPr sz="4200" baseline="0">
                <a:solidFill>
                  <a:schemeClr val="bg2"/>
                </a:solidFill>
              </a:defRPr>
            </a:lvl1pPr>
          </a:lstStyle>
          <a:p>
            <a:r>
              <a:rPr lang="en-US" dirty="0"/>
              <a:t>Type Title Here: Extending to as Many Lines as Needed</a:t>
            </a:r>
          </a:p>
        </p:txBody>
      </p:sp>
      <p:sp>
        <p:nvSpPr>
          <p:cNvPr id="32" name="Rectangle 4"/>
          <p:cNvSpPr>
            <a:spLocks noGrp="1" noChangeArrowheads="1"/>
          </p:cNvSpPr>
          <p:nvPr>
            <p:ph type="subTitle" idx="1" hasCustomPrompt="1"/>
          </p:nvPr>
        </p:nvSpPr>
        <p:spPr>
          <a:xfrm>
            <a:off x="3429001" y="3300413"/>
            <a:ext cx="5486400" cy="667875"/>
          </a:xfrm>
        </p:spPr>
        <p:txBody>
          <a:bodyPr wrap="square" lIns="91440" tIns="45720" rIns="91440" bIns="45720">
            <a:spAutoFit/>
          </a:bodyPr>
          <a:lstStyle>
            <a:lvl1pPr marL="0" indent="0">
              <a:lnSpc>
                <a:spcPct val="85000"/>
              </a:lnSpc>
              <a:spcAft>
                <a:spcPct val="70000"/>
              </a:spcAft>
              <a:buClr>
                <a:schemeClr val="hlink"/>
              </a:buClr>
              <a:buFont typeface="Georgia" pitchFamily="18" charset="0"/>
              <a:buNone/>
              <a:defRPr sz="2200" i="1" baseline="0">
                <a:solidFill>
                  <a:schemeClr val="tx1"/>
                </a:solidFill>
              </a:defRPr>
            </a:lvl1pPr>
          </a:lstStyle>
          <a:p>
            <a:r>
              <a:rPr lang="en-US" dirty="0"/>
              <a:t>Type Subtitle Here: move this box up or down, as needed</a:t>
            </a:r>
          </a:p>
        </p:txBody>
      </p:sp>
      <p:sp>
        <p:nvSpPr>
          <p:cNvPr id="57" name="Text Placeholder 31"/>
          <p:cNvSpPr>
            <a:spLocks noGrp="1"/>
          </p:cNvSpPr>
          <p:nvPr>
            <p:ph type="body" sz="quarter" idx="10" hasCustomPrompt="1"/>
          </p:nvPr>
        </p:nvSpPr>
        <p:spPr>
          <a:xfrm>
            <a:off x="5562600" y="5105400"/>
            <a:ext cx="2971800" cy="1143000"/>
          </a:xfrm>
        </p:spPr>
        <p:txBody>
          <a:bodyPr/>
          <a:lstStyle>
            <a:lvl1pPr algn="r">
              <a:buNone/>
              <a:defRPr sz="2000" i="1" baseline="0"/>
            </a:lvl1pPr>
            <a:lvl2pPr algn="r">
              <a:buNone/>
              <a:defRPr sz="2000" i="1"/>
            </a:lvl2pPr>
            <a:lvl3pPr algn="r">
              <a:buNone/>
              <a:defRPr sz="2000" i="1"/>
            </a:lvl3pPr>
            <a:lvl4pPr algn="r">
              <a:buNone/>
              <a:defRPr sz="2000" i="1"/>
            </a:lvl4pPr>
            <a:lvl5pPr algn="r">
              <a:buNone/>
              <a:defRPr sz="2000" i="1"/>
            </a:lvl5pPr>
          </a:lstStyle>
          <a:p>
            <a:pPr lvl="0"/>
            <a:r>
              <a:rPr lang="en-US" dirty="0"/>
              <a:t>Lawyer Name</a:t>
            </a:r>
            <a:br>
              <a:rPr lang="en-US" dirty="0"/>
            </a:br>
            <a:r>
              <a:rPr lang="en-US" dirty="0"/>
              <a:t>Lawyer Name</a:t>
            </a:r>
          </a:p>
          <a:p>
            <a:pPr lvl="0"/>
            <a:r>
              <a:rPr lang="en-US" dirty="0"/>
              <a:t>Date, 2019</a:t>
            </a:r>
          </a:p>
        </p:txBody>
      </p:sp>
      <p:sp>
        <p:nvSpPr>
          <p:cNvPr id="58" name="Text Placeholder 33"/>
          <p:cNvSpPr>
            <a:spLocks noGrp="1"/>
          </p:cNvSpPr>
          <p:nvPr>
            <p:ph type="body" sz="quarter" idx="11" hasCustomPrompt="1"/>
          </p:nvPr>
        </p:nvSpPr>
        <p:spPr>
          <a:xfrm>
            <a:off x="6313717" y="228600"/>
            <a:ext cx="2590800" cy="152400"/>
          </a:xfrm>
        </p:spPr>
        <p:txBody>
          <a:bodyPr lIns="91440" tIns="45720" rIns="91440" bIns="45720"/>
          <a:lstStyle>
            <a:lvl1pPr algn="r">
              <a:buNone/>
              <a:defRPr sz="600">
                <a:solidFill>
                  <a:srgbClr val="969696"/>
                </a:solidFill>
                <a:latin typeface="Verdana" pitchFamily="34" charset="0"/>
              </a:defRPr>
            </a:lvl1pPr>
            <a:lvl2pPr algn="ctr">
              <a:buNone/>
              <a:defRPr sz="600">
                <a:solidFill>
                  <a:srgbClr val="969696"/>
                </a:solidFill>
                <a:latin typeface="Verdana" pitchFamily="34" charset="0"/>
              </a:defRPr>
            </a:lvl2pPr>
            <a:lvl3pPr algn="ctr">
              <a:buNone/>
              <a:defRPr sz="600">
                <a:solidFill>
                  <a:srgbClr val="969696"/>
                </a:solidFill>
                <a:latin typeface="Verdana" pitchFamily="34" charset="0"/>
              </a:defRPr>
            </a:lvl3pPr>
            <a:lvl4pPr algn="ctr">
              <a:buNone/>
              <a:defRPr sz="600">
                <a:solidFill>
                  <a:srgbClr val="969696"/>
                </a:solidFill>
                <a:latin typeface="Verdana" pitchFamily="34" charset="0"/>
              </a:defRPr>
            </a:lvl4pPr>
            <a:lvl5pPr algn="ctr">
              <a:buNone/>
              <a:defRPr sz="600">
                <a:solidFill>
                  <a:srgbClr val="969696"/>
                </a:solidFill>
                <a:latin typeface="Verdana" pitchFamily="34" charset="0"/>
              </a:defRPr>
            </a:lvl5pPr>
          </a:lstStyle>
          <a:p>
            <a:pPr lvl="0"/>
            <a:r>
              <a:rPr lang="en-US" dirty="0"/>
              <a:t>DM LAN # here, or Business Development LG#</a:t>
            </a:r>
          </a:p>
        </p:txBody>
      </p:sp>
    </p:spTree>
    <p:extLst>
      <p:ext uri="{BB962C8B-B14F-4D97-AF65-F5344CB8AC3E}">
        <p14:creationId xmlns:p14="http://schemas.microsoft.com/office/powerpoint/2010/main" val="258031196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grpSp>
        <p:nvGrpSpPr>
          <p:cNvPr id="2" name="Group 2"/>
          <p:cNvGrpSpPr>
            <a:grpSpLocks/>
          </p:cNvGrpSpPr>
          <p:nvPr/>
        </p:nvGrpSpPr>
        <p:grpSpPr bwMode="auto">
          <a:xfrm>
            <a:off x="908050" y="3038475"/>
            <a:ext cx="7327900" cy="400050"/>
            <a:chOff x="572" y="2202"/>
            <a:chExt cx="4616" cy="252"/>
          </a:xfrm>
        </p:grpSpPr>
        <p:sp>
          <p:nvSpPr>
            <p:cNvPr id="3" name="Freeform 3"/>
            <p:cNvSpPr>
              <a:spLocks/>
            </p:cNvSpPr>
            <p:nvPr/>
          </p:nvSpPr>
          <p:spPr bwMode="black">
            <a:xfrm>
              <a:off x="572" y="2202"/>
              <a:ext cx="218" cy="250"/>
            </a:xfrm>
            <a:custGeom>
              <a:avLst/>
              <a:gdLst/>
              <a:ahLst/>
              <a:cxnLst>
                <a:cxn ang="0">
                  <a:pos x="92" y="100"/>
                </a:cxn>
                <a:cxn ang="0">
                  <a:pos x="62" y="88"/>
                </a:cxn>
                <a:cxn ang="0">
                  <a:pos x="50" y="66"/>
                </a:cxn>
                <a:cxn ang="0">
                  <a:pos x="54" y="48"/>
                </a:cxn>
                <a:cxn ang="0">
                  <a:pos x="74" y="32"/>
                </a:cxn>
                <a:cxn ang="0">
                  <a:pos x="112" y="26"/>
                </a:cxn>
                <a:cxn ang="0">
                  <a:pos x="160" y="34"/>
                </a:cxn>
                <a:cxn ang="0">
                  <a:pos x="180" y="46"/>
                </a:cxn>
                <a:cxn ang="0">
                  <a:pos x="182" y="56"/>
                </a:cxn>
                <a:cxn ang="0">
                  <a:pos x="196" y="52"/>
                </a:cxn>
                <a:cxn ang="0">
                  <a:pos x="210" y="28"/>
                </a:cxn>
                <a:cxn ang="0">
                  <a:pos x="212" y="24"/>
                </a:cxn>
                <a:cxn ang="0">
                  <a:pos x="212" y="8"/>
                </a:cxn>
                <a:cxn ang="0">
                  <a:pos x="196" y="16"/>
                </a:cxn>
                <a:cxn ang="0">
                  <a:pos x="176" y="10"/>
                </a:cxn>
                <a:cxn ang="0">
                  <a:pos x="148" y="2"/>
                </a:cxn>
                <a:cxn ang="0">
                  <a:pos x="114" y="0"/>
                </a:cxn>
                <a:cxn ang="0">
                  <a:pos x="54" y="10"/>
                </a:cxn>
                <a:cxn ang="0">
                  <a:pos x="20" y="40"/>
                </a:cxn>
                <a:cxn ang="0">
                  <a:pos x="14" y="68"/>
                </a:cxn>
                <a:cxn ang="0">
                  <a:pos x="18" y="92"/>
                </a:cxn>
                <a:cxn ang="0">
                  <a:pos x="44" y="118"/>
                </a:cxn>
                <a:cxn ang="0">
                  <a:pos x="108" y="134"/>
                </a:cxn>
                <a:cxn ang="0">
                  <a:pos x="146" y="142"/>
                </a:cxn>
                <a:cxn ang="0">
                  <a:pos x="174" y="158"/>
                </a:cxn>
                <a:cxn ang="0">
                  <a:pos x="180" y="176"/>
                </a:cxn>
                <a:cxn ang="0">
                  <a:pos x="170" y="202"/>
                </a:cxn>
                <a:cxn ang="0">
                  <a:pos x="144" y="218"/>
                </a:cxn>
                <a:cxn ang="0">
                  <a:pos x="118" y="222"/>
                </a:cxn>
                <a:cxn ang="0">
                  <a:pos x="66" y="214"/>
                </a:cxn>
                <a:cxn ang="0">
                  <a:pos x="42" y="200"/>
                </a:cxn>
                <a:cxn ang="0">
                  <a:pos x="38" y="184"/>
                </a:cxn>
                <a:cxn ang="0">
                  <a:pos x="18" y="196"/>
                </a:cxn>
                <a:cxn ang="0">
                  <a:pos x="8" y="216"/>
                </a:cxn>
                <a:cxn ang="0">
                  <a:pos x="6" y="232"/>
                </a:cxn>
                <a:cxn ang="0">
                  <a:pos x="20" y="226"/>
                </a:cxn>
                <a:cxn ang="0">
                  <a:pos x="46" y="236"/>
                </a:cxn>
                <a:cxn ang="0">
                  <a:pos x="74" y="244"/>
                </a:cxn>
                <a:cxn ang="0">
                  <a:pos x="118" y="250"/>
                </a:cxn>
                <a:cxn ang="0">
                  <a:pos x="176" y="236"/>
                </a:cxn>
                <a:cxn ang="0">
                  <a:pos x="210" y="204"/>
                </a:cxn>
                <a:cxn ang="0">
                  <a:pos x="218" y="174"/>
                </a:cxn>
                <a:cxn ang="0">
                  <a:pos x="212" y="148"/>
                </a:cxn>
                <a:cxn ang="0">
                  <a:pos x="186" y="120"/>
                </a:cxn>
                <a:cxn ang="0">
                  <a:pos x="118" y="104"/>
                </a:cxn>
              </a:cxnLst>
              <a:rect l="0" t="0" r="r" b="b"/>
              <a:pathLst>
                <a:path w="218" h="250">
                  <a:moveTo>
                    <a:pt x="118" y="104"/>
                  </a:moveTo>
                  <a:lnTo>
                    <a:pt x="118" y="104"/>
                  </a:lnTo>
                  <a:lnTo>
                    <a:pt x="92" y="100"/>
                  </a:lnTo>
                  <a:lnTo>
                    <a:pt x="80" y="96"/>
                  </a:lnTo>
                  <a:lnTo>
                    <a:pt x="70" y="92"/>
                  </a:lnTo>
                  <a:lnTo>
                    <a:pt x="62" y="88"/>
                  </a:lnTo>
                  <a:lnTo>
                    <a:pt x="56" y="82"/>
                  </a:lnTo>
                  <a:lnTo>
                    <a:pt x="52" y="76"/>
                  </a:lnTo>
                  <a:lnTo>
                    <a:pt x="50" y="66"/>
                  </a:lnTo>
                  <a:lnTo>
                    <a:pt x="50" y="66"/>
                  </a:lnTo>
                  <a:lnTo>
                    <a:pt x="52" y="56"/>
                  </a:lnTo>
                  <a:lnTo>
                    <a:pt x="54" y="48"/>
                  </a:lnTo>
                  <a:lnTo>
                    <a:pt x="60" y="42"/>
                  </a:lnTo>
                  <a:lnTo>
                    <a:pt x="66" y="36"/>
                  </a:lnTo>
                  <a:lnTo>
                    <a:pt x="74" y="32"/>
                  </a:lnTo>
                  <a:lnTo>
                    <a:pt x="86" y="28"/>
                  </a:lnTo>
                  <a:lnTo>
                    <a:pt x="98" y="28"/>
                  </a:lnTo>
                  <a:lnTo>
                    <a:pt x="112" y="26"/>
                  </a:lnTo>
                  <a:lnTo>
                    <a:pt x="112" y="26"/>
                  </a:lnTo>
                  <a:lnTo>
                    <a:pt x="138" y="28"/>
                  </a:lnTo>
                  <a:lnTo>
                    <a:pt x="160" y="34"/>
                  </a:lnTo>
                  <a:lnTo>
                    <a:pt x="160" y="34"/>
                  </a:lnTo>
                  <a:lnTo>
                    <a:pt x="176" y="42"/>
                  </a:lnTo>
                  <a:lnTo>
                    <a:pt x="180" y="46"/>
                  </a:lnTo>
                  <a:lnTo>
                    <a:pt x="182" y="50"/>
                  </a:lnTo>
                  <a:lnTo>
                    <a:pt x="182" y="50"/>
                  </a:lnTo>
                  <a:lnTo>
                    <a:pt x="182" y="56"/>
                  </a:lnTo>
                  <a:lnTo>
                    <a:pt x="182" y="66"/>
                  </a:lnTo>
                  <a:lnTo>
                    <a:pt x="188" y="70"/>
                  </a:lnTo>
                  <a:lnTo>
                    <a:pt x="196" y="52"/>
                  </a:lnTo>
                  <a:lnTo>
                    <a:pt x="196" y="52"/>
                  </a:lnTo>
                  <a:lnTo>
                    <a:pt x="210" y="28"/>
                  </a:lnTo>
                  <a:lnTo>
                    <a:pt x="210" y="28"/>
                  </a:lnTo>
                  <a:lnTo>
                    <a:pt x="212" y="26"/>
                  </a:lnTo>
                  <a:lnTo>
                    <a:pt x="212" y="26"/>
                  </a:lnTo>
                  <a:lnTo>
                    <a:pt x="212" y="24"/>
                  </a:lnTo>
                  <a:lnTo>
                    <a:pt x="212" y="24"/>
                  </a:lnTo>
                  <a:lnTo>
                    <a:pt x="218" y="12"/>
                  </a:lnTo>
                  <a:lnTo>
                    <a:pt x="212" y="8"/>
                  </a:lnTo>
                  <a:lnTo>
                    <a:pt x="212" y="8"/>
                  </a:lnTo>
                  <a:lnTo>
                    <a:pt x="204" y="14"/>
                  </a:lnTo>
                  <a:lnTo>
                    <a:pt x="196" y="16"/>
                  </a:lnTo>
                  <a:lnTo>
                    <a:pt x="196" y="16"/>
                  </a:lnTo>
                  <a:lnTo>
                    <a:pt x="186" y="14"/>
                  </a:lnTo>
                  <a:lnTo>
                    <a:pt x="176" y="10"/>
                  </a:lnTo>
                  <a:lnTo>
                    <a:pt x="176" y="10"/>
                  </a:lnTo>
                  <a:lnTo>
                    <a:pt x="164" y="6"/>
                  </a:lnTo>
                  <a:lnTo>
                    <a:pt x="148" y="2"/>
                  </a:lnTo>
                  <a:lnTo>
                    <a:pt x="132" y="0"/>
                  </a:lnTo>
                  <a:lnTo>
                    <a:pt x="114" y="0"/>
                  </a:lnTo>
                  <a:lnTo>
                    <a:pt x="114" y="0"/>
                  </a:lnTo>
                  <a:lnTo>
                    <a:pt x="92" y="0"/>
                  </a:lnTo>
                  <a:lnTo>
                    <a:pt x="72" y="4"/>
                  </a:lnTo>
                  <a:lnTo>
                    <a:pt x="54" y="10"/>
                  </a:lnTo>
                  <a:lnTo>
                    <a:pt x="40" y="18"/>
                  </a:lnTo>
                  <a:lnTo>
                    <a:pt x="28" y="28"/>
                  </a:lnTo>
                  <a:lnTo>
                    <a:pt x="20" y="40"/>
                  </a:lnTo>
                  <a:lnTo>
                    <a:pt x="16" y="52"/>
                  </a:lnTo>
                  <a:lnTo>
                    <a:pt x="14" y="68"/>
                  </a:lnTo>
                  <a:lnTo>
                    <a:pt x="14" y="68"/>
                  </a:lnTo>
                  <a:lnTo>
                    <a:pt x="14" y="76"/>
                  </a:lnTo>
                  <a:lnTo>
                    <a:pt x="16" y="84"/>
                  </a:lnTo>
                  <a:lnTo>
                    <a:pt x="18" y="92"/>
                  </a:lnTo>
                  <a:lnTo>
                    <a:pt x="22" y="98"/>
                  </a:lnTo>
                  <a:lnTo>
                    <a:pt x="32" y="108"/>
                  </a:lnTo>
                  <a:lnTo>
                    <a:pt x="44" y="118"/>
                  </a:lnTo>
                  <a:lnTo>
                    <a:pt x="58" y="124"/>
                  </a:lnTo>
                  <a:lnTo>
                    <a:pt x="74" y="128"/>
                  </a:lnTo>
                  <a:lnTo>
                    <a:pt x="108" y="134"/>
                  </a:lnTo>
                  <a:lnTo>
                    <a:pt x="108" y="134"/>
                  </a:lnTo>
                  <a:lnTo>
                    <a:pt x="134" y="138"/>
                  </a:lnTo>
                  <a:lnTo>
                    <a:pt x="146" y="142"/>
                  </a:lnTo>
                  <a:lnTo>
                    <a:pt x="158" y="146"/>
                  </a:lnTo>
                  <a:lnTo>
                    <a:pt x="166" y="150"/>
                  </a:lnTo>
                  <a:lnTo>
                    <a:pt x="174" y="158"/>
                  </a:lnTo>
                  <a:lnTo>
                    <a:pt x="178" y="166"/>
                  </a:lnTo>
                  <a:lnTo>
                    <a:pt x="180" y="176"/>
                  </a:lnTo>
                  <a:lnTo>
                    <a:pt x="180" y="176"/>
                  </a:lnTo>
                  <a:lnTo>
                    <a:pt x="178" y="186"/>
                  </a:lnTo>
                  <a:lnTo>
                    <a:pt x="176" y="194"/>
                  </a:lnTo>
                  <a:lnTo>
                    <a:pt x="170" y="202"/>
                  </a:lnTo>
                  <a:lnTo>
                    <a:pt x="164" y="210"/>
                  </a:lnTo>
                  <a:lnTo>
                    <a:pt x="154" y="214"/>
                  </a:lnTo>
                  <a:lnTo>
                    <a:pt x="144" y="218"/>
                  </a:lnTo>
                  <a:lnTo>
                    <a:pt x="132" y="222"/>
                  </a:lnTo>
                  <a:lnTo>
                    <a:pt x="118" y="222"/>
                  </a:lnTo>
                  <a:lnTo>
                    <a:pt x="118" y="222"/>
                  </a:lnTo>
                  <a:lnTo>
                    <a:pt x="92" y="220"/>
                  </a:lnTo>
                  <a:lnTo>
                    <a:pt x="66" y="214"/>
                  </a:lnTo>
                  <a:lnTo>
                    <a:pt x="66" y="214"/>
                  </a:lnTo>
                  <a:lnTo>
                    <a:pt x="56" y="210"/>
                  </a:lnTo>
                  <a:lnTo>
                    <a:pt x="48" y="204"/>
                  </a:lnTo>
                  <a:lnTo>
                    <a:pt x="42" y="200"/>
                  </a:lnTo>
                  <a:lnTo>
                    <a:pt x="38" y="192"/>
                  </a:lnTo>
                  <a:lnTo>
                    <a:pt x="38" y="192"/>
                  </a:lnTo>
                  <a:lnTo>
                    <a:pt x="38" y="184"/>
                  </a:lnTo>
                  <a:lnTo>
                    <a:pt x="40" y="174"/>
                  </a:lnTo>
                  <a:lnTo>
                    <a:pt x="34" y="170"/>
                  </a:lnTo>
                  <a:lnTo>
                    <a:pt x="18" y="196"/>
                  </a:lnTo>
                  <a:lnTo>
                    <a:pt x="18" y="196"/>
                  </a:lnTo>
                  <a:lnTo>
                    <a:pt x="18" y="196"/>
                  </a:lnTo>
                  <a:lnTo>
                    <a:pt x="8" y="216"/>
                  </a:lnTo>
                  <a:lnTo>
                    <a:pt x="0" y="228"/>
                  </a:lnTo>
                  <a:lnTo>
                    <a:pt x="6" y="232"/>
                  </a:lnTo>
                  <a:lnTo>
                    <a:pt x="6" y="232"/>
                  </a:lnTo>
                  <a:lnTo>
                    <a:pt x="12" y="228"/>
                  </a:lnTo>
                  <a:lnTo>
                    <a:pt x="20" y="226"/>
                  </a:lnTo>
                  <a:lnTo>
                    <a:pt x="20" y="226"/>
                  </a:lnTo>
                  <a:lnTo>
                    <a:pt x="26" y="228"/>
                  </a:lnTo>
                  <a:lnTo>
                    <a:pt x="32" y="230"/>
                  </a:lnTo>
                  <a:lnTo>
                    <a:pt x="46" y="236"/>
                  </a:lnTo>
                  <a:lnTo>
                    <a:pt x="46" y="236"/>
                  </a:lnTo>
                  <a:lnTo>
                    <a:pt x="58" y="240"/>
                  </a:lnTo>
                  <a:lnTo>
                    <a:pt x="74" y="244"/>
                  </a:lnTo>
                  <a:lnTo>
                    <a:pt x="94" y="248"/>
                  </a:lnTo>
                  <a:lnTo>
                    <a:pt x="118" y="250"/>
                  </a:lnTo>
                  <a:lnTo>
                    <a:pt x="118" y="250"/>
                  </a:lnTo>
                  <a:lnTo>
                    <a:pt x="140" y="248"/>
                  </a:lnTo>
                  <a:lnTo>
                    <a:pt x="160" y="244"/>
                  </a:lnTo>
                  <a:lnTo>
                    <a:pt x="176" y="236"/>
                  </a:lnTo>
                  <a:lnTo>
                    <a:pt x="190" y="228"/>
                  </a:lnTo>
                  <a:lnTo>
                    <a:pt x="202" y="216"/>
                  </a:lnTo>
                  <a:lnTo>
                    <a:pt x="210" y="204"/>
                  </a:lnTo>
                  <a:lnTo>
                    <a:pt x="216" y="190"/>
                  </a:lnTo>
                  <a:lnTo>
                    <a:pt x="218" y="174"/>
                  </a:lnTo>
                  <a:lnTo>
                    <a:pt x="218" y="174"/>
                  </a:lnTo>
                  <a:lnTo>
                    <a:pt x="218" y="164"/>
                  </a:lnTo>
                  <a:lnTo>
                    <a:pt x="216" y="156"/>
                  </a:lnTo>
                  <a:lnTo>
                    <a:pt x="212" y="148"/>
                  </a:lnTo>
                  <a:lnTo>
                    <a:pt x="210" y="140"/>
                  </a:lnTo>
                  <a:lnTo>
                    <a:pt x="198" y="130"/>
                  </a:lnTo>
                  <a:lnTo>
                    <a:pt x="186" y="120"/>
                  </a:lnTo>
                  <a:lnTo>
                    <a:pt x="170" y="114"/>
                  </a:lnTo>
                  <a:lnTo>
                    <a:pt x="154" y="110"/>
                  </a:lnTo>
                  <a:lnTo>
                    <a:pt x="118" y="104"/>
                  </a:lnTo>
                  <a:lnTo>
                    <a:pt x="118" y="104"/>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4" name="Freeform 4"/>
            <p:cNvSpPr>
              <a:spLocks/>
            </p:cNvSpPr>
            <p:nvPr/>
          </p:nvSpPr>
          <p:spPr bwMode="black">
            <a:xfrm>
              <a:off x="808" y="2242"/>
              <a:ext cx="230" cy="210"/>
            </a:xfrm>
            <a:custGeom>
              <a:avLst/>
              <a:gdLst/>
              <a:ahLst/>
              <a:cxnLst>
                <a:cxn ang="0">
                  <a:pos x="140" y="8"/>
                </a:cxn>
                <a:cxn ang="0">
                  <a:pos x="148" y="8"/>
                </a:cxn>
                <a:cxn ang="0">
                  <a:pos x="160" y="12"/>
                </a:cxn>
                <a:cxn ang="0">
                  <a:pos x="166" y="22"/>
                </a:cxn>
                <a:cxn ang="0">
                  <a:pos x="166" y="136"/>
                </a:cxn>
                <a:cxn ang="0">
                  <a:pos x="166" y="148"/>
                </a:cxn>
                <a:cxn ang="0">
                  <a:pos x="160" y="168"/>
                </a:cxn>
                <a:cxn ang="0">
                  <a:pos x="148" y="178"/>
                </a:cxn>
                <a:cxn ang="0">
                  <a:pos x="128" y="184"/>
                </a:cxn>
                <a:cxn ang="0">
                  <a:pos x="116" y="184"/>
                </a:cxn>
                <a:cxn ang="0">
                  <a:pos x="92" y="182"/>
                </a:cxn>
                <a:cxn ang="0">
                  <a:pos x="76" y="174"/>
                </a:cxn>
                <a:cxn ang="0">
                  <a:pos x="66" y="160"/>
                </a:cxn>
                <a:cxn ang="0">
                  <a:pos x="64" y="136"/>
                </a:cxn>
                <a:cxn ang="0">
                  <a:pos x="64" y="26"/>
                </a:cxn>
                <a:cxn ang="0">
                  <a:pos x="66" y="18"/>
                </a:cxn>
                <a:cxn ang="0">
                  <a:pos x="76" y="8"/>
                </a:cxn>
                <a:cxn ang="0">
                  <a:pos x="92" y="8"/>
                </a:cxn>
                <a:cxn ang="0">
                  <a:pos x="0" y="0"/>
                </a:cxn>
                <a:cxn ang="0">
                  <a:pos x="8" y="8"/>
                </a:cxn>
                <a:cxn ang="0">
                  <a:pos x="16" y="8"/>
                </a:cxn>
                <a:cxn ang="0">
                  <a:pos x="28" y="18"/>
                </a:cxn>
                <a:cxn ang="0">
                  <a:pos x="28" y="26"/>
                </a:cxn>
                <a:cxn ang="0">
                  <a:pos x="28" y="142"/>
                </a:cxn>
                <a:cxn ang="0">
                  <a:pos x="34" y="172"/>
                </a:cxn>
                <a:cxn ang="0">
                  <a:pos x="50" y="194"/>
                </a:cxn>
                <a:cxn ang="0">
                  <a:pos x="76" y="206"/>
                </a:cxn>
                <a:cxn ang="0">
                  <a:pos x="116" y="210"/>
                </a:cxn>
                <a:cxn ang="0">
                  <a:pos x="136" y="208"/>
                </a:cxn>
                <a:cxn ang="0">
                  <a:pos x="168" y="200"/>
                </a:cxn>
                <a:cxn ang="0">
                  <a:pos x="190" y="184"/>
                </a:cxn>
                <a:cxn ang="0">
                  <a:pos x="200" y="158"/>
                </a:cxn>
                <a:cxn ang="0">
                  <a:pos x="202" y="142"/>
                </a:cxn>
                <a:cxn ang="0">
                  <a:pos x="202" y="26"/>
                </a:cxn>
                <a:cxn ang="0">
                  <a:pos x="208" y="12"/>
                </a:cxn>
                <a:cxn ang="0">
                  <a:pos x="222" y="8"/>
                </a:cxn>
                <a:cxn ang="0">
                  <a:pos x="230" y="0"/>
                </a:cxn>
              </a:cxnLst>
              <a:rect l="0" t="0" r="r" b="b"/>
              <a:pathLst>
                <a:path w="230" h="210">
                  <a:moveTo>
                    <a:pt x="140" y="0"/>
                  </a:moveTo>
                  <a:lnTo>
                    <a:pt x="140" y="8"/>
                  </a:lnTo>
                  <a:lnTo>
                    <a:pt x="148" y="8"/>
                  </a:lnTo>
                  <a:lnTo>
                    <a:pt x="148" y="8"/>
                  </a:lnTo>
                  <a:lnTo>
                    <a:pt x="154" y="8"/>
                  </a:lnTo>
                  <a:lnTo>
                    <a:pt x="160" y="12"/>
                  </a:lnTo>
                  <a:lnTo>
                    <a:pt x="164" y="16"/>
                  </a:lnTo>
                  <a:lnTo>
                    <a:pt x="166" y="22"/>
                  </a:lnTo>
                  <a:lnTo>
                    <a:pt x="166" y="22"/>
                  </a:lnTo>
                  <a:lnTo>
                    <a:pt x="166" y="136"/>
                  </a:lnTo>
                  <a:lnTo>
                    <a:pt x="166" y="136"/>
                  </a:lnTo>
                  <a:lnTo>
                    <a:pt x="166" y="148"/>
                  </a:lnTo>
                  <a:lnTo>
                    <a:pt x="164" y="160"/>
                  </a:lnTo>
                  <a:lnTo>
                    <a:pt x="160" y="168"/>
                  </a:lnTo>
                  <a:lnTo>
                    <a:pt x="154" y="174"/>
                  </a:lnTo>
                  <a:lnTo>
                    <a:pt x="148" y="178"/>
                  </a:lnTo>
                  <a:lnTo>
                    <a:pt x="138" y="182"/>
                  </a:lnTo>
                  <a:lnTo>
                    <a:pt x="128" y="184"/>
                  </a:lnTo>
                  <a:lnTo>
                    <a:pt x="116" y="184"/>
                  </a:lnTo>
                  <a:lnTo>
                    <a:pt x="116" y="184"/>
                  </a:lnTo>
                  <a:lnTo>
                    <a:pt x="102" y="184"/>
                  </a:lnTo>
                  <a:lnTo>
                    <a:pt x="92" y="182"/>
                  </a:lnTo>
                  <a:lnTo>
                    <a:pt x="82" y="178"/>
                  </a:lnTo>
                  <a:lnTo>
                    <a:pt x="76" y="174"/>
                  </a:lnTo>
                  <a:lnTo>
                    <a:pt x="70" y="168"/>
                  </a:lnTo>
                  <a:lnTo>
                    <a:pt x="66" y="160"/>
                  </a:lnTo>
                  <a:lnTo>
                    <a:pt x="64" y="148"/>
                  </a:lnTo>
                  <a:lnTo>
                    <a:pt x="64" y="136"/>
                  </a:lnTo>
                  <a:lnTo>
                    <a:pt x="64" y="136"/>
                  </a:lnTo>
                  <a:lnTo>
                    <a:pt x="64" y="26"/>
                  </a:lnTo>
                  <a:lnTo>
                    <a:pt x="64" y="26"/>
                  </a:lnTo>
                  <a:lnTo>
                    <a:pt x="66" y="18"/>
                  </a:lnTo>
                  <a:lnTo>
                    <a:pt x="70" y="12"/>
                  </a:lnTo>
                  <a:lnTo>
                    <a:pt x="76" y="8"/>
                  </a:lnTo>
                  <a:lnTo>
                    <a:pt x="84" y="8"/>
                  </a:lnTo>
                  <a:lnTo>
                    <a:pt x="92" y="8"/>
                  </a:lnTo>
                  <a:lnTo>
                    <a:pt x="92" y="0"/>
                  </a:lnTo>
                  <a:lnTo>
                    <a:pt x="0" y="0"/>
                  </a:lnTo>
                  <a:lnTo>
                    <a:pt x="0" y="8"/>
                  </a:lnTo>
                  <a:lnTo>
                    <a:pt x="8" y="8"/>
                  </a:lnTo>
                  <a:lnTo>
                    <a:pt x="8" y="8"/>
                  </a:lnTo>
                  <a:lnTo>
                    <a:pt x="16" y="8"/>
                  </a:lnTo>
                  <a:lnTo>
                    <a:pt x="22" y="12"/>
                  </a:lnTo>
                  <a:lnTo>
                    <a:pt x="28" y="18"/>
                  </a:lnTo>
                  <a:lnTo>
                    <a:pt x="28" y="26"/>
                  </a:lnTo>
                  <a:lnTo>
                    <a:pt x="28" y="26"/>
                  </a:lnTo>
                  <a:lnTo>
                    <a:pt x="28" y="142"/>
                  </a:lnTo>
                  <a:lnTo>
                    <a:pt x="28" y="142"/>
                  </a:lnTo>
                  <a:lnTo>
                    <a:pt x="30" y="158"/>
                  </a:lnTo>
                  <a:lnTo>
                    <a:pt x="34" y="172"/>
                  </a:lnTo>
                  <a:lnTo>
                    <a:pt x="40" y="184"/>
                  </a:lnTo>
                  <a:lnTo>
                    <a:pt x="50" y="194"/>
                  </a:lnTo>
                  <a:lnTo>
                    <a:pt x="62" y="200"/>
                  </a:lnTo>
                  <a:lnTo>
                    <a:pt x="76" y="206"/>
                  </a:lnTo>
                  <a:lnTo>
                    <a:pt x="94" y="208"/>
                  </a:lnTo>
                  <a:lnTo>
                    <a:pt x="116" y="210"/>
                  </a:lnTo>
                  <a:lnTo>
                    <a:pt x="116" y="210"/>
                  </a:lnTo>
                  <a:lnTo>
                    <a:pt x="136" y="208"/>
                  </a:lnTo>
                  <a:lnTo>
                    <a:pt x="154" y="206"/>
                  </a:lnTo>
                  <a:lnTo>
                    <a:pt x="168" y="200"/>
                  </a:lnTo>
                  <a:lnTo>
                    <a:pt x="180" y="194"/>
                  </a:lnTo>
                  <a:lnTo>
                    <a:pt x="190" y="184"/>
                  </a:lnTo>
                  <a:lnTo>
                    <a:pt x="196" y="172"/>
                  </a:lnTo>
                  <a:lnTo>
                    <a:pt x="200" y="158"/>
                  </a:lnTo>
                  <a:lnTo>
                    <a:pt x="202" y="142"/>
                  </a:lnTo>
                  <a:lnTo>
                    <a:pt x="202" y="142"/>
                  </a:lnTo>
                  <a:lnTo>
                    <a:pt x="202" y="26"/>
                  </a:lnTo>
                  <a:lnTo>
                    <a:pt x="202" y="26"/>
                  </a:lnTo>
                  <a:lnTo>
                    <a:pt x="202" y="18"/>
                  </a:lnTo>
                  <a:lnTo>
                    <a:pt x="208" y="12"/>
                  </a:lnTo>
                  <a:lnTo>
                    <a:pt x="214" y="8"/>
                  </a:lnTo>
                  <a:lnTo>
                    <a:pt x="222" y="8"/>
                  </a:lnTo>
                  <a:lnTo>
                    <a:pt x="230" y="8"/>
                  </a:lnTo>
                  <a:lnTo>
                    <a:pt x="230" y="0"/>
                  </a:lnTo>
                  <a:lnTo>
                    <a:pt x="140" y="0"/>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5" name="Freeform 5"/>
            <p:cNvSpPr>
              <a:spLocks/>
            </p:cNvSpPr>
            <p:nvPr/>
          </p:nvSpPr>
          <p:spPr bwMode="black">
            <a:xfrm>
              <a:off x="1438" y="2242"/>
              <a:ext cx="90" cy="204"/>
            </a:xfrm>
            <a:custGeom>
              <a:avLst/>
              <a:gdLst/>
              <a:ahLst/>
              <a:cxnLst>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90" y="204"/>
                </a:cxn>
                <a:cxn ang="0">
                  <a:pos x="90" y="196"/>
                </a:cxn>
                <a:cxn ang="0">
                  <a:pos x="82" y="196"/>
                </a:cxn>
                <a:cxn ang="0">
                  <a:pos x="82" y="196"/>
                </a:cxn>
                <a:cxn ang="0">
                  <a:pos x="82" y="196"/>
                </a:cxn>
                <a:cxn ang="0">
                  <a:pos x="74" y="194"/>
                </a:cxn>
                <a:cxn ang="0">
                  <a:pos x="68" y="190"/>
                </a:cxn>
                <a:cxn ang="0">
                  <a:pos x="64" y="184"/>
                </a:cxn>
                <a:cxn ang="0">
                  <a:pos x="62" y="178"/>
                </a:cxn>
                <a:cxn ang="0">
                  <a:pos x="62" y="26"/>
                </a:cxn>
                <a:cxn ang="0">
                  <a:pos x="62" y="26"/>
                </a:cxn>
                <a:cxn ang="0">
                  <a:pos x="64" y="18"/>
                </a:cxn>
                <a:cxn ang="0">
                  <a:pos x="68" y="12"/>
                </a:cxn>
                <a:cxn ang="0">
                  <a:pos x="74" y="8"/>
                </a:cxn>
                <a:cxn ang="0">
                  <a:pos x="82" y="8"/>
                </a:cxn>
                <a:cxn ang="0">
                  <a:pos x="82" y="8"/>
                </a:cxn>
              </a:cxnLst>
              <a:rect l="0" t="0" r="r" b="b"/>
              <a:pathLst>
                <a:path w="90" h="204">
                  <a:moveTo>
                    <a:pt x="82" y="8"/>
                  </a:move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90" y="204"/>
                  </a:lnTo>
                  <a:lnTo>
                    <a:pt x="90" y="196"/>
                  </a:lnTo>
                  <a:lnTo>
                    <a:pt x="82" y="196"/>
                  </a:lnTo>
                  <a:lnTo>
                    <a:pt x="82" y="196"/>
                  </a:lnTo>
                  <a:lnTo>
                    <a:pt x="82" y="196"/>
                  </a:lnTo>
                  <a:lnTo>
                    <a:pt x="74" y="194"/>
                  </a:lnTo>
                  <a:lnTo>
                    <a:pt x="68" y="190"/>
                  </a:lnTo>
                  <a:lnTo>
                    <a:pt x="64" y="184"/>
                  </a:lnTo>
                  <a:lnTo>
                    <a:pt x="62" y="178"/>
                  </a:lnTo>
                  <a:lnTo>
                    <a:pt x="62" y="26"/>
                  </a:lnTo>
                  <a:lnTo>
                    <a:pt x="62" y="26"/>
                  </a:lnTo>
                  <a:lnTo>
                    <a:pt x="64" y="18"/>
                  </a:lnTo>
                  <a:lnTo>
                    <a:pt x="68" y="12"/>
                  </a:lnTo>
                  <a:lnTo>
                    <a:pt x="74" y="8"/>
                  </a:lnTo>
                  <a:lnTo>
                    <a:pt x="82" y="8"/>
                  </a:lnTo>
                  <a:lnTo>
                    <a:pt x="82" y="8"/>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6" name="Freeform 6"/>
            <p:cNvSpPr>
              <a:spLocks/>
            </p:cNvSpPr>
            <p:nvPr/>
          </p:nvSpPr>
          <p:spPr bwMode="black">
            <a:xfrm>
              <a:off x="1056" y="2242"/>
              <a:ext cx="178" cy="204"/>
            </a:xfrm>
            <a:custGeom>
              <a:avLst/>
              <a:gdLst/>
              <a:ahLst/>
              <a:cxnLst>
                <a:cxn ang="0">
                  <a:pos x="170" y="156"/>
                </a:cxn>
                <a:cxn ang="0">
                  <a:pos x="166" y="166"/>
                </a:cxn>
                <a:cxn ang="0">
                  <a:pos x="166" y="166"/>
                </a:cxn>
                <a:cxn ang="0">
                  <a:pos x="164" y="172"/>
                </a:cxn>
                <a:cxn ang="0">
                  <a:pos x="160"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60"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7" name="Freeform 7"/>
            <p:cNvSpPr>
              <a:spLocks/>
            </p:cNvSpPr>
            <p:nvPr/>
          </p:nvSpPr>
          <p:spPr bwMode="black">
            <a:xfrm>
              <a:off x="1246" y="2242"/>
              <a:ext cx="178" cy="204"/>
            </a:xfrm>
            <a:custGeom>
              <a:avLst/>
              <a:gdLst/>
              <a:ahLst/>
              <a:cxnLst>
                <a:cxn ang="0">
                  <a:pos x="170" y="156"/>
                </a:cxn>
                <a:cxn ang="0">
                  <a:pos x="166" y="166"/>
                </a:cxn>
                <a:cxn ang="0">
                  <a:pos x="166" y="166"/>
                </a:cxn>
                <a:cxn ang="0">
                  <a:pos x="164" y="172"/>
                </a:cxn>
                <a:cxn ang="0">
                  <a:pos x="158"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58"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8" name="Freeform 8"/>
            <p:cNvSpPr>
              <a:spLocks/>
            </p:cNvSpPr>
            <p:nvPr/>
          </p:nvSpPr>
          <p:spPr bwMode="black">
            <a:xfrm>
              <a:off x="4142" y="2242"/>
              <a:ext cx="178" cy="204"/>
            </a:xfrm>
            <a:custGeom>
              <a:avLst/>
              <a:gdLst/>
              <a:ahLst/>
              <a:cxnLst>
                <a:cxn ang="0">
                  <a:pos x="170" y="156"/>
                </a:cxn>
                <a:cxn ang="0">
                  <a:pos x="166" y="166"/>
                </a:cxn>
                <a:cxn ang="0">
                  <a:pos x="166" y="166"/>
                </a:cxn>
                <a:cxn ang="0">
                  <a:pos x="164" y="172"/>
                </a:cxn>
                <a:cxn ang="0">
                  <a:pos x="160"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60"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9" name="Freeform 9"/>
            <p:cNvSpPr>
              <a:spLocks/>
            </p:cNvSpPr>
            <p:nvPr/>
          </p:nvSpPr>
          <p:spPr bwMode="black">
            <a:xfrm>
              <a:off x="4332" y="2242"/>
              <a:ext cx="178" cy="204"/>
            </a:xfrm>
            <a:custGeom>
              <a:avLst/>
              <a:gdLst/>
              <a:ahLst/>
              <a:cxnLst>
                <a:cxn ang="0">
                  <a:pos x="170" y="156"/>
                </a:cxn>
                <a:cxn ang="0">
                  <a:pos x="166" y="166"/>
                </a:cxn>
                <a:cxn ang="0">
                  <a:pos x="166" y="166"/>
                </a:cxn>
                <a:cxn ang="0">
                  <a:pos x="164" y="172"/>
                </a:cxn>
                <a:cxn ang="0">
                  <a:pos x="158"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58"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0" name="Freeform 10"/>
            <p:cNvSpPr>
              <a:spLocks/>
            </p:cNvSpPr>
            <p:nvPr/>
          </p:nvSpPr>
          <p:spPr bwMode="black">
            <a:xfrm>
              <a:off x="4622" y="2242"/>
              <a:ext cx="178" cy="204"/>
            </a:xfrm>
            <a:custGeom>
              <a:avLst/>
              <a:gdLst/>
              <a:ahLst/>
              <a:cxnLst>
                <a:cxn ang="0">
                  <a:pos x="170" y="156"/>
                </a:cxn>
                <a:cxn ang="0">
                  <a:pos x="166" y="166"/>
                </a:cxn>
                <a:cxn ang="0">
                  <a:pos x="166" y="166"/>
                </a:cxn>
                <a:cxn ang="0">
                  <a:pos x="164" y="172"/>
                </a:cxn>
                <a:cxn ang="0">
                  <a:pos x="160"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70" y="156"/>
                </a:cxn>
              </a:cxnLst>
              <a:rect l="0" t="0" r="r" b="b"/>
              <a:pathLst>
                <a:path w="178" h="204">
                  <a:moveTo>
                    <a:pt x="170" y="156"/>
                  </a:moveTo>
                  <a:lnTo>
                    <a:pt x="166" y="166"/>
                  </a:lnTo>
                  <a:lnTo>
                    <a:pt x="166" y="166"/>
                  </a:lnTo>
                  <a:lnTo>
                    <a:pt x="164" y="172"/>
                  </a:lnTo>
                  <a:lnTo>
                    <a:pt x="160"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70" y="15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1" name="Freeform 11"/>
            <p:cNvSpPr>
              <a:spLocks/>
            </p:cNvSpPr>
            <p:nvPr/>
          </p:nvSpPr>
          <p:spPr bwMode="black">
            <a:xfrm>
              <a:off x="4812" y="2242"/>
              <a:ext cx="178" cy="204"/>
            </a:xfrm>
            <a:custGeom>
              <a:avLst/>
              <a:gdLst/>
              <a:ahLst/>
              <a:cxnLst>
                <a:cxn ang="0">
                  <a:pos x="168" y="156"/>
                </a:cxn>
                <a:cxn ang="0">
                  <a:pos x="166" y="166"/>
                </a:cxn>
                <a:cxn ang="0">
                  <a:pos x="166" y="166"/>
                </a:cxn>
                <a:cxn ang="0">
                  <a:pos x="162" y="172"/>
                </a:cxn>
                <a:cxn ang="0">
                  <a:pos x="158" y="176"/>
                </a:cxn>
                <a:cxn ang="0">
                  <a:pos x="152" y="180"/>
                </a:cxn>
                <a:cxn ang="0">
                  <a:pos x="140" y="180"/>
                </a:cxn>
                <a:cxn ang="0">
                  <a:pos x="62" y="180"/>
                </a:cxn>
                <a:cxn ang="0">
                  <a:pos x="62" y="180"/>
                </a:cxn>
                <a:cxn ang="0">
                  <a:pos x="62" y="26"/>
                </a:cxn>
                <a:cxn ang="0">
                  <a:pos x="62" y="26"/>
                </a:cxn>
                <a:cxn ang="0">
                  <a:pos x="64" y="18"/>
                </a:cxn>
                <a:cxn ang="0">
                  <a:pos x="68" y="12"/>
                </a:cxn>
                <a:cxn ang="0">
                  <a:pos x="74" y="8"/>
                </a:cxn>
                <a:cxn ang="0">
                  <a:pos x="82" y="8"/>
                </a:cxn>
                <a:cxn ang="0">
                  <a:pos x="90" y="8"/>
                </a:cxn>
                <a:cxn ang="0">
                  <a:pos x="90"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66" y="204"/>
                </a:cxn>
                <a:cxn ang="0">
                  <a:pos x="178" y="158"/>
                </a:cxn>
                <a:cxn ang="0">
                  <a:pos x="168" y="156"/>
                </a:cxn>
              </a:cxnLst>
              <a:rect l="0" t="0" r="r" b="b"/>
              <a:pathLst>
                <a:path w="178" h="204">
                  <a:moveTo>
                    <a:pt x="168" y="156"/>
                  </a:moveTo>
                  <a:lnTo>
                    <a:pt x="166" y="166"/>
                  </a:lnTo>
                  <a:lnTo>
                    <a:pt x="166" y="166"/>
                  </a:lnTo>
                  <a:lnTo>
                    <a:pt x="162" y="172"/>
                  </a:lnTo>
                  <a:lnTo>
                    <a:pt x="158" y="176"/>
                  </a:lnTo>
                  <a:lnTo>
                    <a:pt x="152" y="180"/>
                  </a:lnTo>
                  <a:lnTo>
                    <a:pt x="140" y="180"/>
                  </a:lnTo>
                  <a:lnTo>
                    <a:pt x="62" y="180"/>
                  </a:lnTo>
                  <a:lnTo>
                    <a:pt x="62" y="180"/>
                  </a:lnTo>
                  <a:lnTo>
                    <a:pt x="62" y="26"/>
                  </a:lnTo>
                  <a:lnTo>
                    <a:pt x="62" y="26"/>
                  </a:lnTo>
                  <a:lnTo>
                    <a:pt x="64" y="18"/>
                  </a:lnTo>
                  <a:lnTo>
                    <a:pt x="68" y="12"/>
                  </a:lnTo>
                  <a:lnTo>
                    <a:pt x="74" y="8"/>
                  </a:lnTo>
                  <a:lnTo>
                    <a:pt x="82" y="8"/>
                  </a:lnTo>
                  <a:lnTo>
                    <a:pt x="90" y="8"/>
                  </a:lnTo>
                  <a:lnTo>
                    <a:pt x="90"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66" y="204"/>
                  </a:lnTo>
                  <a:lnTo>
                    <a:pt x="178" y="158"/>
                  </a:lnTo>
                  <a:lnTo>
                    <a:pt x="168" y="15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2" name="Freeform 12"/>
            <p:cNvSpPr>
              <a:spLocks noEditPoints="1"/>
            </p:cNvSpPr>
            <p:nvPr/>
          </p:nvSpPr>
          <p:spPr bwMode="black">
            <a:xfrm>
              <a:off x="4998" y="2242"/>
              <a:ext cx="190" cy="204"/>
            </a:xfrm>
            <a:custGeom>
              <a:avLst/>
              <a:gdLst/>
              <a:ahLst/>
              <a:cxnLst>
                <a:cxn ang="0">
                  <a:pos x="0" y="0"/>
                </a:cxn>
                <a:cxn ang="0">
                  <a:pos x="8" y="8"/>
                </a:cxn>
                <a:cxn ang="0">
                  <a:pos x="16" y="8"/>
                </a:cxn>
                <a:cxn ang="0">
                  <a:pos x="26" y="18"/>
                </a:cxn>
                <a:cxn ang="0">
                  <a:pos x="28" y="178"/>
                </a:cxn>
                <a:cxn ang="0">
                  <a:pos x="26" y="184"/>
                </a:cxn>
                <a:cxn ang="0">
                  <a:pos x="16" y="194"/>
                </a:cxn>
                <a:cxn ang="0">
                  <a:pos x="0" y="196"/>
                </a:cxn>
                <a:cxn ang="0">
                  <a:pos x="8" y="204"/>
                </a:cxn>
                <a:cxn ang="0">
                  <a:pos x="82" y="204"/>
                </a:cxn>
                <a:cxn ang="0">
                  <a:pos x="90" y="204"/>
                </a:cxn>
                <a:cxn ang="0">
                  <a:pos x="82" y="196"/>
                </a:cxn>
                <a:cxn ang="0">
                  <a:pos x="74" y="194"/>
                </a:cxn>
                <a:cxn ang="0">
                  <a:pos x="64" y="184"/>
                </a:cxn>
                <a:cxn ang="0">
                  <a:pos x="64" y="178"/>
                </a:cxn>
                <a:cxn ang="0">
                  <a:pos x="122" y="114"/>
                </a:cxn>
                <a:cxn ang="0">
                  <a:pos x="138" y="114"/>
                </a:cxn>
                <a:cxn ang="0">
                  <a:pos x="164" y="106"/>
                </a:cxn>
                <a:cxn ang="0">
                  <a:pos x="180" y="92"/>
                </a:cxn>
                <a:cxn ang="0">
                  <a:pos x="190" y="72"/>
                </a:cxn>
                <a:cxn ang="0">
                  <a:pos x="190" y="60"/>
                </a:cxn>
                <a:cxn ang="0">
                  <a:pos x="186" y="32"/>
                </a:cxn>
                <a:cxn ang="0">
                  <a:pos x="170" y="14"/>
                </a:cxn>
                <a:cxn ang="0">
                  <a:pos x="144" y="2"/>
                </a:cxn>
                <a:cxn ang="0">
                  <a:pos x="108" y="0"/>
                </a:cxn>
                <a:cxn ang="0">
                  <a:pos x="114" y="90"/>
                </a:cxn>
                <a:cxn ang="0">
                  <a:pos x="64" y="24"/>
                </a:cxn>
                <a:cxn ang="0">
                  <a:pos x="116" y="24"/>
                </a:cxn>
                <a:cxn ang="0">
                  <a:pos x="138" y="26"/>
                </a:cxn>
                <a:cxn ang="0">
                  <a:pos x="148" y="34"/>
                </a:cxn>
                <a:cxn ang="0">
                  <a:pos x="154" y="48"/>
                </a:cxn>
                <a:cxn ang="0">
                  <a:pos x="156" y="58"/>
                </a:cxn>
                <a:cxn ang="0">
                  <a:pos x="152" y="74"/>
                </a:cxn>
                <a:cxn ang="0">
                  <a:pos x="144" y="84"/>
                </a:cxn>
                <a:cxn ang="0">
                  <a:pos x="130" y="88"/>
                </a:cxn>
                <a:cxn ang="0">
                  <a:pos x="114" y="90"/>
                </a:cxn>
              </a:cxnLst>
              <a:rect l="0" t="0" r="r" b="b"/>
              <a:pathLst>
                <a:path w="190" h="204">
                  <a:moveTo>
                    <a:pt x="108" y="0"/>
                  </a:move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0" y="196"/>
                  </a:lnTo>
                  <a:lnTo>
                    <a:pt x="0" y="204"/>
                  </a:lnTo>
                  <a:lnTo>
                    <a:pt x="8" y="204"/>
                  </a:lnTo>
                  <a:lnTo>
                    <a:pt x="8" y="204"/>
                  </a:lnTo>
                  <a:lnTo>
                    <a:pt x="82" y="204"/>
                  </a:lnTo>
                  <a:lnTo>
                    <a:pt x="82" y="204"/>
                  </a:lnTo>
                  <a:lnTo>
                    <a:pt x="90" y="204"/>
                  </a:lnTo>
                  <a:lnTo>
                    <a:pt x="90" y="196"/>
                  </a:lnTo>
                  <a:lnTo>
                    <a:pt x="82" y="196"/>
                  </a:lnTo>
                  <a:lnTo>
                    <a:pt x="82" y="196"/>
                  </a:lnTo>
                  <a:lnTo>
                    <a:pt x="74" y="194"/>
                  </a:lnTo>
                  <a:lnTo>
                    <a:pt x="68" y="190"/>
                  </a:lnTo>
                  <a:lnTo>
                    <a:pt x="64" y="184"/>
                  </a:lnTo>
                  <a:lnTo>
                    <a:pt x="64" y="178"/>
                  </a:lnTo>
                  <a:lnTo>
                    <a:pt x="64" y="178"/>
                  </a:lnTo>
                  <a:lnTo>
                    <a:pt x="64" y="114"/>
                  </a:lnTo>
                  <a:lnTo>
                    <a:pt x="122" y="114"/>
                  </a:lnTo>
                  <a:lnTo>
                    <a:pt x="122" y="114"/>
                  </a:lnTo>
                  <a:lnTo>
                    <a:pt x="138" y="114"/>
                  </a:lnTo>
                  <a:lnTo>
                    <a:pt x="152" y="110"/>
                  </a:lnTo>
                  <a:lnTo>
                    <a:pt x="164" y="106"/>
                  </a:lnTo>
                  <a:lnTo>
                    <a:pt x="172" y="100"/>
                  </a:lnTo>
                  <a:lnTo>
                    <a:pt x="180" y="92"/>
                  </a:lnTo>
                  <a:lnTo>
                    <a:pt x="186" y="82"/>
                  </a:lnTo>
                  <a:lnTo>
                    <a:pt x="190" y="72"/>
                  </a:lnTo>
                  <a:lnTo>
                    <a:pt x="190" y="60"/>
                  </a:lnTo>
                  <a:lnTo>
                    <a:pt x="190" y="60"/>
                  </a:lnTo>
                  <a:lnTo>
                    <a:pt x="190" y="44"/>
                  </a:lnTo>
                  <a:lnTo>
                    <a:pt x="186" y="32"/>
                  </a:lnTo>
                  <a:lnTo>
                    <a:pt x="180" y="22"/>
                  </a:lnTo>
                  <a:lnTo>
                    <a:pt x="170" y="14"/>
                  </a:lnTo>
                  <a:lnTo>
                    <a:pt x="160" y="8"/>
                  </a:lnTo>
                  <a:lnTo>
                    <a:pt x="144" y="2"/>
                  </a:lnTo>
                  <a:lnTo>
                    <a:pt x="128" y="0"/>
                  </a:lnTo>
                  <a:lnTo>
                    <a:pt x="108" y="0"/>
                  </a:lnTo>
                  <a:lnTo>
                    <a:pt x="108" y="0"/>
                  </a:lnTo>
                  <a:close/>
                  <a:moveTo>
                    <a:pt x="114" y="90"/>
                  </a:moveTo>
                  <a:lnTo>
                    <a:pt x="64" y="90"/>
                  </a:lnTo>
                  <a:lnTo>
                    <a:pt x="64" y="24"/>
                  </a:lnTo>
                  <a:lnTo>
                    <a:pt x="116" y="24"/>
                  </a:lnTo>
                  <a:lnTo>
                    <a:pt x="116" y="24"/>
                  </a:lnTo>
                  <a:lnTo>
                    <a:pt x="130" y="24"/>
                  </a:lnTo>
                  <a:lnTo>
                    <a:pt x="138" y="26"/>
                  </a:lnTo>
                  <a:lnTo>
                    <a:pt x="144" y="30"/>
                  </a:lnTo>
                  <a:lnTo>
                    <a:pt x="148" y="34"/>
                  </a:lnTo>
                  <a:lnTo>
                    <a:pt x="152" y="40"/>
                  </a:lnTo>
                  <a:lnTo>
                    <a:pt x="154" y="48"/>
                  </a:lnTo>
                  <a:lnTo>
                    <a:pt x="156" y="58"/>
                  </a:lnTo>
                  <a:lnTo>
                    <a:pt x="156" y="58"/>
                  </a:lnTo>
                  <a:lnTo>
                    <a:pt x="154" y="66"/>
                  </a:lnTo>
                  <a:lnTo>
                    <a:pt x="152" y="74"/>
                  </a:lnTo>
                  <a:lnTo>
                    <a:pt x="150" y="80"/>
                  </a:lnTo>
                  <a:lnTo>
                    <a:pt x="144" y="84"/>
                  </a:lnTo>
                  <a:lnTo>
                    <a:pt x="138" y="86"/>
                  </a:lnTo>
                  <a:lnTo>
                    <a:pt x="130" y="88"/>
                  </a:lnTo>
                  <a:lnTo>
                    <a:pt x="114" y="90"/>
                  </a:lnTo>
                  <a:lnTo>
                    <a:pt x="114" y="90"/>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3" name="Freeform 13"/>
            <p:cNvSpPr>
              <a:spLocks/>
            </p:cNvSpPr>
            <p:nvPr/>
          </p:nvSpPr>
          <p:spPr bwMode="black">
            <a:xfrm>
              <a:off x="3930" y="2242"/>
              <a:ext cx="196" cy="204"/>
            </a:xfrm>
            <a:custGeom>
              <a:avLst/>
              <a:gdLst/>
              <a:ahLst/>
              <a:cxnLst>
                <a:cxn ang="0">
                  <a:pos x="188" y="156"/>
                </a:cxn>
                <a:cxn ang="0">
                  <a:pos x="186" y="166"/>
                </a:cxn>
                <a:cxn ang="0">
                  <a:pos x="186" y="166"/>
                </a:cxn>
                <a:cxn ang="0">
                  <a:pos x="182" y="172"/>
                </a:cxn>
                <a:cxn ang="0">
                  <a:pos x="178" y="176"/>
                </a:cxn>
                <a:cxn ang="0">
                  <a:pos x="172" y="180"/>
                </a:cxn>
                <a:cxn ang="0">
                  <a:pos x="160" y="180"/>
                </a:cxn>
                <a:cxn ang="0">
                  <a:pos x="62" y="180"/>
                </a:cxn>
                <a:cxn ang="0">
                  <a:pos x="62" y="110"/>
                </a:cxn>
                <a:cxn ang="0">
                  <a:pos x="62" y="110"/>
                </a:cxn>
                <a:cxn ang="0">
                  <a:pos x="112" y="110"/>
                </a:cxn>
                <a:cxn ang="0">
                  <a:pos x="112" y="110"/>
                </a:cxn>
                <a:cxn ang="0">
                  <a:pos x="124" y="112"/>
                </a:cxn>
                <a:cxn ang="0">
                  <a:pos x="130" y="114"/>
                </a:cxn>
                <a:cxn ang="0">
                  <a:pos x="134" y="118"/>
                </a:cxn>
                <a:cxn ang="0">
                  <a:pos x="136" y="124"/>
                </a:cxn>
                <a:cxn ang="0">
                  <a:pos x="136" y="132"/>
                </a:cxn>
                <a:cxn ang="0">
                  <a:pos x="146" y="132"/>
                </a:cxn>
                <a:cxn ang="0">
                  <a:pos x="146" y="64"/>
                </a:cxn>
                <a:cxn ang="0">
                  <a:pos x="136" y="64"/>
                </a:cxn>
                <a:cxn ang="0">
                  <a:pos x="136" y="72"/>
                </a:cxn>
                <a:cxn ang="0">
                  <a:pos x="136" y="72"/>
                </a:cxn>
                <a:cxn ang="0">
                  <a:pos x="134" y="78"/>
                </a:cxn>
                <a:cxn ang="0">
                  <a:pos x="130" y="82"/>
                </a:cxn>
                <a:cxn ang="0">
                  <a:pos x="124" y="86"/>
                </a:cxn>
                <a:cxn ang="0">
                  <a:pos x="112" y="86"/>
                </a:cxn>
                <a:cxn ang="0">
                  <a:pos x="112" y="86"/>
                </a:cxn>
                <a:cxn ang="0">
                  <a:pos x="62" y="86"/>
                </a:cxn>
                <a:cxn ang="0">
                  <a:pos x="62" y="24"/>
                </a:cxn>
                <a:cxn ang="0">
                  <a:pos x="152" y="24"/>
                </a:cxn>
                <a:cxn ang="0">
                  <a:pos x="152" y="24"/>
                </a:cxn>
                <a:cxn ang="0">
                  <a:pos x="164" y="24"/>
                </a:cxn>
                <a:cxn ang="0">
                  <a:pos x="170" y="28"/>
                </a:cxn>
                <a:cxn ang="0">
                  <a:pos x="174" y="32"/>
                </a:cxn>
                <a:cxn ang="0">
                  <a:pos x="178" y="38"/>
                </a:cxn>
                <a:cxn ang="0">
                  <a:pos x="180" y="48"/>
                </a:cxn>
                <a:cxn ang="0">
                  <a:pos x="188" y="46"/>
                </a:cxn>
                <a:cxn ang="0">
                  <a:pos x="178" y="0"/>
                </a:cxn>
                <a:cxn ang="0">
                  <a:pos x="0" y="0"/>
                </a:cxn>
                <a:cxn ang="0">
                  <a:pos x="0" y="8"/>
                </a:cxn>
                <a:cxn ang="0">
                  <a:pos x="8" y="8"/>
                </a:cxn>
                <a:cxn ang="0">
                  <a:pos x="8" y="8"/>
                </a:cxn>
                <a:cxn ang="0">
                  <a:pos x="16" y="8"/>
                </a:cxn>
                <a:cxn ang="0">
                  <a:pos x="22" y="12"/>
                </a:cxn>
                <a:cxn ang="0">
                  <a:pos x="26" y="18"/>
                </a:cxn>
                <a:cxn ang="0">
                  <a:pos x="28" y="26"/>
                </a:cxn>
                <a:cxn ang="0">
                  <a:pos x="28" y="178"/>
                </a:cxn>
                <a:cxn ang="0">
                  <a:pos x="28" y="178"/>
                </a:cxn>
                <a:cxn ang="0">
                  <a:pos x="26" y="184"/>
                </a:cxn>
                <a:cxn ang="0">
                  <a:pos x="22" y="190"/>
                </a:cxn>
                <a:cxn ang="0">
                  <a:pos x="16" y="194"/>
                </a:cxn>
                <a:cxn ang="0">
                  <a:pos x="8" y="196"/>
                </a:cxn>
                <a:cxn ang="0">
                  <a:pos x="8" y="196"/>
                </a:cxn>
                <a:cxn ang="0">
                  <a:pos x="0" y="196"/>
                </a:cxn>
                <a:cxn ang="0">
                  <a:pos x="0" y="204"/>
                </a:cxn>
                <a:cxn ang="0">
                  <a:pos x="186" y="204"/>
                </a:cxn>
                <a:cxn ang="0">
                  <a:pos x="196" y="158"/>
                </a:cxn>
                <a:cxn ang="0">
                  <a:pos x="188" y="156"/>
                </a:cxn>
              </a:cxnLst>
              <a:rect l="0" t="0" r="r" b="b"/>
              <a:pathLst>
                <a:path w="196" h="204">
                  <a:moveTo>
                    <a:pt x="188" y="156"/>
                  </a:moveTo>
                  <a:lnTo>
                    <a:pt x="186" y="166"/>
                  </a:lnTo>
                  <a:lnTo>
                    <a:pt x="186" y="166"/>
                  </a:lnTo>
                  <a:lnTo>
                    <a:pt x="182" y="172"/>
                  </a:lnTo>
                  <a:lnTo>
                    <a:pt x="178" y="176"/>
                  </a:lnTo>
                  <a:lnTo>
                    <a:pt x="172" y="180"/>
                  </a:lnTo>
                  <a:lnTo>
                    <a:pt x="160" y="180"/>
                  </a:lnTo>
                  <a:lnTo>
                    <a:pt x="62" y="180"/>
                  </a:lnTo>
                  <a:lnTo>
                    <a:pt x="62" y="110"/>
                  </a:lnTo>
                  <a:lnTo>
                    <a:pt x="62" y="110"/>
                  </a:lnTo>
                  <a:lnTo>
                    <a:pt x="112" y="110"/>
                  </a:lnTo>
                  <a:lnTo>
                    <a:pt x="112" y="110"/>
                  </a:lnTo>
                  <a:lnTo>
                    <a:pt x="124" y="112"/>
                  </a:lnTo>
                  <a:lnTo>
                    <a:pt x="130" y="114"/>
                  </a:lnTo>
                  <a:lnTo>
                    <a:pt x="134" y="118"/>
                  </a:lnTo>
                  <a:lnTo>
                    <a:pt x="136" y="124"/>
                  </a:lnTo>
                  <a:lnTo>
                    <a:pt x="136" y="132"/>
                  </a:lnTo>
                  <a:lnTo>
                    <a:pt x="146" y="132"/>
                  </a:lnTo>
                  <a:lnTo>
                    <a:pt x="146" y="64"/>
                  </a:lnTo>
                  <a:lnTo>
                    <a:pt x="136" y="64"/>
                  </a:lnTo>
                  <a:lnTo>
                    <a:pt x="136" y="72"/>
                  </a:lnTo>
                  <a:lnTo>
                    <a:pt x="136" y="72"/>
                  </a:lnTo>
                  <a:lnTo>
                    <a:pt x="134" y="78"/>
                  </a:lnTo>
                  <a:lnTo>
                    <a:pt x="130" y="82"/>
                  </a:lnTo>
                  <a:lnTo>
                    <a:pt x="124" y="86"/>
                  </a:lnTo>
                  <a:lnTo>
                    <a:pt x="112" y="86"/>
                  </a:lnTo>
                  <a:lnTo>
                    <a:pt x="112" y="86"/>
                  </a:lnTo>
                  <a:lnTo>
                    <a:pt x="62" y="86"/>
                  </a:lnTo>
                  <a:lnTo>
                    <a:pt x="62" y="24"/>
                  </a:lnTo>
                  <a:lnTo>
                    <a:pt x="152" y="24"/>
                  </a:lnTo>
                  <a:lnTo>
                    <a:pt x="152" y="24"/>
                  </a:lnTo>
                  <a:lnTo>
                    <a:pt x="164" y="24"/>
                  </a:lnTo>
                  <a:lnTo>
                    <a:pt x="170" y="28"/>
                  </a:lnTo>
                  <a:lnTo>
                    <a:pt x="174" y="32"/>
                  </a:lnTo>
                  <a:lnTo>
                    <a:pt x="178" y="38"/>
                  </a:lnTo>
                  <a:lnTo>
                    <a:pt x="180" y="48"/>
                  </a:lnTo>
                  <a:lnTo>
                    <a:pt x="188" y="46"/>
                  </a:lnTo>
                  <a:lnTo>
                    <a:pt x="178"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186" y="204"/>
                  </a:lnTo>
                  <a:lnTo>
                    <a:pt x="196" y="158"/>
                  </a:lnTo>
                  <a:lnTo>
                    <a:pt x="188" y="15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4" name="Freeform 14"/>
            <p:cNvSpPr>
              <a:spLocks/>
            </p:cNvSpPr>
            <p:nvPr/>
          </p:nvSpPr>
          <p:spPr bwMode="black">
            <a:xfrm>
              <a:off x="1546" y="2242"/>
              <a:ext cx="238" cy="204"/>
            </a:xfrm>
            <a:custGeom>
              <a:avLst/>
              <a:gdLst/>
              <a:ahLst/>
              <a:cxnLst>
                <a:cxn ang="0">
                  <a:pos x="154" y="0"/>
                </a:cxn>
                <a:cxn ang="0">
                  <a:pos x="162" y="8"/>
                </a:cxn>
                <a:cxn ang="0">
                  <a:pos x="170" y="8"/>
                </a:cxn>
                <a:cxn ang="0">
                  <a:pos x="178" y="14"/>
                </a:cxn>
                <a:cxn ang="0">
                  <a:pos x="178" y="20"/>
                </a:cxn>
                <a:cxn ang="0">
                  <a:pos x="174" y="36"/>
                </a:cxn>
                <a:cxn ang="0">
                  <a:pos x="120" y="160"/>
                </a:cxn>
                <a:cxn ang="0">
                  <a:pos x="66" y="36"/>
                </a:cxn>
                <a:cxn ang="0">
                  <a:pos x="60" y="20"/>
                </a:cxn>
                <a:cxn ang="0">
                  <a:pos x="60" y="14"/>
                </a:cxn>
                <a:cxn ang="0">
                  <a:pos x="68" y="8"/>
                </a:cxn>
                <a:cxn ang="0">
                  <a:pos x="84" y="8"/>
                </a:cxn>
                <a:cxn ang="0">
                  <a:pos x="0" y="0"/>
                </a:cxn>
                <a:cxn ang="0">
                  <a:pos x="6" y="8"/>
                </a:cxn>
                <a:cxn ang="0">
                  <a:pos x="14" y="8"/>
                </a:cxn>
                <a:cxn ang="0">
                  <a:pos x="26" y="16"/>
                </a:cxn>
                <a:cxn ang="0">
                  <a:pos x="88" y="164"/>
                </a:cxn>
                <a:cxn ang="0">
                  <a:pos x="94" y="178"/>
                </a:cxn>
                <a:cxn ang="0">
                  <a:pos x="96" y="186"/>
                </a:cxn>
                <a:cxn ang="0">
                  <a:pos x="94" y="194"/>
                </a:cxn>
                <a:cxn ang="0">
                  <a:pos x="86" y="196"/>
                </a:cxn>
                <a:cxn ang="0">
                  <a:pos x="78" y="196"/>
                </a:cxn>
                <a:cxn ang="0">
                  <a:pos x="160" y="204"/>
                </a:cxn>
                <a:cxn ang="0">
                  <a:pos x="152" y="196"/>
                </a:cxn>
                <a:cxn ang="0">
                  <a:pos x="152" y="196"/>
                </a:cxn>
                <a:cxn ang="0">
                  <a:pos x="146" y="194"/>
                </a:cxn>
                <a:cxn ang="0">
                  <a:pos x="142" y="186"/>
                </a:cxn>
                <a:cxn ang="0">
                  <a:pos x="146" y="178"/>
                </a:cxn>
                <a:cxn ang="0">
                  <a:pos x="210" y="22"/>
                </a:cxn>
                <a:cxn ang="0">
                  <a:pos x="214" y="16"/>
                </a:cxn>
                <a:cxn ang="0">
                  <a:pos x="224" y="8"/>
                </a:cxn>
                <a:cxn ang="0">
                  <a:pos x="238" y="8"/>
                </a:cxn>
                <a:cxn ang="0">
                  <a:pos x="188" y="0"/>
                </a:cxn>
              </a:cxnLst>
              <a:rect l="0" t="0" r="r" b="b"/>
              <a:pathLst>
                <a:path w="238" h="204">
                  <a:moveTo>
                    <a:pt x="188" y="0"/>
                  </a:moveTo>
                  <a:lnTo>
                    <a:pt x="154" y="0"/>
                  </a:lnTo>
                  <a:lnTo>
                    <a:pt x="154" y="8"/>
                  </a:lnTo>
                  <a:lnTo>
                    <a:pt x="162" y="8"/>
                  </a:lnTo>
                  <a:lnTo>
                    <a:pt x="162" y="8"/>
                  </a:lnTo>
                  <a:lnTo>
                    <a:pt x="170" y="8"/>
                  </a:lnTo>
                  <a:lnTo>
                    <a:pt x="176" y="10"/>
                  </a:lnTo>
                  <a:lnTo>
                    <a:pt x="178" y="14"/>
                  </a:lnTo>
                  <a:lnTo>
                    <a:pt x="178" y="20"/>
                  </a:lnTo>
                  <a:lnTo>
                    <a:pt x="178" y="20"/>
                  </a:lnTo>
                  <a:lnTo>
                    <a:pt x="174" y="36"/>
                  </a:lnTo>
                  <a:lnTo>
                    <a:pt x="174" y="36"/>
                  </a:lnTo>
                  <a:lnTo>
                    <a:pt x="120" y="160"/>
                  </a:lnTo>
                  <a:lnTo>
                    <a:pt x="120" y="160"/>
                  </a:lnTo>
                  <a:lnTo>
                    <a:pt x="120" y="160"/>
                  </a:lnTo>
                  <a:lnTo>
                    <a:pt x="66" y="36"/>
                  </a:lnTo>
                  <a:lnTo>
                    <a:pt x="66" y="36"/>
                  </a:lnTo>
                  <a:lnTo>
                    <a:pt x="60" y="20"/>
                  </a:lnTo>
                  <a:lnTo>
                    <a:pt x="60" y="20"/>
                  </a:lnTo>
                  <a:lnTo>
                    <a:pt x="60" y="14"/>
                  </a:lnTo>
                  <a:lnTo>
                    <a:pt x="64" y="10"/>
                  </a:lnTo>
                  <a:lnTo>
                    <a:pt x="68" y="8"/>
                  </a:lnTo>
                  <a:lnTo>
                    <a:pt x="76" y="8"/>
                  </a:lnTo>
                  <a:lnTo>
                    <a:pt x="84" y="8"/>
                  </a:lnTo>
                  <a:lnTo>
                    <a:pt x="84" y="0"/>
                  </a:lnTo>
                  <a:lnTo>
                    <a:pt x="0" y="0"/>
                  </a:lnTo>
                  <a:lnTo>
                    <a:pt x="0" y="8"/>
                  </a:lnTo>
                  <a:lnTo>
                    <a:pt x="6" y="8"/>
                  </a:lnTo>
                  <a:lnTo>
                    <a:pt x="6" y="8"/>
                  </a:lnTo>
                  <a:lnTo>
                    <a:pt x="14" y="8"/>
                  </a:lnTo>
                  <a:lnTo>
                    <a:pt x="20" y="12"/>
                  </a:lnTo>
                  <a:lnTo>
                    <a:pt x="26" y="16"/>
                  </a:lnTo>
                  <a:lnTo>
                    <a:pt x="28" y="22"/>
                  </a:lnTo>
                  <a:lnTo>
                    <a:pt x="88" y="164"/>
                  </a:lnTo>
                  <a:lnTo>
                    <a:pt x="88" y="164"/>
                  </a:lnTo>
                  <a:lnTo>
                    <a:pt x="94" y="178"/>
                  </a:lnTo>
                  <a:lnTo>
                    <a:pt x="96" y="186"/>
                  </a:lnTo>
                  <a:lnTo>
                    <a:pt x="96" y="186"/>
                  </a:lnTo>
                  <a:lnTo>
                    <a:pt x="96" y="190"/>
                  </a:lnTo>
                  <a:lnTo>
                    <a:pt x="94" y="194"/>
                  </a:lnTo>
                  <a:lnTo>
                    <a:pt x="90" y="196"/>
                  </a:lnTo>
                  <a:lnTo>
                    <a:pt x="86" y="196"/>
                  </a:lnTo>
                  <a:lnTo>
                    <a:pt x="86" y="196"/>
                  </a:lnTo>
                  <a:lnTo>
                    <a:pt x="78" y="196"/>
                  </a:lnTo>
                  <a:lnTo>
                    <a:pt x="78" y="204"/>
                  </a:lnTo>
                  <a:lnTo>
                    <a:pt x="160" y="204"/>
                  </a:lnTo>
                  <a:lnTo>
                    <a:pt x="160" y="196"/>
                  </a:lnTo>
                  <a:lnTo>
                    <a:pt x="152" y="196"/>
                  </a:lnTo>
                  <a:lnTo>
                    <a:pt x="152" y="196"/>
                  </a:lnTo>
                  <a:lnTo>
                    <a:pt x="152" y="196"/>
                  </a:lnTo>
                  <a:lnTo>
                    <a:pt x="148" y="196"/>
                  </a:lnTo>
                  <a:lnTo>
                    <a:pt x="146" y="194"/>
                  </a:lnTo>
                  <a:lnTo>
                    <a:pt x="144" y="190"/>
                  </a:lnTo>
                  <a:lnTo>
                    <a:pt x="142" y="186"/>
                  </a:lnTo>
                  <a:lnTo>
                    <a:pt x="142" y="186"/>
                  </a:lnTo>
                  <a:lnTo>
                    <a:pt x="146" y="178"/>
                  </a:lnTo>
                  <a:lnTo>
                    <a:pt x="150" y="164"/>
                  </a:lnTo>
                  <a:lnTo>
                    <a:pt x="210" y="22"/>
                  </a:lnTo>
                  <a:lnTo>
                    <a:pt x="210" y="22"/>
                  </a:lnTo>
                  <a:lnTo>
                    <a:pt x="214" y="16"/>
                  </a:lnTo>
                  <a:lnTo>
                    <a:pt x="218" y="12"/>
                  </a:lnTo>
                  <a:lnTo>
                    <a:pt x="224" y="8"/>
                  </a:lnTo>
                  <a:lnTo>
                    <a:pt x="232" y="8"/>
                  </a:lnTo>
                  <a:lnTo>
                    <a:pt x="238" y="8"/>
                  </a:lnTo>
                  <a:lnTo>
                    <a:pt x="238" y="0"/>
                  </a:lnTo>
                  <a:lnTo>
                    <a:pt x="188" y="0"/>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5" name="Freeform 15"/>
            <p:cNvSpPr>
              <a:spLocks/>
            </p:cNvSpPr>
            <p:nvPr/>
          </p:nvSpPr>
          <p:spPr bwMode="black">
            <a:xfrm>
              <a:off x="1546" y="2242"/>
              <a:ext cx="238" cy="204"/>
            </a:xfrm>
            <a:custGeom>
              <a:avLst/>
              <a:gdLst/>
              <a:ahLst/>
              <a:cxnLst>
                <a:cxn ang="0">
                  <a:pos x="154" y="0"/>
                </a:cxn>
                <a:cxn ang="0">
                  <a:pos x="162" y="8"/>
                </a:cxn>
                <a:cxn ang="0">
                  <a:pos x="170" y="8"/>
                </a:cxn>
                <a:cxn ang="0">
                  <a:pos x="178" y="14"/>
                </a:cxn>
                <a:cxn ang="0">
                  <a:pos x="178" y="20"/>
                </a:cxn>
                <a:cxn ang="0">
                  <a:pos x="174" y="36"/>
                </a:cxn>
                <a:cxn ang="0">
                  <a:pos x="120" y="160"/>
                </a:cxn>
                <a:cxn ang="0">
                  <a:pos x="66" y="36"/>
                </a:cxn>
                <a:cxn ang="0">
                  <a:pos x="60" y="20"/>
                </a:cxn>
                <a:cxn ang="0">
                  <a:pos x="60" y="14"/>
                </a:cxn>
                <a:cxn ang="0">
                  <a:pos x="68" y="8"/>
                </a:cxn>
                <a:cxn ang="0">
                  <a:pos x="84" y="8"/>
                </a:cxn>
                <a:cxn ang="0">
                  <a:pos x="0" y="0"/>
                </a:cxn>
                <a:cxn ang="0">
                  <a:pos x="6" y="8"/>
                </a:cxn>
                <a:cxn ang="0">
                  <a:pos x="14" y="8"/>
                </a:cxn>
                <a:cxn ang="0">
                  <a:pos x="26" y="16"/>
                </a:cxn>
                <a:cxn ang="0">
                  <a:pos x="88" y="164"/>
                </a:cxn>
                <a:cxn ang="0">
                  <a:pos x="94" y="178"/>
                </a:cxn>
                <a:cxn ang="0">
                  <a:pos x="96" y="186"/>
                </a:cxn>
                <a:cxn ang="0">
                  <a:pos x="94" y="194"/>
                </a:cxn>
                <a:cxn ang="0">
                  <a:pos x="86" y="196"/>
                </a:cxn>
                <a:cxn ang="0">
                  <a:pos x="78" y="196"/>
                </a:cxn>
                <a:cxn ang="0">
                  <a:pos x="160" y="204"/>
                </a:cxn>
                <a:cxn ang="0">
                  <a:pos x="152" y="196"/>
                </a:cxn>
                <a:cxn ang="0">
                  <a:pos x="152" y="196"/>
                </a:cxn>
                <a:cxn ang="0">
                  <a:pos x="146" y="194"/>
                </a:cxn>
                <a:cxn ang="0">
                  <a:pos x="142" y="186"/>
                </a:cxn>
                <a:cxn ang="0">
                  <a:pos x="146" y="178"/>
                </a:cxn>
                <a:cxn ang="0">
                  <a:pos x="210" y="22"/>
                </a:cxn>
                <a:cxn ang="0">
                  <a:pos x="214" y="16"/>
                </a:cxn>
                <a:cxn ang="0">
                  <a:pos x="224" y="8"/>
                </a:cxn>
                <a:cxn ang="0">
                  <a:pos x="238" y="8"/>
                </a:cxn>
                <a:cxn ang="0">
                  <a:pos x="188" y="0"/>
                </a:cxn>
              </a:cxnLst>
              <a:rect l="0" t="0" r="r" b="b"/>
              <a:pathLst>
                <a:path w="238" h="204">
                  <a:moveTo>
                    <a:pt x="188" y="0"/>
                  </a:moveTo>
                  <a:lnTo>
                    <a:pt x="154" y="0"/>
                  </a:lnTo>
                  <a:lnTo>
                    <a:pt x="154" y="8"/>
                  </a:lnTo>
                  <a:lnTo>
                    <a:pt x="162" y="8"/>
                  </a:lnTo>
                  <a:lnTo>
                    <a:pt x="162" y="8"/>
                  </a:lnTo>
                  <a:lnTo>
                    <a:pt x="170" y="8"/>
                  </a:lnTo>
                  <a:lnTo>
                    <a:pt x="176" y="10"/>
                  </a:lnTo>
                  <a:lnTo>
                    <a:pt x="178" y="14"/>
                  </a:lnTo>
                  <a:lnTo>
                    <a:pt x="178" y="20"/>
                  </a:lnTo>
                  <a:lnTo>
                    <a:pt x="178" y="20"/>
                  </a:lnTo>
                  <a:lnTo>
                    <a:pt x="174" y="36"/>
                  </a:lnTo>
                  <a:lnTo>
                    <a:pt x="174" y="36"/>
                  </a:lnTo>
                  <a:lnTo>
                    <a:pt x="120" y="160"/>
                  </a:lnTo>
                  <a:lnTo>
                    <a:pt x="120" y="160"/>
                  </a:lnTo>
                  <a:lnTo>
                    <a:pt x="120" y="160"/>
                  </a:lnTo>
                  <a:lnTo>
                    <a:pt x="66" y="36"/>
                  </a:lnTo>
                  <a:lnTo>
                    <a:pt x="66" y="36"/>
                  </a:lnTo>
                  <a:lnTo>
                    <a:pt x="60" y="20"/>
                  </a:lnTo>
                  <a:lnTo>
                    <a:pt x="60" y="20"/>
                  </a:lnTo>
                  <a:lnTo>
                    <a:pt x="60" y="14"/>
                  </a:lnTo>
                  <a:lnTo>
                    <a:pt x="64" y="10"/>
                  </a:lnTo>
                  <a:lnTo>
                    <a:pt x="68" y="8"/>
                  </a:lnTo>
                  <a:lnTo>
                    <a:pt x="76" y="8"/>
                  </a:lnTo>
                  <a:lnTo>
                    <a:pt x="84" y="8"/>
                  </a:lnTo>
                  <a:lnTo>
                    <a:pt x="84" y="0"/>
                  </a:lnTo>
                  <a:lnTo>
                    <a:pt x="0" y="0"/>
                  </a:lnTo>
                  <a:lnTo>
                    <a:pt x="0" y="8"/>
                  </a:lnTo>
                  <a:lnTo>
                    <a:pt x="6" y="8"/>
                  </a:lnTo>
                  <a:lnTo>
                    <a:pt x="6" y="8"/>
                  </a:lnTo>
                  <a:lnTo>
                    <a:pt x="14" y="8"/>
                  </a:lnTo>
                  <a:lnTo>
                    <a:pt x="20" y="12"/>
                  </a:lnTo>
                  <a:lnTo>
                    <a:pt x="26" y="16"/>
                  </a:lnTo>
                  <a:lnTo>
                    <a:pt x="28" y="22"/>
                  </a:lnTo>
                  <a:lnTo>
                    <a:pt x="88" y="164"/>
                  </a:lnTo>
                  <a:lnTo>
                    <a:pt x="88" y="164"/>
                  </a:lnTo>
                  <a:lnTo>
                    <a:pt x="94" y="178"/>
                  </a:lnTo>
                  <a:lnTo>
                    <a:pt x="96" y="186"/>
                  </a:lnTo>
                  <a:lnTo>
                    <a:pt x="96" y="186"/>
                  </a:lnTo>
                  <a:lnTo>
                    <a:pt x="96" y="190"/>
                  </a:lnTo>
                  <a:lnTo>
                    <a:pt x="94" y="194"/>
                  </a:lnTo>
                  <a:lnTo>
                    <a:pt x="90" y="196"/>
                  </a:lnTo>
                  <a:lnTo>
                    <a:pt x="86" y="196"/>
                  </a:lnTo>
                  <a:lnTo>
                    <a:pt x="86" y="196"/>
                  </a:lnTo>
                  <a:lnTo>
                    <a:pt x="78" y="196"/>
                  </a:lnTo>
                  <a:lnTo>
                    <a:pt x="78" y="204"/>
                  </a:lnTo>
                  <a:lnTo>
                    <a:pt x="160" y="204"/>
                  </a:lnTo>
                  <a:lnTo>
                    <a:pt x="160" y="196"/>
                  </a:lnTo>
                  <a:lnTo>
                    <a:pt x="152" y="196"/>
                  </a:lnTo>
                  <a:lnTo>
                    <a:pt x="152" y="196"/>
                  </a:lnTo>
                  <a:lnTo>
                    <a:pt x="152" y="196"/>
                  </a:lnTo>
                  <a:lnTo>
                    <a:pt x="148" y="196"/>
                  </a:lnTo>
                  <a:lnTo>
                    <a:pt x="146" y="194"/>
                  </a:lnTo>
                  <a:lnTo>
                    <a:pt x="144" y="190"/>
                  </a:lnTo>
                  <a:lnTo>
                    <a:pt x="142" y="186"/>
                  </a:lnTo>
                  <a:lnTo>
                    <a:pt x="142" y="186"/>
                  </a:lnTo>
                  <a:lnTo>
                    <a:pt x="146" y="178"/>
                  </a:lnTo>
                  <a:lnTo>
                    <a:pt x="150" y="164"/>
                  </a:lnTo>
                  <a:lnTo>
                    <a:pt x="210" y="22"/>
                  </a:lnTo>
                  <a:lnTo>
                    <a:pt x="210" y="22"/>
                  </a:lnTo>
                  <a:lnTo>
                    <a:pt x="214" y="16"/>
                  </a:lnTo>
                  <a:lnTo>
                    <a:pt x="218" y="12"/>
                  </a:lnTo>
                  <a:lnTo>
                    <a:pt x="224" y="8"/>
                  </a:lnTo>
                  <a:lnTo>
                    <a:pt x="232" y="8"/>
                  </a:lnTo>
                  <a:lnTo>
                    <a:pt x="238" y="8"/>
                  </a:lnTo>
                  <a:lnTo>
                    <a:pt x="238" y="0"/>
                  </a:lnTo>
                  <a:lnTo>
                    <a:pt x="188" y="0"/>
                  </a:lnTo>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6" name="Freeform 16"/>
            <p:cNvSpPr>
              <a:spLocks/>
            </p:cNvSpPr>
            <p:nvPr/>
          </p:nvSpPr>
          <p:spPr bwMode="black">
            <a:xfrm>
              <a:off x="2644" y="2202"/>
              <a:ext cx="232" cy="250"/>
            </a:xfrm>
            <a:custGeom>
              <a:avLst/>
              <a:gdLst/>
              <a:ahLst/>
              <a:cxnLst>
                <a:cxn ang="0">
                  <a:pos x="220" y="210"/>
                </a:cxn>
                <a:cxn ang="0">
                  <a:pos x="212" y="200"/>
                </a:cxn>
                <a:cxn ang="0">
                  <a:pos x="184" y="176"/>
                </a:cxn>
                <a:cxn ang="0">
                  <a:pos x="188" y="186"/>
                </a:cxn>
                <a:cxn ang="0">
                  <a:pos x="186" y="198"/>
                </a:cxn>
                <a:cxn ang="0">
                  <a:pos x="182" y="204"/>
                </a:cxn>
                <a:cxn ang="0">
                  <a:pos x="168" y="214"/>
                </a:cxn>
                <a:cxn ang="0">
                  <a:pos x="158" y="218"/>
                </a:cxn>
                <a:cxn ang="0">
                  <a:pos x="128" y="222"/>
                </a:cxn>
                <a:cxn ang="0">
                  <a:pos x="116" y="222"/>
                </a:cxn>
                <a:cxn ang="0">
                  <a:pos x="96" y="216"/>
                </a:cxn>
                <a:cxn ang="0">
                  <a:pos x="72" y="202"/>
                </a:cxn>
                <a:cxn ang="0">
                  <a:pos x="50" y="174"/>
                </a:cxn>
                <a:cxn ang="0">
                  <a:pos x="40" y="142"/>
                </a:cxn>
                <a:cxn ang="0">
                  <a:pos x="40" y="124"/>
                </a:cxn>
                <a:cxn ang="0">
                  <a:pos x="44" y="90"/>
                </a:cxn>
                <a:cxn ang="0">
                  <a:pos x="60" y="58"/>
                </a:cxn>
                <a:cxn ang="0">
                  <a:pos x="88" y="36"/>
                </a:cxn>
                <a:cxn ang="0">
                  <a:pos x="128" y="28"/>
                </a:cxn>
                <a:cxn ang="0">
                  <a:pos x="144" y="28"/>
                </a:cxn>
                <a:cxn ang="0">
                  <a:pos x="160" y="32"/>
                </a:cxn>
                <a:cxn ang="0">
                  <a:pos x="176" y="40"/>
                </a:cxn>
                <a:cxn ang="0">
                  <a:pos x="184" y="48"/>
                </a:cxn>
                <a:cxn ang="0">
                  <a:pos x="186" y="52"/>
                </a:cxn>
                <a:cxn ang="0">
                  <a:pos x="184" y="68"/>
                </a:cxn>
                <a:cxn ang="0">
                  <a:pos x="208" y="46"/>
                </a:cxn>
                <a:cxn ang="0">
                  <a:pos x="218" y="34"/>
                </a:cxn>
                <a:cxn ang="0">
                  <a:pos x="228" y="20"/>
                </a:cxn>
                <a:cxn ang="0">
                  <a:pos x="222" y="16"/>
                </a:cxn>
                <a:cxn ang="0">
                  <a:pos x="208" y="22"/>
                </a:cxn>
                <a:cxn ang="0">
                  <a:pos x="200" y="18"/>
                </a:cxn>
                <a:cxn ang="0">
                  <a:pos x="188" y="14"/>
                </a:cxn>
                <a:cxn ang="0">
                  <a:pos x="160" y="4"/>
                </a:cxn>
                <a:cxn ang="0">
                  <a:pos x="126" y="0"/>
                </a:cxn>
                <a:cxn ang="0">
                  <a:pos x="112" y="2"/>
                </a:cxn>
                <a:cxn ang="0">
                  <a:pos x="82" y="8"/>
                </a:cxn>
                <a:cxn ang="0">
                  <a:pos x="58" y="18"/>
                </a:cxn>
                <a:cxn ang="0">
                  <a:pos x="40" y="32"/>
                </a:cxn>
                <a:cxn ang="0">
                  <a:pos x="18" y="60"/>
                </a:cxn>
                <a:cxn ang="0">
                  <a:pos x="2" y="102"/>
                </a:cxn>
                <a:cxn ang="0">
                  <a:pos x="0" y="124"/>
                </a:cxn>
                <a:cxn ang="0">
                  <a:pos x="8" y="170"/>
                </a:cxn>
                <a:cxn ang="0">
                  <a:pos x="32" y="210"/>
                </a:cxn>
                <a:cxn ang="0">
                  <a:pos x="50" y="226"/>
                </a:cxn>
                <a:cxn ang="0">
                  <a:pos x="72" y="238"/>
                </a:cxn>
                <a:cxn ang="0">
                  <a:pos x="96" y="246"/>
                </a:cxn>
                <a:cxn ang="0">
                  <a:pos x="126" y="250"/>
                </a:cxn>
                <a:cxn ang="0">
                  <a:pos x="146" y="248"/>
                </a:cxn>
                <a:cxn ang="0">
                  <a:pos x="178" y="240"/>
                </a:cxn>
                <a:cxn ang="0">
                  <a:pos x="190" y="234"/>
                </a:cxn>
                <a:cxn ang="0">
                  <a:pos x="210" y="224"/>
                </a:cxn>
                <a:cxn ang="0">
                  <a:pos x="216" y="224"/>
                </a:cxn>
                <a:cxn ang="0">
                  <a:pos x="226" y="228"/>
                </a:cxn>
                <a:cxn ang="0">
                  <a:pos x="220" y="210"/>
                </a:cxn>
              </a:cxnLst>
              <a:rect l="0" t="0" r="r" b="b"/>
              <a:pathLst>
                <a:path w="232" h="250">
                  <a:moveTo>
                    <a:pt x="220" y="210"/>
                  </a:moveTo>
                  <a:lnTo>
                    <a:pt x="220" y="210"/>
                  </a:lnTo>
                  <a:lnTo>
                    <a:pt x="220" y="210"/>
                  </a:lnTo>
                  <a:lnTo>
                    <a:pt x="212" y="200"/>
                  </a:lnTo>
                  <a:lnTo>
                    <a:pt x="190" y="172"/>
                  </a:lnTo>
                  <a:lnTo>
                    <a:pt x="184" y="176"/>
                  </a:lnTo>
                  <a:lnTo>
                    <a:pt x="184" y="176"/>
                  </a:lnTo>
                  <a:lnTo>
                    <a:pt x="188" y="186"/>
                  </a:lnTo>
                  <a:lnTo>
                    <a:pt x="188" y="192"/>
                  </a:lnTo>
                  <a:lnTo>
                    <a:pt x="186" y="198"/>
                  </a:lnTo>
                  <a:lnTo>
                    <a:pt x="186" y="198"/>
                  </a:lnTo>
                  <a:lnTo>
                    <a:pt x="182" y="204"/>
                  </a:lnTo>
                  <a:lnTo>
                    <a:pt x="176" y="210"/>
                  </a:lnTo>
                  <a:lnTo>
                    <a:pt x="168" y="214"/>
                  </a:lnTo>
                  <a:lnTo>
                    <a:pt x="158" y="218"/>
                  </a:lnTo>
                  <a:lnTo>
                    <a:pt x="158" y="218"/>
                  </a:lnTo>
                  <a:lnTo>
                    <a:pt x="144" y="222"/>
                  </a:lnTo>
                  <a:lnTo>
                    <a:pt x="128" y="222"/>
                  </a:lnTo>
                  <a:lnTo>
                    <a:pt x="128" y="222"/>
                  </a:lnTo>
                  <a:lnTo>
                    <a:pt x="116" y="222"/>
                  </a:lnTo>
                  <a:lnTo>
                    <a:pt x="106" y="220"/>
                  </a:lnTo>
                  <a:lnTo>
                    <a:pt x="96" y="216"/>
                  </a:lnTo>
                  <a:lnTo>
                    <a:pt x="86" y="212"/>
                  </a:lnTo>
                  <a:lnTo>
                    <a:pt x="72" y="202"/>
                  </a:lnTo>
                  <a:lnTo>
                    <a:pt x="60" y="190"/>
                  </a:lnTo>
                  <a:lnTo>
                    <a:pt x="50" y="174"/>
                  </a:lnTo>
                  <a:lnTo>
                    <a:pt x="44" y="158"/>
                  </a:lnTo>
                  <a:lnTo>
                    <a:pt x="40" y="142"/>
                  </a:lnTo>
                  <a:lnTo>
                    <a:pt x="40" y="124"/>
                  </a:lnTo>
                  <a:lnTo>
                    <a:pt x="40" y="124"/>
                  </a:lnTo>
                  <a:lnTo>
                    <a:pt x="40" y="106"/>
                  </a:lnTo>
                  <a:lnTo>
                    <a:pt x="44" y="90"/>
                  </a:lnTo>
                  <a:lnTo>
                    <a:pt x="50" y="72"/>
                  </a:lnTo>
                  <a:lnTo>
                    <a:pt x="60" y="58"/>
                  </a:lnTo>
                  <a:lnTo>
                    <a:pt x="72" y="46"/>
                  </a:lnTo>
                  <a:lnTo>
                    <a:pt x="88" y="36"/>
                  </a:lnTo>
                  <a:lnTo>
                    <a:pt x="106" y="30"/>
                  </a:lnTo>
                  <a:lnTo>
                    <a:pt x="128" y="28"/>
                  </a:lnTo>
                  <a:lnTo>
                    <a:pt x="128" y="28"/>
                  </a:lnTo>
                  <a:lnTo>
                    <a:pt x="144" y="28"/>
                  </a:lnTo>
                  <a:lnTo>
                    <a:pt x="160" y="32"/>
                  </a:lnTo>
                  <a:lnTo>
                    <a:pt x="160" y="32"/>
                  </a:lnTo>
                  <a:lnTo>
                    <a:pt x="170" y="36"/>
                  </a:lnTo>
                  <a:lnTo>
                    <a:pt x="176" y="40"/>
                  </a:lnTo>
                  <a:lnTo>
                    <a:pt x="182" y="44"/>
                  </a:lnTo>
                  <a:lnTo>
                    <a:pt x="184" y="48"/>
                  </a:lnTo>
                  <a:lnTo>
                    <a:pt x="184" y="48"/>
                  </a:lnTo>
                  <a:lnTo>
                    <a:pt x="186" y="52"/>
                  </a:lnTo>
                  <a:lnTo>
                    <a:pt x="186" y="58"/>
                  </a:lnTo>
                  <a:lnTo>
                    <a:pt x="184" y="68"/>
                  </a:lnTo>
                  <a:lnTo>
                    <a:pt x="188" y="72"/>
                  </a:lnTo>
                  <a:lnTo>
                    <a:pt x="208" y="46"/>
                  </a:lnTo>
                  <a:lnTo>
                    <a:pt x="208" y="46"/>
                  </a:lnTo>
                  <a:lnTo>
                    <a:pt x="218" y="34"/>
                  </a:lnTo>
                  <a:lnTo>
                    <a:pt x="218" y="34"/>
                  </a:lnTo>
                  <a:lnTo>
                    <a:pt x="228" y="20"/>
                  </a:lnTo>
                  <a:lnTo>
                    <a:pt x="222" y="16"/>
                  </a:lnTo>
                  <a:lnTo>
                    <a:pt x="222" y="16"/>
                  </a:lnTo>
                  <a:lnTo>
                    <a:pt x="216" y="20"/>
                  </a:lnTo>
                  <a:lnTo>
                    <a:pt x="208" y="22"/>
                  </a:lnTo>
                  <a:lnTo>
                    <a:pt x="208" y="22"/>
                  </a:lnTo>
                  <a:lnTo>
                    <a:pt x="200" y="18"/>
                  </a:lnTo>
                  <a:lnTo>
                    <a:pt x="188" y="14"/>
                  </a:lnTo>
                  <a:lnTo>
                    <a:pt x="188" y="14"/>
                  </a:lnTo>
                  <a:lnTo>
                    <a:pt x="174" y="8"/>
                  </a:lnTo>
                  <a:lnTo>
                    <a:pt x="160" y="4"/>
                  </a:lnTo>
                  <a:lnTo>
                    <a:pt x="144" y="2"/>
                  </a:lnTo>
                  <a:lnTo>
                    <a:pt x="126" y="0"/>
                  </a:lnTo>
                  <a:lnTo>
                    <a:pt x="126" y="0"/>
                  </a:lnTo>
                  <a:lnTo>
                    <a:pt x="112" y="2"/>
                  </a:lnTo>
                  <a:lnTo>
                    <a:pt x="96" y="4"/>
                  </a:lnTo>
                  <a:lnTo>
                    <a:pt x="82" y="8"/>
                  </a:lnTo>
                  <a:lnTo>
                    <a:pt x="70" y="12"/>
                  </a:lnTo>
                  <a:lnTo>
                    <a:pt x="58" y="18"/>
                  </a:lnTo>
                  <a:lnTo>
                    <a:pt x="48" y="24"/>
                  </a:lnTo>
                  <a:lnTo>
                    <a:pt x="40" y="32"/>
                  </a:lnTo>
                  <a:lnTo>
                    <a:pt x="30" y="40"/>
                  </a:lnTo>
                  <a:lnTo>
                    <a:pt x="18" y="60"/>
                  </a:lnTo>
                  <a:lnTo>
                    <a:pt x="8" y="80"/>
                  </a:lnTo>
                  <a:lnTo>
                    <a:pt x="2" y="102"/>
                  </a:lnTo>
                  <a:lnTo>
                    <a:pt x="0" y="124"/>
                  </a:lnTo>
                  <a:lnTo>
                    <a:pt x="0" y="124"/>
                  </a:lnTo>
                  <a:lnTo>
                    <a:pt x="2" y="148"/>
                  </a:lnTo>
                  <a:lnTo>
                    <a:pt x="8" y="170"/>
                  </a:lnTo>
                  <a:lnTo>
                    <a:pt x="18" y="190"/>
                  </a:lnTo>
                  <a:lnTo>
                    <a:pt x="32" y="210"/>
                  </a:lnTo>
                  <a:lnTo>
                    <a:pt x="40" y="218"/>
                  </a:lnTo>
                  <a:lnTo>
                    <a:pt x="50" y="226"/>
                  </a:lnTo>
                  <a:lnTo>
                    <a:pt x="60" y="232"/>
                  </a:lnTo>
                  <a:lnTo>
                    <a:pt x="72" y="238"/>
                  </a:lnTo>
                  <a:lnTo>
                    <a:pt x="84" y="242"/>
                  </a:lnTo>
                  <a:lnTo>
                    <a:pt x="96" y="246"/>
                  </a:lnTo>
                  <a:lnTo>
                    <a:pt x="110" y="248"/>
                  </a:lnTo>
                  <a:lnTo>
                    <a:pt x="126" y="250"/>
                  </a:lnTo>
                  <a:lnTo>
                    <a:pt x="126" y="250"/>
                  </a:lnTo>
                  <a:lnTo>
                    <a:pt x="146" y="248"/>
                  </a:lnTo>
                  <a:lnTo>
                    <a:pt x="164" y="244"/>
                  </a:lnTo>
                  <a:lnTo>
                    <a:pt x="178" y="240"/>
                  </a:lnTo>
                  <a:lnTo>
                    <a:pt x="190" y="234"/>
                  </a:lnTo>
                  <a:lnTo>
                    <a:pt x="190" y="234"/>
                  </a:lnTo>
                  <a:lnTo>
                    <a:pt x="204" y="226"/>
                  </a:lnTo>
                  <a:lnTo>
                    <a:pt x="210" y="224"/>
                  </a:lnTo>
                  <a:lnTo>
                    <a:pt x="216" y="224"/>
                  </a:lnTo>
                  <a:lnTo>
                    <a:pt x="216" y="224"/>
                  </a:lnTo>
                  <a:lnTo>
                    <a:pt x="222" y="226"/>
                  </a:lnTo>
                  <a:lnTo>
                    <a:pt x="226" y="228"/>
                  </a:lnTo>
                  <a:lnTo>
                    <a:pt x="232" y="224"/>
                  </a:lnTo>
                  <a:lnTo>
                    <a:pt x="220" y="210"/>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7" name="Freeform 17"/>
            <p:cNvSpPr>
              <a:spLocks noEditPoints="1"/>
            </p:cNvSpPr>
            <p:nvPr/>
          </p:nvSpPr>
          <p:spPr bwMode="black">
            <a:xfrm>
              <a:off x="2334" y="2234"/>
              <a:ext cx="226" cy="218"/>
            </a:xfrm>
            <a:custGeom>
              <a:avLst/>
              <a:gdLst/>
              <a:ahLst/>
              <a:cxnLst>
                <a:cxn ang="0">
                  <a:pos x="100" y="216"/>
                </a:cxn>
                <a:cxn ang="0">
                  <a:pos x="148" y="192"/>
                </a:cxn>
                <a:cxn ang="0">
                  <a:pos x="158" y="208"/>
                </a:cxn>
                <a:cxn ang="0">
                  <a:pos x="224" y="212"/>
                </a:cxn>
                <a:cxn ang="0">
                  <a:pos x="212" y="204"/>
                </a:cxn>
                <a:cxn ang="0">
                  <a:pos x="188" y="196"/>
                </a:cxn>
                <a:cxn ang="0">
                  <a:pos x="170" y="168"/>
                </a:cxn>
                <a:cxn ang="0">
                  <a:pos x="188" y="146"/>
                </a:cxn>
                <a:cxn ang="0">
                  <a:pos x="204" y="134"/>
                </a:cxn>
                <a:cxn ang="0">
                  <a:pos x="220" y="142"/>
                </a:cxn>
                <a:cxn ang="0">
                  <a:pos x="180" y="88"/>
                </a:cxn>
                <a:cxn ang="0">
                  <a:pos x="178" y="98"/>
                </a:cxn>
                <a:cxn ang="0">
                  <a:pos x="180" y="112"/>
                </a:cxn>
                <a:cxn ang="0">
                  <a:pos x="162" y="138"/>
                </a:cxn>
                <a:cxn ang="0">
                  <a:pos x="156" y="122"/>
                </a:cxn>
                <a:cxn ang="0">
                  <a:pos x="124" y="94"/>
                </a:cxn>
                <a:cxn ang="0">
                  <a:pos x="134" y="90"/>
                </a:cxn>
                <a:cxn ang="0">
                  <a:pos x="150" y="74"/>
                </a:cxn>
                <a:cxn ang="0">
                  <a:pos x="156" y="48"/>
                </a:cxn>
                <a:cxn ang="0">
                  <a:pos x="142" y="18"/>
                </a:cxn>
                <a:cxn ang="0">
                  <a:pos x="112" y="2"/>
                </a:cxn>
                <a:cxn ang="0">
                  <a:pos x="92" y="0"/>
                </a:cxn>
                <a:cxn ang="0">
                  <a:pos x="58" y="6"/>
                </a:cxn>
                <a:cxn ang="0">
                  <a:pos x="30" y="26"/>
                </a:cxn>
                <a:cxn ang="0">
                  <a:pos x="22" y="50"/>
                </a:cxn>
                <a:cxn ang="0">
                  <a:pos x="36" y="82"/>
                </a:cxn>
                <a:cxn ang="0">
                  <a:pos x="46" y="90"/>
                </a:cxn>
                <a:cxn ang="0">
                  <a:pos x="20" y="106"/>
                </a:cxn>
                <a:cxn ang="0">
                  <a:pos x="2" y="128"/>
                </a:cxn>
                <a:cxn ang="0">
                  <a:pos x="0" y="148"/>
                </a:cxn>
                <a:cxn ang="0">
                  <a:pos x="4" y="176"/>
                </a:cxn>
                <a:cxn ang="0">
                  <a:pos x="30" y="204"/>
                </a:cxn>
                <a:cxn ang="0">
                  <a:pos x="70" y="216"/>
                </a:cxn>
                <a:cxn ang="0">
                  <a:pos x="90" y="22"/>
                </a:cxn>
                <a:cxn ang="0">
                  <a:pos x="116" y="30"/>
                </a:cxn>
                <a:cxn ang="0">
                  <a:pos x="126" y="44"/>
                </a:cxn>
                <a:cxn ang="0">
                  <a:pos x="126" y="56"/>
                </a:cxn>
                <a:cxn ang="0">
                  <a:pos x="116" y="72"/>
                </a:cxn>
                <a:cxn ang="0">
                  <a:pos x="90" y="80"/>
                </a:cxn>
                <a:cxn ang="0">
                  <a:pos x="76" y="78"/>
                </a:cxn>
                <a:cxn ang="0">
                  <a:pos x="54" y="62"/>
                </a:cxn>
                <a:cxn ang="0">
                  <a:pos x="52" y="50"/>
                </a:cxn>
                <a:cxn ang="0">
                  <a:pos x="58" y="34"/>
                </a:cxn>
                <a:cxn ang="0">
                  <a:pos x="90" y="22"/>
                </a:cxn>
                <a:cxn ang="0">
                  <a:pos x="82" y="106"/>
                </a:cxn>
                <a:cxn ang="0">
                  <a:pos x="114" y="118"/>
                </a:cxn>
                <a:cxn ang="0">
                  <a:pos x="134" y="144"/>
                </a:cxn>
                <a:cxn ang="0">
                  <a:pos x="138" y="164"/>
                </a:cxn>
                <a:cxn ang="0">
                  <a:pos x="100" y="190"/>
                </a:cxn>
                <a:cxn ang="0">
                  <a:pos x="68" y="190"/>
                </a:cxn>
                <a:cxn ang="0">
                  <a:pos x="42" y="178"/>
                </a:cxn>
                <a:cxn ang="0">
                  <a:pos x="30" y="156"/>
                </a:cxn>
                <a:cxn ang="0">
                  <a:pos x="32" y="140"/>
                </a:cxn>
                <a:cxn ang="0">
                  <a:pos x="44" y="120"/>
                </a:cxn>
                <a:cxn ang="0">
                  <a:pos x="72" y="106"/>
                </a:cxn>
              </a:cxnLst>
              <a:rect l="0" t="0" r="r" b="b"/>
              <a:pathLst>
                <a:path w="226" h="218">
                  <a:moveTo>
                    <a:pt x="82" y="218"/>
                  </a:moveTo>
                  <a:lnTo>
                    <a:pt x="82" y="218"/>
                  </a:lnTo>
                  <a:lnTo>
                    <a:pt x="100" y="216"/>
                  </a:lnTo>
                  <a:lnTo>
                    <a:pt x="116" y="212"/>
                  </a:lnTo>
                  <a:lnTo>
                    <a:pt x="132" y="204"/>
                  </a:lnTo>
                  <a:lnTo>
                    <a:pt x="148" y="192"/>
                  </a:lnTo>
                  <a:lnTo>
                    <a:pt x="148" y="192"/>
                  </a:lnTo>
                  <a:lnTo>
                    <a:pt x="152" y="204"/>
                  </a:lnTo>
                  <a:lnTo>
                    <a:pt x="158" y="208"/>
                  </a:lnTo>
                  <a:lnTo>
                    <a:pt x="164" y="212"/>
                  </a:lnTo>
                  <a:lnTo>
                    <a:pt x="164" y="212"/>
                  </a:lnTo>
                  <a:lnTo>
                    <a:pt x="224" y="212"/>
                  </a:lnTo>
                  <a:lnTo>
                    <a:pt x="224" y="204"/>
                  </a:lnTo>
                  <a:lnTo>
                    <a:pt x="224" y="204"/>
                  </a:lnTo>
                  <a:lnTo>
                    <a:pt x="212" y="204"/>
                  </a:lnTo>
                  <a:lnTo>
                    <a:pt x="198" y="200"/>
                  </a:lnTo>
                  <a:lnTo>
                    <a:pt x="198" y="200"/>
                  </a:lnTo>
                  <a:lnTo>
                    <a:pt x="188" y="196"/>
                  </a:lnTo>
                  <a:lnTo>
                    <a:pt x="180" y="188"/>
                  </a:lnTo>
                  <a:lnTo>
                    <a:pt x="174" y="180"/>
                  </a:lnTo>
                  <a:lnTo>
                    <a:pt x="170" y="168"/>
                  </a:lnTo>
                  <a:lnTo>
                    <a:pt x="170" y="168"/>
                  </a:lnTo>
                  <a:lnTo>
                    <a:pt x="188" y="146"/>
                  </a:lnTo>
                  <a:lnTo>
                    <a:pt x="188" y="146"/>
                  </a:lnTo>
                  <a:lnTo>
                    <a:pt x="196" y="138"/>
                  </a:lnTo>
                  <a:lnTo>
                    <a:pt x="200" y="136"/>
                  </a:lnTo>
                  <a:lnTo>
                    <a:pt x="204" y="134"/>
                  </a:lnTo>
                  <a:lnTo>
                    <a:pt x="204" y="134"/>
                  </a:lnTo>
                  <a:lnTo>
                    <a:pt x="212" y="136"/>
                  </a:lnTo>
                  <a:lnTo>
                    <a:pt x="220" y="142"/>
                  </a:lnTo>
                  <a:lnTo>
                    <a:pt x="220" y="142"/>
                  </a:lnTo>
                  <a:lnTo>
                    <a:pt x="226" y="136"/>
                  </a:lnTo>
                  <a:lnTo>
                    <a:pt x="180" y="88"/>
                  </a:lnTo>
                  <a:lnTo>
                    <a:pt x="174" y="92"/>
                  </a:lnTo>
                  <a:lnTo>
                    <a:pt x="174" y="92"/>
                  </a:lnTo>
                  <a:lnTo>
                    <a:pt x="178" y="98"/>
                  </a:lnTo>
                  <a:lnTo>
                    <a:pt x="182" y="106"/>
                  </a:lnTo>
                  <a:lnTo>
                    <a:pt x="182" y="106"/>
                  </a:lnTo>
                  <a:lnTo>
                    <a:pt x="180" y="112"/>
                  </a:lnTo>
                  <a:lnTo>
                    <a:pt x="178" y="118"/>
                  </a:lnTo>
                  <a:lnTo>
                    <a:pt x="178" y="118"/>
                  </a:lnTo>
                  <a:lnTo>
                    <a:pt x="162" y="138"/>
                  </a:lnTo>
                  <a:lnTo>
                    <a:pt x="162" y="138"/>
                  </a:lnTo>
                  <a:lnTo>
                    <a:pt x="160" y="130"/>
                  </a:lnTo>
                  <a:lnTo>
                    <a:pt x="156" y="122"/>
                  </a:lnTo>
                  <a:lnTo>
                    <a:pt x="146" y="108"/>
                  </a:lnTo>
                  <a:lnTo>
                    <a:pt x="134" y="98"/>
                  </a:lnTo>
                  <a:lnTo>
                    <a:pt x="124" y="94"/>
                  </a:lnTo>
                  <a:lnTo>
                    <a:pt x="124" y="94"/>
                  </a:lnTo>
                  <a:lnTo>
                    <a:pt x="124" y="94"/>
                  </a:lnTo>
                  <a:lnTo>
                    <a:pt x="134" y="90"/>
                  </a:lnTo>
                  <a:lnTo>
                    <a:pt x="140" y="86"/>
                  </a:lnTo>
                  <a:lnTo>
                    <a:pt x="146" y="80"/>
                  </a:lnTo>
                  <a:lnTo>
                    <a:pt x="150" y="74"/>
                  </a:lnTo>
                  <a:lnTo>
                    <a:pt x="154" y="62"/>
                  </a:lnTo>
                  <a:lnTo>
                    <a:pt x="156" y="48"/>
                  </a:lnTo>
                  <a:lnTo>
                    <a:pt x="156" y="48"/>
                  </a:lnTo>
                  <a:lnTo>
                    <a:pt x="154" y="36"/>
                  </a:lnTo>
                  <a:lnTo>
                    <a:pt x="150" y="26"/>
                  </a:lnTo>
                  <a:lnTo>
                    <a:pt x="142" y="18"/>
                  </a:lnTo>
                  <a:lnTo>
                    <a:pt x="134" y="10"/>
                  </a:lnTo>
                  <a:lnTo>
                    <a:pt x="124" y="6"/>
                  </a:lnTo>
                  <a:lnTo>
                    <a:pt x="112" y="2"/>
                  </a:lnTo>
                  <a:lnTo>
                    <a:pt x="102" y="0"/>
                  </a:lnTo>
                  <a:lnTo>
                    <a:pt x="92" y="0"/>
                  </a:lnTo>
                  <a:lnTo>
                    <a:pt x="92" y="0"/>
                  </a:lnTo>
                  <a:lnTo>
                    <a:pt x="82" y="0"/>
                  </a:lnTo>
                  <a:lnTo>
                    <a:pt x="70" y="2"/>
                  </a:lnTo>
                  <a:lnTo>
                    <a:pt x="58" y="6"/>
                  </a:lnTo>
                  <a:lnTo>
                    <a:pt x="46" y="12"/>
                  </a:lnTo>
                  <a:lnTo>
                    <a:pt x="38" y="18"/>
                  </a:lnTo>
                  <a:lnTo>
                    <a:pt x="30" y="26"/>
                  </a:lnTo>
                  <a:lnTo>
                    <a:pt x="24" y="38"/>
                  </a:lnTo>
                  <a:lnTo>
                    <a:pt x="22" y="50"/>
                  </a:lnTo>
                  <a:lnTo>
                    <a:pt x="22" y="50"/>
                  </a:lnTo>
                  <a:lnTo>
                    <a:pt x="24" y="60"/>
                  </a:lnTo>
                  <a:lnTo>
                    <a:pt x="28" y="72"/>
                  </a:lnTo>
                  <a:lnTo>
                    <a:pt x="36" y="82"/>
                  </a:lnTo>
                  <a:lnTo>
                    <a:pt x="40" y="86"/>
                  </a:lnTo>
                  <a:lnTo>
                    <a:pt x="46" y="90"/>
                  </a:lnTo>
                  <a:lnTo>
                    <a:pt x="46" y="90"/>
                  </a:lnTo>
                  <a:lnTo>
                    <a:pt x="46" y="90"/>
                  </a:lnTo>
                  <a:lnTo>
                    <a:pt x="28" y="100"/>
                  </a:lnTo>
                  <a:lnTo>
                    <a:pt x="20" y="106"/>
                  </a:lnTo>
                  <a:lnTo>
                    <a:pt x="12" y="112"/>
                  </a:lnTo>
                  <a:lnTo>
                    <a:pt x="6" y="120"/>
                  </a:lnTo>
                  <a:lnTo>
                    <a:pt x="2" y="128"/>
                  </a:lnTo>
                  <a:lnTo>
                    <a:pt x="0" y="138"/>
                  </a:lnTo>
                  <a:lnTo>
                    <a:pt x="0" y="148"/>
                  </a:lnTo>
                  <a:lnTo>
                    <a:pt x="0" y="148"/>
                  </a:lnTo>
                  <a:lnTo>
                    <a:pt x="0" y="158"/>
                  </a:lnTo>
                  <a:lnTo>
                    <a:pt x="2" y="168"/>
                  </a:lnTo>
                  <a:lnTo>
                    <a:pt x="4" y="176"/>
                  </a:lnTo>
                  <a:lnTo>
                    <a:pt x="8" y="184"/>
                  </a:lnTo>
                  <a:lnTo>
                    <a:pt x="18" y="196"/>
                  </a:lnTo>
                  <a:lnTo>
                    <a:pt x="30" y="204"/>
                  </a:lnTo>
                  <a:lnTo>
                    <a:pt x="42" y="210"/>
                  </a:lnTo>
                  <a:lnTo>
                    <a:pt x="56" y="214"/>
                  </a:lnTo>
                  <a:lnTo>
                    <a:pt x="70" y="216"/>
                  </a:lnTo>
                  <a:lnTo>
                    <a:pt x="82" y="218"/>
                  </a:lnTo>
                  <a:lnTo>
                    <a:pt x="82" y="218"/>
                  </a:lnTo>
                  <a:close/>
                  <a:moveTo>
                    <a:pt x="90" y="22"/>
                  </a:moveTo>
                  <a:lnTo>
                    <a:pt x="90" y="22"/>
                  </a:lnTo>
                  <a:lnTo>
                    <a:pt x="106" y="24"/>
                  </a:lnTo>
                  <a:lnTo>
                    <a:pt x="116" y="30"/>
                  </a:lnTo>
                  <a:lnTo>
                    <a:pt x="122" y="34"/>
                  </a:lnTo>
                  <a:lnTo>
                    <a:pt x="124" y="38"/>
                  </a:lnTo>
                  <a:lnTo>
                    <a:pt x="126" y="44"/>
                  </a:lnTo>
                  <a:lnTo>
                    <a:pt x="128" y="50"/>
                  </a:lnTo>
                  <a:lnTo>
                    <a:pt x="128" y="50"/>
                  </a:lnTo>
                  <a:lnTo>
                    <a:pt x="126" y="56"/>
                  </a:lnTo>
                  <a:lnTo>
                    <a:pt x="124" y="62"/>
                  </a:lnTo>
                  <a:lnTo>
                    <a:pt x="122" y="66"/>
                  </a:lnTo>
                  <a:lnTo>
                    <a:pt x="116" y="72"/>
                  </a:lnTo>
                  <a:lnTo>
                    <a:pt x="106" y="78"/>
                  </a:lnTo>
                  <a:lnTo>
                    <a:pt x="98" y="80"/>
                  </a:lnTo>
                  <a:lnTo>
                    <a:pt x="90" y="80"/>
                  </a:lnTo>
                  <a:lnTo>
                    <a:pt x="90" y="80"/>
                  </a:lnTo>
                  <a:lnTo>
                    <a:pt x="84" y="80"/>
                  </a:lnTo>
                  <a:lnTo>
                    <a:pt x="76" y="78"/>
                  </a:lnTo>
                  <a:lnTo>
                    <a:pt x="64" y="72"/>
                  </a:lnTo>
                  <a:lnTo>
                    <a:pt x="58" y="66"/>
                  </a:lnTo>
                  <a:lnTo>
                    <a:pt x="54" y="62"/>
                  </a:lnTo>
                  <a:lnTo>
                    <a:pt x="52" y="56"/>
                  </a:lnTo>
                  <a:lnTo>
                    <a:pt x="52" y="50"/>
                  </a:lnTo>
                  <a:lnTo>
                    <a:pt x="52" y="50"/>
                  </a:lnTo>
                  <a:lnTo>
                    <a:pt x="52" y="44"/>
                  </a:lnTo>
                  <a:lnTo>
                    <a:pt x="54" y="38"/>
                  </a:lnTo>
                  <a:lnTo>
                    <a:pt x="58" y="34"/>
                  </a:lnTo>
                  <a:lnTo>
                    <a:pt x="64" y="30"/>
                  </a:lnTo>
                  <a:lnTo>
                    <a:pt x="76" y="24"/>
                  </a:lnTo>
                  <a:lnTo>
                    <a:pt x="90" y="22"/>
                  </a:lnTo>
                  <a:lnTo>
                    <a:pt x="90" y="22"/>
                  </a:lnTo>
                  <a:close/>
                  <a:moveTo>
                    <a:pt x="82" y="106"/>
                  </a:moveTo>
                  <a:lnTo>
                    <a:pt x="82" y="106"/>
                  </a:lnTo>
                  <a:lnTo>
                    <a:pt x="94" y="108"/>
                  </a:lnTo>
                  <a:lnTo>
                    <a:pt x="104" y="112"/>
                  </a:lnTo>
                  <a:lnTo>
                    <a:pt x="114" y="118"/>
                  </a:lnTo>
                  <a:lnTo>
                    <a:pt x="122" y="124"/>
                  </a:lnTo>
                  <a:lnTo>
                    <a:pt x="128" y="134"/>
                  </a:lnTo>
                  <a:lnTo>
                    <a:pt x="134" y="144"/>
                  </a:lnTo>
                  <a:lnTo>
                    <a:pt x="136" y="154"/>
                  </a:lnTo>
                  <a:lnTo>
                    <a:pt x="138" y="164"/>
                  </a:lnTo>
                  <a:lnTo>
                    <a:pt x="138" y="164"/>
                  </a:lnTo>
                  <a:lnTo>
                    <a:pt x="126" y="176"/>
                  </a:lnTo>
                  <a:lnTo>
                    <a:pt x="114" y="184"/>
                  </a:lnTo>
                  <a:lnTo>
                    <a:pt x="100" y="190"/>
                  </a:lnTo>
                  <a:lnTo>
                    <a:pt x="82" y="190"/>
                  </a:lnTo>
                  <a:lnTo>
                    <a:pt x="82" y="190"/>
                  </a:lnTo>
                  <a:lnTo>
                    <a:pt x="68" y="190"/>
                  </a:lnTo>
                  <a:lnTo>
                    <a:pt x="58" y="188"/>
                  </a:lnTo>
                  <a:lnTo>
                    <a:pt x="48" y="182"/>
                  </a:lnTo>
                  <a:lnTo>
                    <a:pt x="42" y="178"/>
                  </a:lnTo>
                  <a:lnTo>
                    <a:pt x="36" y="170"/>
                  </a:lnTo>
                  <a:lnTo>
                    <a:pt x="32" y="164"/>
                  </a:lnTo>
                  <a:lnTo>
                    <a:pt x="30" y="156"/>
                  </a:lnTo>
                  <a:lnTo>
                    <a:pt x="30" y="148"/>
                  </a:lnTo>
                  <a:lnTo>
                    <a:pt x="30" y="148"/>
                  </a:lnTo>
                  <a:lnTo>
                    <a:pt x="32" y="140"/>
                  </a:lnTo>
                  <a:lnTo>
                    <a:pt x="34" y="132"/>
                  </a:lnTo>
                  <a:lnTo>
                    <a:pt x="38" y="126"/>
                  </a:lnTo>
                  <a:lnTo>
                    <a:pt x="44" y="120"/>
                  </a:lnTo>
                  <a:lnTo>
                    <a:pt x="52" y="114"/>
                  </a:lnTo>
                  <a:lnTo>
                    <a:pt x="62" y="110"/>
                  </a:lnTo>
                  <a:lnTo>
                    <a:pt x="72" y="106"/>
                  </a:lnTo>
                  <a:lnTo>
                    <a:pt x="82" y="106"/>
                  </a:lnTo>
                  <a:lnTo>
                    <a:pt x="82" y="10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8" name="Freeform 18"/>
            <p:cNvSpPr>
              <a:spLocks/>
            </p:cNvSpPr>
            <p:nvPr/>
          </p:nvSpPr>
          <p:spPr bwMode="black">
            <a:xfrm>
              <a:off x="3346" y="2242"/>
              <a:ext cx="246" cy="204"/>
            </a:xfrm>
            <a:custGeom>
              <a:avLst/>
              <a:gdLst/>
              <a:ahLst/>
              <a:cxnLst>
                <a:cxn ang="0">
                  <a:pos x="122" y="200"/>
                </a:cxn>
                <a:cxn ang="0">
                  <a:pos x="190" y="72"/>
                </a:cxn>
                <a:cxn ang="0">
                  <a:pos x="190" y="72"/>
                </a:cxn>
                <a:cxn ang="0">
                  <a:pos x="190" y="178"/>
                </a:cxn>
                <a:cxn ang="0">
                  <a:pos x="188" y="190"/>
                </a:cxn>
                <a:cxn ang="0">
                  <a:pos x="176" y="196"/>
                </a:cxn>
                <a:cxn ang="0">
                  <a:pos x="168" y="204"/>
                </a:cxn>
                <a:cxn ang="0">
                  <a:pos x="246" y="196"/>
                </a:cxn>
                <a:cxn ang="0">
                  <a:pos x="238" y="196"/>
                </a:cxn>
                <a:cxn ang="0">
                  <a:pos x="230" y="194"/>
                </a:cxn>
                <a:cxn ang="0">
                  <a:pos x="222" y="184"/>
                </a:cxn>
                <a:cxn ang="0">
                  <a:pos x="220" y="26"/>
                </a:cxn>
                <a:cxn ang="0">
                  <a:pos x="222" y="18"/>
                </a:cxn>
                <a:cxn ang="0">
                  <a:pos x="230" y="8"/>
                </a:cxn>
                <a:cxn ang="0">
                  <a:pos x="246" y="8"/>
                </a:cxn>
                <a:cxn ang="0">
                  <a:pos x="162" y="0"/>
                </a:cxn>
                <a:cxn ang="0">
                  <a:pos x="170" y="8"/>
                </a:cxn>
                <a:cxn ang="0">
                  <a:pos x="174" y="8"/>
                </a:cxn>
                <a:cxn ang="0">
                  <a:pos x="182" y="12"/>
                </a:cxn>
                <a:cxn ang="0">
                  <a:pos x="182" y="16"/>
                </a:cxn>
                <a:cxn ang="0">
                  <a:pos x="174" y="38"/>
                </a:cxn>
                <a:cxn ang="0">
                  <a:pos x="122" y="134"/>
                </a:cxn>
                <a:cxn ang="0">
                  <a:pos x="122" y="134"/>
                </a:cxn>
                <a:cxn ang="0">
                  <a:pos x="70" y="38"/>
                </a:cxn>
                <a:cxn ang="0">
                  <a:pos x="62" y="16"/>
                </a:cxn>
                <a:cxn ang="0">
                  <a:pos x="64" y="12"/>
                </a:cxn>
                <a:cxn ang="0">
                  <a:pos x="70" y="8"/>
                </a:cxn>
                <a:cxn ang="0">
                  <a:pos x="82" y="8"/>
                </a:cxn>
                <a:cxn ang="0">
                  <a:pos x="0" y="0"/>
                </a:cxn>
                <a:cxn ang="0">
                  <a:pos x="6" y="8"/>
                </a:cxn>
                <a:cxn ang="0">
                  <a:pos x="16" y="8"/>
                </a:cxn>
                <a:cxn ang="0">
                  <a:pos x="24" y="18"/>
                </a:cxn>
                <a:cxn ang="0">
                  <a:pos x="24" y="178"/>
                </a:cxn>
                <a:cxn ang="0">
                  <a:pos x="24" y="184"/>
                </a:cxn>
                <a:cxn ang="0">
                  <a:pos x="16" y="194"/>
                </a:cxn>
                <a:cxn ang="0">
                  <a:pos x="6" y="196"/>
                </a:cxn>
                <a:cxn ang="0">
                  <a:pos x="0" y="204"/>
                </a:cxn>
                <a:cxn ang="0">
                  <a:pos x="78" y="196"/>
                </a:cxn>
                <a:cxn ang="0">
                  <a:pos x="68" y="196"/>
                </a:cxn>
                <a:cxn ang="0">
                  <a:pos x="58" y="190"/>
                </a:cxn>
                <a:cxn ang="0">
                  <a:pos x="54" y="178"/>
                </a:cxn>
                <a:cxn ang="0">
                  <a:pos x="54" y="72"/>
                </a:cxn>
                <a:cxn ang="0">
                  <a:pos x="56" y="72"/>
                </a:cxn>
                <a:cxn ang="0">
                  <a:pos x="122" y="200"/>
                </a:cxn>
              </a:cxnLst>
              <a:rect l="0" t="0" r="r" b="b"/>
              <a:pathLst>
                <a:path w="246" h="204">
                  <a:moveTo>
                    <a:pt x="122" y="200"/>
                  </a:moveTo>
                  <a:lnTo>
                    <a:pt x="122" y="200"/>
                  </a:lnTo>
                  <a:lnTo>
                    <a:pt x="158" y="132"/>
                  </a:lnTo>
                  <a:lnTo>
                    <a:pt x="190" y="72"/>
                  </a:lnTo>
                  <a:lnTo>
                    <a:pt x="190" y="72"/>
                  </a:lnTo>
                  <a:lnTo>
                    <a:pt x="190" y="72"/>
                  </a:lnTo>
                  <a:lnTo>
                    <a:pt x="190" y="178"/>
                  </a:lnTo>
                  <a:lnTo>
                    <a:pt x="190" y="178"/>
                  </a:lnTo>
                  <a:lnTo>
                    <a:pt x="190" y="184"/>
                  </a:lnTo>
                  <a:lnTo>
                    <a:pt x="188" y="190"/>
                  </a:lnTo>
                  <a:lnTo>
                    <a:pt x="184" y="194"/>
                  </a:lnTo>
                  <a:lnTo>
                    <a:pt x="176" y="196"/>
                  </a:lnTo>
                  <a:lnTo>
                    <a:pt x="168" y="196"/>
                  </a:lnTo>
                  <a:lnTo>
                    <a:pt x="168" y="204"/>
                  </a:lnTo>
                  <a:lnTo>
                    <a:pt x="246" y="204"/>
                  </a:lnTo>
                  <a:lnTo>
                    <a:pt x="246" y="196"/>
                  </a:lnTo>
                  <a:lnTo>
                    <a:pt x="238" y="196"/>
                  </a:lnTo>
                  <a:lnTo>
                    <a:pt x="238" y="196"/>
                  </a:lnTo>
                  <a:lnTo>
                    <a:pt x="238" y="196"/>
                  </a:lnTo>
                  <a:lnTo>
                    <a:pt x="230" y="194"/>
                  </a:lnTo>
                  <a:lnTo>
                    <a:pt x="224" y="190"/>
                  </a:lnTo>
                  <a:lnTo>
                    <a:pt x="222" y="184"/>
                  </a:lnTo>
                  <a:lnTo>
                    <a:pt x="220" y="178"/>
                  </a:lnTo>
                  <a:lnTo>
                    <a:pt x="220" y="26"/>
                  </a:lnTo>
                  <a:lnTo>
                    <a:pt x="220" y="26"/>
                  </a:lnTo>
                  <a:lnTo>
                    <a:pt x="222" y="18"/>
                  </a:lnTo>
                  <a:lnTo>
                    <a:pt x="224" y="12"/>
                  </a:lnTo>
                  <a:lnTo>
                    <a:pt x="230" y="8"/>
                  </a:lnTo>
                  <a:lnTo>
                    <a:pt x="238" y="8"/>
                  </a:lnTo>
                  <a:lnTo>
                    <a:pt x="246" y="8"/>
                  </a:lnTo>
                  <a:lnTo>
                    <a:pt x="246" y="0"/>
                  </a:lnTo>
                  <a:lnTo>
                    <a:pt x="162" y="0"/>
                  </a:lnTo>
                  <a:lnTo>
                    <a:pt x="162" y="8"/>
                  </a:lnTo>
                  <a:lnTo>
                    <a:pt x="170" y="8"/>
                  </a:lnTo>
                  <a:lnTo>
                    <a:pt x="170" y="8"/>
                  </a:lnTo>
                  <a:lnTo>
                    <a:pt x="174" y="8"/>
                  </a:lnTo>
                  <a:lnTo>
                    <a:pt x="178" y="10"/>
                  </a:lnTo>
                  <a:lnTo>
                    <a:pt x="182" y="12"/>
                  </a:lnTo>
                  <a:lnTo>
                    <a:pt x="182" y="16"/>
                  </a:lnTo>
                  <a:lnTo>
                    <a:pt x="182" y="16"/>
                  </a:lnTo>
                  <a:lnTo>
                    <a:pt x="180" y="26"/>
                  </a:lnTo>
                  <a:lnTo>
                    <a:pt x="174" y="38"/>
                  </a:lnTo>
                  <a:lnTo>
                    <a:pt x="174" y="38"/>
                  </a:lnTo>
                  <a:lnTo>
                    <a:pt x="122" y="134"/>
                  </a:lnTo>
                  <a:lnTo>
                    <a:pt x="122" y="134"/>
                  </a:lnTo>
                  <a:lnTo>
                    <a:pt x="122" y="134"/>
                  </a:lnTo>
                  <a:lnTo>
                    <a:pt x="70" y="38"/>
                  </a:lnTo>
                  <a:lnTo>
                    <a:pt x="70" y="38"/>
                  </a:lnTo>
                  <a:lnTo>
                    <a:pt x="64" y="26"/>
                  </a:lnTo>
                  <a:lnTo>
                    <a:pt x="62" y="16"/>
                  </a:lnTo>
                  <a:lnTo>
                    <a:pt x="62" y="16"/>
                  </a:lnTo>
                  <a:lnTo>
                    <a:pt x="64" y="12"/>
                  </a:lnTo>
                  <a:lnTo>
                    <a:pt x="66" y="10"/>
                  </a:lnTo>
                  <a:lnTo>
                    <a:pt x="70" y="8"/>
                  </a:lnTo>
                  <a:lnTo>
                    <a:pt x="74" y="8"/>
                  </a:lnTo>
                  <a:lnTo>
                    <a:pt x="82" y="8"/>
                  </a:lnTo>
                  <a:lnTo>
                    <a:pt x="82" y="0"/>
                  </a:lnTo>
                  <a:lnTo>
                    <a:pt x="0" y="0"/>
                  </a:lnTo>
                  <a:lnTo>
                    <a:pt x="0" y="8"/>
                  </a:lnTo>
                  <a:lnTo>
                    <a:pt x="6" y="8"/>
                  </a:lnTo>
                  <a:lnTo>
                    <a:pt x="6" y="8"/>
                  </a:lnTo>
                  <a:lnTo>
                    <a:pt x="16" y="8"/>
                  </a:lnTo>
                  <a:lnTo>
                    <a:pt x="20" y="12"/>
                  </a:lnTo>
                  <a:lnTo>
                    <a:pt x="24" y="18"/>
                  </a:lnTo>
                  <a:lnTo>
                    <a:pt x="24" y="26"/>
                  </a:lnTo>
                  <a:lnTo>
                    <a:pt x="24" y="178"/>
                  </a:lnTo>
                  <a:lnTo>
                    <a:pt x="24" y="178"/>
                  </a:lnTo>
                  <a:lnTo>
                    <a:pt x="24" y="184"/>
                  </a:lnTo>
                  <a:lnTo>
                    <a:pt x="20" y="190"/>
                  </a:lnTo>
                  <a:lnTo>
                    <a:pt x="16" y="194"/>
                  </a:lnTo>
                  <a:lnTo>
                    <a:pt x="6" y="196"/>
                  </a:lnTo>
                  <a:lnTo>
                    <a:pt x="6" y="196"/>
                  </a:lnTo>
                  <a:lnTo>
                    <a:pt x="0" y="196"/>
                  </a:lnTo>
                  <a:lnTo>
                    <a:pt x="0" y="204"/>
                  </a:lnTo>
                  <a:lnTo>
                    <a:pt x="78" y="204"/>
                  </a:lnTo>
                  <a:lnTo>
                    <a:pt x="78" y="196"/>
                  </a:lnTo>
                  <a:lnTo>
                    <a:pt x="68" y="196"/>
                  </a:lnTo>
                  <a:lnTo>
                    <a:pt x="68" y="196"/>
                  </a:lnTo>
                  <a:lnTo>
                    <a:pt x="62" y="194"/>
                  </a:lnTo>
                  <a:lnTo>
                    <a:pt x="58" y="190"/>
                  </a:lnTo>
                  <a:lnTo>
                    <a:pt x="56" y="184"/>
                  </a:lnTo>
                  <a:lnTo>
                    <a:pt x="54" y="178"/>
                  </a:lnTo>
                  <a:lnTo>
                    <a:pt x="54" y="178"/>
                  </a:lnTo>
                  <a:lnTo>
                    <a:pt x="54" y="72"/>
                  </a:lnTo>
                  <a:lnTo>
                    <a:pt x="56" y="72"/>
                  </a:lnTo>
                  <a:lnTo>
                    <a:pt x="56" y="72"/>
                  </a:lnTo>
                  <a:lnTo>
                    <a:pt x="88" y="132"/>
                  </a:lnTo>
                  <a:lnTo>
                    <a:pt x="122" y="200"/>
                  </a:lnTo>
                  <a:lnTo>
                    <a:pt x="122" y="200"/>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19" name="Freeform 19"/>
            <p:cNvSpPr>
              <a:spLocks noEditPoints="1"/>
            </p:cNvSpPr>
            <p:nvPr/>
          </p:nvSpPr>
          <p:spPr bwMode="black">
            <a:xfrm>
              <a:off x="1748" y="2242"/>
              <a:ext cx="244" cy="204"/>
            </a:xfrm>
            <a:custGeom>
              <a:avLst/>
              <a:gdLst/>
              <a:ahLst/>
              <a:cxnLst>
                <a:cxn ang="0">
                  <a:pos x="238" y="196"/>
                </a:cxn>
                <a:cxn ang="0">
                  <a:pos x="224" y="192"/>
                </a:cxn>
                <a:cxn ang="0">
                  <a:pos x="216" y="182"/>
                </a:cxn>
                <a:cxn ang="0">
                  <a:pos x="156" y="40"/>
                </a:cxn>
                <a:cxn ang="0">
                  <a:pos x="150" y="26"/>
                </a:cxn>
                <a:cxn ang="0">
                  <a:pos x="148" y="16"/>
                </a:cxn>
                <a:cxn ang="0">
                  <a:pos x="150" y="10"/>
                </a:cxn>
                <a:cxn ang="0">
                  <a:pos x="158" y="8"/>
                </a:cxn>
                <a:cxn ang="0">
                  <a:pos x="166" y="8"/>
                </a:cxn>
                <a:cxn ang="0">
                  <a:pos x="78" y="0"/>
                </a:cxn>
                <a:cxn ang="0">
                  <a:pos x="86" y="8"/>
                </a:cxn>
                <a:cxn ang="0">
                  <a:pos x="86" y="8"/>
                </a:cxn>
                <a:cxn ang="0">
                  <a:pos x="92" y="10"/>
                </a:cxn>
                <a:cxn ang="0">
                  <a:pos x="94" y="16"/>
                </a:cxn>
                <a:cxn ang="0">
                  <a:pos x="92" y="26"/>
                </a:cxn>
                <a:cxn ang="0">
                  <a:pos x="28" y="182"/>
                </a:cxn>
                <a:cxn ang="0">
                  <a:pos x="24" y="186"/>
                </a:cxn>
                <a:cxn ang="0">
                  <a:pos x="14" y="196"/>
                </a:cxn>
                <a:cxn ang="0">
                  <a:pos x="0" y="196"/>
                </a:cxn>
                <a:cxn ang="0">
                  <a:pos x="84" y="204"/>
                </a:cxn>
                <a:cxn ang="0">
                  <a:pos x="76" y="196"/>
                </a:cxn>
                <a:cxn ang="0">
                  <a:pos x="68" y="196"/>
                </a:cxn>
                <a:cxn ang="0">
                  <a:pos x="60" y="190"/>
                </a:cxn>
                <a:cxn ang="0">
                  <a:pos x="60" y="184"/>
                </a:cxn>
                <a:cxn ang="0">
                  <a:pos x="64" y="168"/>
                </a:cxn>
                <a:cxn ang="0">
                  <a:pos x="76" y="142"/>
                </a:cxn>
                <a:cxn ang="0">
                  <a:pos x="168" y="142"/>
                </a:cxn>
                <a:cxn ang="0">
                  <a:pos x="178" y="168"/>
                </a:cxn>
                <a:cxn ang="0">
                  <a:pos x="184" y="184"/>
                </a:cxn>
                <a:cxn ang="0">
                  <a:pos x="182" y="194"/>
                </a:cxn>
                <a:cxn ang="0">
                  <a:pos x="168" y="196"/>
                </a:cxn>
                <a:cxn ang="0">
                  <a:pos x="160" y="204"/>
                </a:cxn>
                <a:cxn ang="0">
                  <a:pos x="244" y="196"/>
                </a:cxn>
                <a:cxn ang="0">
                  <a:pos x="88" y="116"/>
                </a:cxn>
                <a:cxn ang="0">
                  <a:pos x="122" y="34"/>
                </a:cxn>
                <a:cxn ang="0">
                  <a:pos x="122" y="34"/>
                </a:cxn>
                <a:cxn ang="0">
                  <a:pos x="88" y="116"/>
                </a:cxn>
              </a:cxnLst>
              <a:rect l="0" t="0" r="r" b="b"/>
              <a:pathLst>
                <a:path w="244" h="204">
                  <a:moveTo>
                    <a:pt x="238" y="196"/>
                  </a:moveTo>
                  <a:lnTo>
                    <a:pt x="238" y="196"/>
                  </a:lnTo>
                  <a:lnTo>
                    <a:pt x="230" y="196"/>
                  </a:lnTo>
                  <a:lnTo>
                    <a:pt x="224" y="192"/>
                  </a:lnTo>
                  <a:lnTo>
                    <a:pt x="220" y="188"/>
                  </a:lnTo>
                  <a:lnTo>
                    <a:pt x="216" y="182"/>
                  </a:lnTo>
                  <a:lnTo>
                    <a:pt x="216" y="182"/>
                  </a:lnTo>
                  <a:lnTo>
                    <a:pt x="156" y="40"/>
                  </a:lnTo>
                  <a:lnTo>
                    <a:pt x="156" y="40"/>
                  </a:lnTo>
                  <a:lnTo>
                    <a:pt x="150" y="26"/>
                  </a:lnTo>
                  <a:lnTo>
                    <a:pt x="148" y="16"/>
                  </a:lnTo>
                  <a:lnTo>
                    <a:pt x="148" y="16"/>
                  </a:lnTo>
                  <a:lnTo>
                    <a:pt x="150" y="12"/>
                  </a:lnTo>
                  <a:lnTo>
                    <a:pt x="150" y="10"/>
                  </a:lnTo>
                  <a:lnTo>
                    <a:pt x="154" y="8"/>
                  </a:lnTo>
                  <a:lnTo>
                    <a:pt x="158" y="8"/>
                  </a:lnTo>
                  <a:lnTo>
                    <a:pt x="158" y="8"/>
                  </a:lnTo>
                  <a:lnTo>
                    <a:pt x="166" y="8"/>
                  </a:lnTo>
                  <a:lnTo>
                    <a:pt x="166" y="0"/>
                  </a:lnTo>
                  <a:lnTo>
                    <a:pt x="78" y="0"/>
                  </a:lnTo>
                  <a:lnTo>
                    <a:pt x="78" y="8"/>
                  </a:lnTo>
                  <a:lnTo>
                    <a:pt x="86" y="8"/>
                  </a:lnTo>
                  <a:lnTo>
                    <a:pt x="86" y="8"/>
                  </a:lnTo>
                  <a:lnTo>
                    <a:pt x="86" y="8"/>
                  </a:lnTo>
                  <a:lnTo>
                    <a:pt x="90" y="8"/>
                  </a:lnTo>
                  <a:lnTo>
                    <a:pt x="92" y="10"/>
                  </a:lnTo>
                  <a:lnTo>
                    <a:pt x="94" y="12"/>
                  </a:lnTo>
                  <a:lnTo>
                    <a:pt x="94" y="16"/>
                  </a:lnTo>
                  <a:lnTo>
                    <a:pt x="94" y="16"/>
                  </a:lnTo>
                  <a:lnTo>
                    <a:pt x="92" y="26"/>
                  </a:lnTo>
                  <a:lnTo>
                    <a:pt x="88" y="40"/>
                  </a:lnTo>
                  <a:lnTo>
                    <a:pt x="28" y="182"/>
                  </a:lnTo>
                  <a:lnTo>
                    <a:pt x="28" y="182"/>
                  </a:lnTo>
                  <a:lnTo>
                    <a:pt x="24" y="186"/>
                  </a:lnTo>
                  <a:lnTo>
                    <a:pt x="20" y="192"/>
                  </a:lnTo>
                  <a:lnTo>
                    <a:pt x="14" y="196"/>
                  </a:lnTo>
                  <a:lnTo>
                    <a:pt x="6" y="196"/>
                  </a:lnTo>
                  <a:lnTo>
                    <a:pt x="0" y="196"/>
                  </a:lnTo>
                  <a:lnTo>
                    <a:pt x="0" y="204"/>
                  </a:lnTo>
                  <a:lnTo>
                    <a:pt x="84" y="204"/>
                  </a:lnTo>
                  <a:lnTo>
                    <a:pt x="84" y="196"/>
                  </a:lnTo>
                  <a:lnTo>
                    <a:pt x="76" y="196"/>
                  </a:lnTo>
                  <a:lnTo>
                    <a:pt x="76" y="196"/>
                  </a:lnTo>
                  <a:lnTo>
                    <a:pt x="68" y="196"/>
                  </a:lnTo>
                  <a:lnTo>
                    <a:pt x="62" y="194"/>
                  </a:lnTo>
                  <a:lnTo>
                    <a:pt x="60" y="190"/>
                  </a:lnTo>
                  <a:lnTo>
                    <a:pt x="60" y="184"/>
                  </a:lnTo>
                  <a:lnTo>
                    <a:pt x="60" y="184"/>
                  </a:lnTo>
                  <a:lnTo>
                    <a:pt x="62" y="176"/>
                  </a:lnTo>
                  <a:lnTo>
                    <a:pt x="64" y="168"/>
                  </a:lnTo>
                  <a:lnTo>
                    <a:pt x="64" y="168"/>
                  </a:lnTo>
                  <a:lnTo>
                    <a:pt x="76" y="142"/>
                  </a:lnTo>
                  <a:lnTo>
                    <a:pt x="168" y="142"/>
                  </a:lnTo>
                  <a:lnTo>
                    <a:pt x="168" y="142"/>
                  </a:lnTo>
                  <a:lnTo>
                    <a:pt x="178" y="168"/>
                  </a:lnTo>
                  <a:lnTo>
                    <a:pt x="178" y="168"/>
                  </a:lnTo>
                  <a:lnTo>
                    <a:pt x="184" y="184"/>
                  </a:lnTo>
                  <a:lnTo>
                    <a:pt x="184" y="184"/>
                  </a:lnTo>
                  <a:lnTo>
                    <a:pt x="184" y="190"/>
                  </a:lnTo>
                  <a:lnTo>
                    <a:pt x="182" y="194"/>
                  </a:lnTo>
                  <a:lnTo>
                    <a:pt x="176" y="196"/>
                  </a:lnTo>
                  <a:lnTo>
                    <a:pt x="168" y="196"/>
                  </a:lnTo>
                  <a:lnTo>
                    <a:pt x="160" y="196"/>
                  </a:lnTo>
                  <a:lnTo>
                    <a:pt x="160" y="204"/>
                  </a:lnTo>
                  <a:lnTo>
                    <a:pt x="244" y="204"/>
                  </a:lnTo>
                  <a:lnTo>
                    <a:pt x="244" y="196"/>
                  </a:lnTo>
                  <a:lnTo>
                    <a:pt x="238" y="196"/>
                  </a:lnTo>
                  <a:close/>
                  <a:moveTo>
                    <a:pt x="88" y="116"/>
                  </a:moveTo>
                  <a:lnTo>
                    <a:pt x="88" y="116"/>
                  </a:lnTo>
                  <a:lnTo>
                    <a:pt x="122" y="34"/>
                  </a:lnTo>
                  <a:lnTo>
                    <a:pt x="122" y="34"/>
                  </a:lnTo>
                  <a:lnTo>
                    <a:pt x="122" y="34"/>
                  </a:lnTo>
                  <a:lnTo>
                    <a:pt x="156" y="116"/>
                  </a:lnTo>
                  <a:lnTo>
                    <a:pt x="88" y="116"/>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20" name="Freeform 20"/>
            <p:cNvSpPr>
              <a:spLocks/>
            </p:cNvSpPr>
            <p:nvPr/>
          </p:nvSpPr>
          <p:spPr bwMode="black">
            <a:xfrm>
              <a:off x="2004" y="2242"/>
              <a:ext cx="228" cy="204"/>
            </a:xfrm>
            <a:custGeom>
              <a:avLst/>
              <a:gdLst/>
              <a:ahLst/>
              <a:cxnLst>
                <a:cxn ang="0">
                  <a:pos x="228" y="8"/>
                </a:cxn>
                <a:cxn ang="0">
                  <a:pos x="140" y="0"/>
                </a:cxn>
                <a:cxn ang="0">
                  <a:pos x="148" y="8"/>
                </a:cxn>
                <a:cxn ang="0">
                  <a:pos x="156" y="8"/>
                </a:cxn>
                <a:cxn ang="0">
                  <a:pos x="166" y="18"/>
                </a:cxn>
                <a:cxn ang="0">
                  <a:pos x="168" y="142"/>
                </a:cxn>
                <a:cxn ang="0">
                  <a:pos x="76" y="32"/>
                </a:cxn>
                <a:cxn ang="0">
                  <a:pos x="76" y="32"/>
                </a:cxn>
                <a:cxn ang="0">
                  <a:pos x="68" y="16"/>
                </a:cxn>
                <a:cxn ang="0">
                  <a:pos x="70" y="12"/>
                </a:cxn>
                <a:cxn ang="0">
                  <a:pos x="78" y="8"/>
                </a:cxn>
                <a:cxn ang="0">
                  <a:pos x="90" y="8"/>
                </a:cxn>
                <a:cxn ang="0">
                  <a:pos x="0" y="0"/>
                </a:cxn>
                <a:cxn ang="0">
                  <a:pos x="8" y="8"/>
                </a:cxn>
                <a:cxn ang="0">
                  <a:pos x="14" y="8"/>
                </a:cxn>
                <a:cxn ang="0">
                  <a:pos x="24" y="18"/>
                </a:cxn>
                <a:cxn ang="0">
                  <a:pos x="26" y="178"/>
                </a:cxn>
                <a:cxn ang="0">
                  <a:pos x="24" y="184"/>
                </a:cxn>
                <a:cxn ang="0">
                  <a:pos x="14" y="194"/>
                </a:cxn>
                <a:cxn ang="0">
                  <a:pos x="8" y="196"/>
                </a:cxn>
                <a:cxn ang="0">
                  <a:pos x="0" y="204"/>
                </a:cxn>
                <a:cxn ang="0">
                  <a:pos x="84" y="196"/>
                </a:cxn>
                <a:cxn ang="0">
                  <a:pos x="76" y="196"/>
                </a:cxn>
                <a:cxn ang="0">
                  <a:pos x="68" y="194"/>
                </a:cxn>
                <a:cxn ang="0">
                  <a:pos x="58" y="184"/>
                </a:cxn>
                <a:cxn ang="0">
                  <a:pos x="58" y="54"/>
                </a:cxn>
                <a:cxn ang="0">
                  <a:pos x="58" y="54"/>
                </a:cxn>
                <a:cxn ang="0">
                  <a:pos x="158" y="178"/>
                </a:cxn>
                <a:cxn ang="0">
                  <a:pos x="162" y="188"/>
                </a:cxn>
                <a:cxn ang="0">
                  <a:pos x="162" y="190"/>
                </a:cxn>
                <a:cxn ang="0">
                  <a:pos x="154" y="196"/>
                </a:cxn>
                <a:cxn ang="0">
                  <a:pos x="144" y="196"/>
                </a:cxn>
                <a:cxn ang="0">
                  <a:pos x="136" y="204"/>
                </a:cxn>
                <a:cxn ang="0">
                  <a:pos x="228" y="196"/>
                </a:cxn>
                <a:cxn ang="0">
                  <a:pos x="220" y="196"/>
                </a:cxn>
                <a:cxn ang="0">
                  <a:pos x="212" y="194"/>
                </a:cxn>
                <a:cxn ang="0">
                  <a:pos x="200" y="184"/>
                </a:cxn>
                <a:cxn ang="0">
                  <a:pos x="200" y="26"/>
                </a:cxn>
                <a:cxn ang="0">
                  <a:pos x="200" y="18"/>
                </a:cxn>
                <a:cxn ang="0">
                  <a:pos x="212" y="8"/>
                </a:cxn>
                <a:cxn ang="0">
                  <a:pos x="220" y="8"/>
                </a:cxn>
              </a:cxnLst>
              <a:rect l="0" t="0" r="r" b="b"/>
              <a:pathLst>
                <a:path w="228" h="204">
                  <a:moveTo>
                    <a:pt x="220" y="8"/>
                  </a:moveTo>
                  <a:lnTo>
                    <a:pt x="228" y="8"/>
                  </a:lnTo>
                  <a:lnTo>
                    <a:pt x="228" y="0"/>
                  </a:lnTo>
                  <a:lnTo>
                    <a:pt x="140" y="0"/>
                  </a:lnTo>
                  <a:lnTo>
                    <a:pt x="140" y="8"/>
                  </a:lnTo>
                  <a:lnTo>
                    <a:pt x="148" y="8"/>
                  </a:lnTo>
                  <a:lnTo>
                    <a:pt x="148" y="8"/>
                  </a:lnTo>
                  <a:lnTo>
                    <a:pt x="156" y="8"/>
                  </a:lnTo>
                  <a:lnTo>
                    <a:pt x="162" y="12"/>
                  </a:lnTo>
                  <a:lnTo>
                    <a:pt x="166" y="18"/>
                  </a:lnTo>
                  <a:lnTo>
                    <a:pt x="168" y="26"/>
                  </a:lnTo>
                  <a:lnTo>
                    <a:pt x="168" y="142"/>
                  </a:lnTo>
                  <a:lnTo>
                    <a:pt x="168" y="142"/>
                  </a:lnTo>
                  <a:lnTo>
                    <a:pt x="76" y="32"/>
                  </a:lnTo>
                  <a:lnTo>
                    <a:pt x="76" y="32"/>
                  </a:lnTo>
                  <a:lnTo>
                    <a:pt x="76" y="32"/>
                  </a:lnTo>
                  <a:lnTo>
                    <a:pt x="70" y="22"/>
                  </a:lnTo>
                  <a:lnTo>
                    <a:pt x="68" y="16"/>
                  </a:lnTo>
                  <a:lnTo>
                    <a:pt x="68" y="16"/>
                  </a:lnTo>
                  <a:lnTo>
                    <a:pt x="70" y="12"/>
                  </a:lnTo>
                  <a:lnTo>
                    <a:pt x="72" y="10"/>
                  </a:lnTo>
                  <a:lnTo>
                    <a:pt x="78" y="8"/>
                  </a:lnTo>
                  <a:lnTo>
                    <a:pt x="84" y="8"/>
                  </a:lnTo>
                  <a:lnTo>
                    <a:pt x="90" y="8"/>
                  </a:lnTo>
                  <a:lnTo>
                    <a:pt x="90" y="0"/>
                  </a:lnTo>
                  <a:lnTo>
                    <a:pt x="0" y="0"/>
                  </a:lnTo>
                  <a:lnTo>
                    <a:pt x="0" y="8"/>
                  </a:lnTo>
                  <a:lnTo>
                    <a:pt x="8" y="8"/>
                  </a:lnTo>
                  <a:lnTo>
                    <a:pt x="8" y="8"/>
                  </a:lnTo>
                  <a:lnTo>
                    <a:pt x="14" y="8"/>
                  </a:lnTo>
                  <a:lnTo>
                    <a:pt x="22" y="12"/>
                  </a:lnTo>
                  <a:lnTo>
                    <a:pt x="24" y="18"/>
                  </a:lnTo>
                  <a:lnTo>
                    <a:pt x="26" y="26"/>
                  </a:lnTo>
                  <a:lnTo>
                    <a:pt x="26" y="178"/>
                  </a:lnTo>
                  <a:lnTo>
                    <a:pt x="26" y="178"/>
                  </a:lnTo>
                  <a:lnTo>
                    <a:pt x="24" y="184"/>
                  </a:lnTo>
                  <a:lnTo>
                    <a:pt x="22" y="190"/>
                  </a:lnTo>
                  <a:lnTo>
                    <a:pt x="14" y="194"/>
                  </a:lnTo>
                  <a:lnTo>
                    <a:pt x="8" y="196"/>
                  </a:lnTo>
                  <a:lnTo>
                    <a:pt x="8" y="196"/>
                  </a:lnTo>
                  <a:lnTo>
                    <a:pt x="0" y="196"/>
                  </a:lnTo>
                  <a:lnTo>
                    <a:pt x="0" y="204"/>
                  </a:lnTo>
                  <a:lnTo>
                    <a:pt x="84" y="204"/>
                  </a:lnTo>
                  <a:lnTo>
                    <a:pt x="84" y="196"/>
                  </a:lnTo>
                  <a:lnTo>
                    <a:pt x="76" y="196"/>
                  </a:lnTo>
                  <a:lnTo>
                    <a:pt x="76" y="196"/>
                  </a:lnTo>
                  <a:lnTo>
                    <a:pt x="76" y="196"/>
                  </a:lnTo>
                  <a:lnTo>
                    <a:pt x="68" y="194"/>
                  </a:lnTo>
                  <a:lnTo>
                    <a:pt x="62" y="190"/>
                  </a:lnTo>
                  <a:lnTo>
                    <a:pt x="58" y="184"/>
                  </a:lnTo>
                  <a:lnTo>
                    <a:pt x="58" y="178"/>
                  </a:lnTo>
                  <a:lnTo>
                    <a:pt x="58" y="54"/>
                  </a:lnTo>
                  <a:lnTo>
                    <a:pt x="58" y="54"/>
                  </a:lnTo>
                  <a:lnTo>
                    <a:pt x="58" y="54"/>
                  </a:lnTo>
                  <a:lnTo>
                    <a:pt x="158" y="178"/>
                  </a:lnTo>
                  <a:lnTo>
                    <a:pt x="158" y="178"/>
                  </a:lnTo>
                  <a:lnTo>
                    <a:pt x="160" y="184"/>
                  </a:lnTo>
                  <a:lnTo>
                    <a:pt x="162" y="188"/>
                  </a:lnTo>
                  <a:lnTo>
                    <a:pt x="162" y="188"/>
                  </a:lnTo>
                  <a:lnTo>
                    <a:pt x="162" y="190"/>
                  </a:lnTo>
                  <a:lnTo>
                    <a:pt x="158" y="194"/>
                  </a:lnTo>
                  <a:lnTo>
                    <a:pt x="154" y="196"/>
                  </a:lnTo>
                  <a:lnTo>
                    <a:pt x="144" y="196"/>
                  </a:lnTo>
                  <a:lnTo>
                    <a:pt x="144" y="196"/>
                  </a:lnTo>
                  <a:lnTo>
                    <a:pt x="136" y="196"/>
                  </a:lnTo>
                  <a:lnTo>
                    <a:pt x="136" y="204"/>
                  </a:lnTo>
                  <a:lnTo>
                    <a:pt x="228" y="204"/>
                  </a:lnTo>
                  <a:lnTo>
                    <a:pt x="228" y="196"/>
                  </a:lnTo>
                  <a:lnTo>
                    <a:pt x="220" y="196"/>
                  </a:lnTo>
                  <a:lnTo>
                    <a:pt x="220" y="196"/>
                  </a:lnTo>
                  <a:lnTo>
                    <a:pt x="220" y="196"/>
                  </a:lnTo>
                  <a:lnTo>
                    <a:pt x="212" y="194"/>
                  </a:lnTo>
                  <a:lnTo>
                    <a:pt x="206" y="190"/>
                  </a:lnTo>
                  <a:lnTo>
                    <a:pt x="200" y="184"/>
                  </a:lnTo>
                  <a:lnTo>
                    <a:pt x="200" y="178"/>
                  </a:lnTo>
                  <a:lnTo>
                    <a:pt x="200" y="26"/>
                  </a:lnTo>
                  <a:lnTo>
                    <a:pt x="200" y="26"/>
                  </a:lnTo>
                  <a:lnTo>
                    <a:pt x="200" y="18"/>
                  </a:lnTo>
                  <a:lnTo>
                    <a:pt x="206" y="12"/>
                  </a:lnTo>
                  <a:lnTo>
                    <a:pt x="212" y="8"/>
                  </a:lnTo>
                  <a:lnTo>
                    <a:pt x="220" y="8"/>
                  </a:lnTo>
                  <a:lnTo>
                    <a:pt x="220" y="8"/>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21" name="Freeform 21"/>
            <p:cNvSpPr>
              <a:spLocks noEditPoints="1"/>
            </p:cNvSpPr>
            <p:nvPr/>
          </p:nvSpPr>
          <p:spPr bwMode="black">
            <a:xfrm>
              <a:off x="3118" y="2234"/>
              <a:ext cx="206" cy="220"/>
            </a:xfrm>
            <a:custGeom>
              <a:avLst/>
              <a:gdLst/>
              <a:ahLst/>
              <a:cxnLst>
                <a:cxn ang="0">
                  <a:pos x="104" y="0"/>
                </a:cxn>
                <a:cxn ang="0">
                  <a:pos x="58" y="8"/>
                </a:cxn>
                <a:cxn ang="0">
                  <a:pos x="26" y="32"/>
                </a:cxn>
                <a:cxn ang="0">
                  <a:pos x="6" y="66"/>
                </a:cxn>
                <a:cxn ang="0">
                  <a:pos x="0" y="110"/>
                </a:cxn>
                <a:cxn ang="0">
                  <a:pos x="2" y="134"/>
                </a:cxn>
                <a:cxn ang="0">
                  <a:pos x="14" y="174"/>
                </a:cxn>
                <a:cxn ang="0">
                  <a:pos x="40" y="202"/>
                </a:cxn>
                <a:cxn ang="0">
                  <a:pos x="78" y="218"/>
                </a:cxn>
                <a:cxn ang="0">
                  <a:pos x="102" y="220"/>
                </a:cxn>
                <a:cxn ang="0">
                  <a:pos x="148" y="212"/>
                </a:cxn>
                <a:cxn ang="0">
                  <a:pos x="180" y="190"/>
                </a:cxn>
                <a:cxn ang="0">
                  <a:pos x="200" y="154"/>
                </a:cxn>
                <a:cxn ang="0">
                  <a:pos x="206" y="110"/>
                </a:cxn>
                <a:cxn ang="0">
                  <a:pos x="206" y="88"/>
                </a:cxn>
                <a:cxn ang="0">
                  <a:pos x="192" y="48"/>
                </a:cxn>
                <a:cxn ang="0">
                  <a:pos x="166" y="18"/>
                </a:cxn>
                <a:cxn ang="0">
                  <a:pos x="128" y="2"/>
                </a:cxn>
                <a:cxn ang="0">
                  <a:pos x="104" y="0"/>
                </a:cxn>
                <a:cxn ang="0">
                  <a:pos x="102" y="194"/>
                </a:cxn>
                <a:cxn ang="0">
                  <a:pos x="72" y="188"/>
                </a:cxn>
                <a:cxn ang="0">
                  <a:pos x="52" y="172"/>
                </a:cxn>
                <a:cxn ang="0">
                  <a:pos x="38" y="146"/>
                </a:cxn>
                <a:cxn ang="0">
                  <a:pos x="34" y="110"/>
                </a:cxn>
                <a:cxn ang="0">
                  <a:pos x="36" y="92"/>
                </a:cxn>
                <a:cxn ang="0">
                  <a:pos x="44" y="62"/>
                </a:cxn>
                <a:cxn ang="0">
                  <a:pos x="60" y="40"/>
                </a:cxn>
                <a:cxn ang="0">
                  <a:pos x="86" y="28"/>
                </a:cxn>
                <a:cxn ang="0">
                  <a:pos x="104" y="26"/>
                </a:cxn>
                <a:cxn ang="0">
                  <a:pos x="134" y="32"/>
                </a:cxn>
                <a:cxn ang="0">
                  <a:pos x="156" y="50"/>
                </a:cxn>
                <a:cxn ang="0">
                  <a:pos x="168" y="76"/>
                </a:cxn>
                <a:cxn ang="0">
                  <a:pos x="172" y="110"/>
                </a:cxn>
                <a:cxn ang="0">
                  <a:pos x="170" y="128"/>
                </a:cxn>
                <a:cxn ang="0">
                  <a:pos x="162" y="160"/>
                </a:cxn>
                <a:cxn ang="0">
                  <a:pos x="146" y="182"/>
                </a:cxn>
                <a:cxn ang="0">
                  <a:pos x="120" y="194"/>
                </a:cxn>
                <a:cxn ang="0">
                  <a:pos x="102" y="194"/>
                </a:cxn>
              </a:cxnLst>
              <a:rect l="0" t="0" r="r" b="b"/>
              <a:pathLst>
                <a:path w="206" h="220">
                  <a:moveTo>
                    <a:pt x="104" y="0"/>
                  </a:moveTo>
                  <a:lnTo>
                    <a:pt x="104" y="0"/>
                  </a:lnTo>
                  <a:lnTo>
                    <a:pt x="80" y="2"/>
                  </a:lnTo>
                  <a:lnTo>
                    <a:pt x="58" y="8"/>
                  </a:lnTo>
                  <a:lnTo>
                    <a:pt x="40" y="18"/>
                  </a:lnTo>
                  <a:lnTo>
                    <a:pt x="26" y="32"/>
                  </a:lnTo>
                  <a:lnTo>
                    <a:pt x="14" y="48"/>
                  </a:lnTo>
                  <a:lnTo>
                    <a:pt x="6" y="66"/>
                  </a:lnTo>
                  <a:lnTo>
                    <a:pt x="2" y="88"/>
                  </a:lnTo>
                  <a:lnTo>
                    <a:pt x="0" y="110"/>
                  </a:lnTo>
                  <a:lnTo>
                    <a:pt x="0" y="110"/>
                  </a:lnTo>
                  <a:lnTo>
                    <a:pt x="2" y="134"/>
                  </a:lnTo>
                  <a:lnTo>
                    <a:pt x="6" y="154"/>
                  </a:lnTo>
                  <a:lnTo>
                    <a:pt x="14" y="174"/>
                  </a:lnTo>
                  <a:lnTo>
                    <a:pt x="26" y="190"/>
                  </a:lnTo>
                  <a:lnTo>
                    <a:pt x="40" y="202"/>
                  </a:lnTo>
                  <a:lnTo>
                    <a:pt x="58" y="212"/>
                  </a:lnTo>
                  <a:lnTo>
                    <a:pt x="78" y="218"/>
                  </a:lnTo>
                  <a:lnTo>
                    <a:pt x="102" y="220"/>
                  </a:lnTo>
                  <a:lnTo>
                    <a:pt x="102" y="220"/>
                  </a:lnTo>
                  <a:lnTo>
                    <a:pt x="128" y="218"/>
                  </a:lnTo>
                  <a:lnTo>
                    <a:pt x="148" y="212"/>
                  </a:lnTo>
                  <a:lnTo>
                    <a:pt x="166" y="202"/>
                  </a:lnTo>
                  <a:lnTo>
                    <a:pt x="180" y="190"/>
                  </a:lnTo>
                  <a:lnTo>
                    <a:pt x="192" y="174"/>
                  </a:lnTo>
                  <a:lnTo>
                    <a:pt x="200" y="154"/>
                  </a:lnTo>
                  <a:lnTo>
                    <a:pt x="206" y="134"/>
                  </a:lnTo>
                  <a:lnTo>
                    <a:pt x="206" y="110"/>
                  </a:lnTo>
                  <a:lnTo>
                    <a:pt x="206" y="110"/>
                  </a:lnTo>
                  <a:lnTo>
                    <a:pt x="206" y="88"/>
                  </a:lnTo>
                  <a:lnTo>
                    <a:pt x="200" y="66"/>
                  </a:lnTo>
                  <a:lnTo>
                    <a:pt x="192" y="48"/>
                  </a:lnTo>
                  <a:lnTo>
                    <a:pt x="182" y="32"/>
                  </a:lnTo>
                  <a:lnTo>
                    <a:pt x="166" y="18"/>
                  </a:lnTo>
                  <a:lnTo>
                    <a:pt x="148" y="8"/>
                  </a:lnTo>
                  <a:lnTo>
                    <a:pt x="128" y="2"/>
                  </a:lnTo>
                  <a:lnTo>
                    <a:pt x="104" y="0"/>
                  </a:lnTo>
                  <a:lnTo>
                    <a:pt x="104" y="0"/>
                  </a:lnTo>
                  <a:close/>
                  <a:moveTo>
                    <a:pt x="102" y="194"/>
                  </a:moveTo>
                  <a:lnTo>
                    <a:pt x="102" y="194"/>
                  </a:lnTo>
                  <a:lnTo>
                    <a:pt x="86" y="194"/>
                  </a:lnTo>
                  <a:lnTo>
                    <a:pt x="72" y="188"/>
                  </a:lnTo>
                  <a:lnTo>
                    <a:pt x="60" y="182"/>
                  </a:lnTo>
                  <a:lnTo>
                    <a:pt x="52" y="172"/>
                  </a:lnTo>
                  <a:lnTo>
                    <a:pt x="44" y="160"/>
                  </a:lnTo>
                  <a:lnTo>
                    <a:pt x="38" y="146"/>
                  </a:lnTo>
                  <a:lnTo>
                    <a:pt x="36" y="128"/>
                  </a:lnTo>
                  <a:lnTo>
                    <a:pt x="34" y="110"/>
                  </a:lnTo>
                  <a:lnTo>
                    <a:pt x="34" y="110"/>
                  </a:lnTo>
                  <a:lnTo>
                    <a:pt x="36" y="92"/>
                  </a:lnTo>
                  <a:lnTo>
                    <a:pt x="38" y="76"/>
                  </a:lnTo>
                  <a:lnTo>
                    <a:pt x="44" y="62"/>
                  </a:lnTo>
                  <a:lnTo>
                    <a:pt x="52" y="50"/>
                  </a:lnTo>
                  <a:lnTo>
                    <a:pt x="60" y="40"/>
                  </a:lnTo>
                  <a:lnTo>
                    <a:pt x="72" y="32"/>
                  </a:lnTo>
                  <a:lnTo>
                    <a:pt x="86" y="28"/>
                  </a:lnTo>
                  <a:lnTo>
                    <a:pt x="104" y="26"/>
                  </a:lnTo>
                  <a:lnTo>
                    <a:pt x="104" y="26"/>
                  </a:lnTo>
                  <a:lnTo>
                    <a:pt x="120" y="28"/>
                  </a:lnTo>
                  <a:lnTo>
                    <a:pt x="134" y="32"/>
                  </a:lnTo>
                  <a:lnTo>
                    <a:pt x="146" y="40"/>
                  </a:lnTo>
                  <a:lnTo>
                    <a:pt x="156" y="50"/>
                  </a:lnTo>
                  <a:lnTo>
                    <a:pt x="162" y="62"/>
                  </a:lnTo>
                  <a:lnTo>
                    <a:pt x="168" y="76"/>
                  </a:lnTo>
                  <a:lnTo>
                    <a:pt x="170" y="92"/>
                  </a:lnTo>
                  <a:lnTo>
                    <a:pt x="172" y="110"/>
                  </a:lnTo>
                  <a:lnTo>
                    <a:pt x="172" y="110"/>
                  </a:lnTo>
                  <a:lnTo>
                    <a:pt x="170" y="128"/>
                  </a:lnTo>
                  <a:lnTo>
                    <a:pt x="168" y="146"/>
                  </a:lnTo>
                  <a:lnTo>
                    <a:pt x="162" y="160"/>
                  </a:lnTo>
                  <a:lnTo>
                    <a:pt x="156" y="172"/>
                  </a:lnTo>
                  <a:lnTo>
                    <a:pt x="146" y="182"/>
                  </a:lnTo>
                  <a:lnTo>
                    <a:pt x="134" y="188"/>
                  </a:lnTo>
                  <a:lnTo>
                    <a:pt x="120" y="194"/>
                  </a:lnTo>
                  <a:lnTo>
                    <a:pt x="102" y="194"/>
                  </a:lnTo>
                  <a:lnTo>
                    <a:pt x="102" y="194"/>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22" name="Freeform 22"/>
            <p:cNvSpPr>
              <a:spLocks noEditPoints="1"/>
            </p:cNvSpPr>
            <p:nvPr/>
          </p:nvSpPr>
          <p:spPr bwMode="black">
            <a:xfrm>
              <a:off x="2894" y="2242"/>
              <a:ext cx="214" cy="204"/>
            </a:xfrm>
            <a:custGeom>
              <a:avLst/>
              <a:gdLst/>
              <a:ahLst/>
              <a:cxnLst>
                <a:cxn ang="0">
                  <a:pos x="206" y="196"/>
                </a:cxn>
                <a:cxn ang="0">
                  <a:pos x="190" y="192"/>
                </a:cxn>
                <a:cxn ang="0">
                  <a:pos x="180" y="180"/>
                </a:cxn>
                <a:cxn ang="0">
                  <a:pos x="144" y="112"/>
                </a:cxn>
                <a:cxn ang="0">
                  <a:pos x="156" y="110"/>
                </a:cxn>
                <a:cxn ang="0">
                  <a:pos x="174" y="100"/>
                </a:cxn>
                <a:cxn ang="0">
                  <a:pos x="186" y="88"/>
                </a:cxn>
                <a:cxn ang="0">
                  <a:pos x="192" y="70"/>
                </a:cxn>
                <a:cxn ang="0">
                  <a:pos x="192" y="60"/>
                </a:cxn>
                <a:cxn ang="0">
                  <a:pos x="188" y="32"/>
                </a:cxn>
                <a:cxn ang="0">
                  <a:pos x="172" y="14"/>
                </a:cxn>
                <a:cxn ang="0">
                  <a:pos x="146" y="2"/>
                </a:cxn>
                <a:cxn ang="0">
                  <a:pos x="108" y="0"/>
                </a:cxn>
                <a:cxn ang="0">
                  <a:pos x="0" y="8"/>
                </a:cxn>
                <a:cxn ang="0">
                  <a:pos x="8" y="8"/>
                </a:cxn>
                <a:cxn ang="0">
                  <a:pos x="22" y="12"/>
                </a:cxn>
                <a:cxn ang="0">
                  <a:pos x="28" y="26"/>
                </a:cxn>
                <a:cxn ang="0">
                  <a:pos x="28" y="178"/>
                </a:cxn>
                <a:cxn ang="0">
                  <a:pos x="22" y="190"/>
                </a:cxn>
                <a:cxn ang="0">
                  <a:pos x="8" y="196"/>
                </a:cxn>
                <a:cxn ang="0">
                  <a:pos x="0" y="196"/>
                </a:cxn>
                <a:cxn ang="0">
                  <a:pos x="90" y="204"/>
                </a:cxn>
                <a:cxn ang="0">
                  <a:pos x="82" y="196"/>
                </a:cxn>
                <a:cxn ang="0">
                  <a:pos x="74" y="194"/>
                </a:cxn>
                <a:cxn ang="0">
                  <a:pos x="64" y="184"/>
                </a:cxn>
                <a:cxn ang="0">
                  <a:pos x="62" y="178"/>
                </a:cxn>
                <a:cxn ang="0">
                  <a:pos x="106" y="114"/>
                </a:cxn>
                <a:cxn ang="0">
                  <a:pos x="140" y="178"/>
                </a:cxn>
                <a:cxn ang="0">
                  <a:pos x="144" y="188"/>
                </a:cxn>
                <a:cxn ang="0">
                  <a:pos x="142" y="192"/>
                </a:cxn>
                <a:cxn ang="0">
                  <a:pos x="134" y="196"/>
                </a:cxn>
                <a:cxn ang="0">
                  <a:pos x="120" y="196"/>
                </a:cxn>
                <a:cxn ang="0">
                  <a:pos x="214" y="204"/>
                </a:cxn>
                <a:cxn ang="0">
                  <a:pos x="206" y="196"/>
                </a:cxn>
                <a:cxn ang="0">
                  <a:pos x="62" y="90"/>
                </a:cxn>
                <a:cxn ang="0">
                  <a:pos x="118" y="24"/>
                </a:cxn>
                <a:cxn ang="0">
                  <a:pos x="132" y="24"/>
                </a:cxn>
                <a:cxn ang="0">
                  <a:pos x="144" y="30"/>
                </a:cxn>
                <a:cxn ang="0">
                  <a:pos x="154" y="40"/>
                </a:cxn>
                <a:cxn ang="0">
                  <a:pos x="158" y="58"/>
                </a:cxn>
                <a:cxn ang="0">
                  <a:pos x="156" y="66"/>
                </a:cxn>
                <a:cxn ang="0">
                  <a:pos x="150" y="80"/>
                </a:cxn>
                <a:cxn ang="0">
                  <a:pos x="140" y="86"/>
                </a:cxn>
                <a:cxn ang="0">
                  <a:pos x="114" y="90"/>
                </a:cxn>
              </a:cxnLst>
              <a:rect l="0" t="0" r="r" b="b"/>
              <a:pathLst>
                <a:path w="214" h="204">
                  <a:moveTo>
                    <a:pt x="206" y="196"/>
                  </a:moveTo>
                  <a:lnTo>
                    <a:pt x="206" y="196"/>
                  </a:lnTo>
                  <a:lnTo>
                    <a:pt x="196" y="196"/>
                  </a:lnTo>
                  <a:lnTo>
                    <a:pt x="190" y="192"/>
                  </a:lnTo>
                  <a:lnTo>
                    <a:pt x="184" y="188"/>
                  </a:lnTo>
                  <a:lnTo>
                    <a:pt x="180" y="180"/>
                  </a:lnTo>
                  <a:lnTo>
                    <a:pt x="142" y="112"/>
                  </a:lnTo>
                  <a:lnTo>
                    <a:pt x="144" y="112"/>
                  </a:lnTo>
                  <a:lnTo>
                    <a:pt x="144" y="112"/>
                  </a:lnTo>
                  <a:lnTo>
                    <a:pt x="156" y="110"/>
                  </a:lnTo>
                  <a:lnTo>
                    <a:pt x="164" y="106"/>
                  </a:lnTo>
                  <a:lnTo>
                    <a:pt x="174" y="100"/>
                  </a:lnTo>
                  <a:lnTo>
                    <a:pt x="180" y="94"/>
                  </a:lnTo>
                  <a:lnTo>
                    <a:pt x="186" y="88"/>
                  </a:lnTo>
                  <a:lnTo>
                    <a:pt x="188" y="78"/>
                  </a:lnTo>
                  <a:lnTo>
                    <a:pt x="192" y="70"/>
                  </a:lnTo>
                  <a:lnTo>
                    <a:pt x="192" y="60"/>
                  </a:lnTo>
                  <a:lnTo>
                    <a:pt x="192" y="60"/>
                  </a:lnTo>
                  <a:lnTo>
                    <a:pt x="190" y="44"/>
                  </a:lnTo>
                  <a:lnTo>
                    <a:pt x="188" y="32"/>
                  </a:lnTo>
                  <a:lnTo>
                    <a:pt x="180" y="22"/>
                  </a:lnTo>
                  <a:lnTo>
                    <a:pt x="172" y="14"/>
                  </a:lnTo>
                  <a:lnTo>
                    <a:pt x="160" y="8"/>
                  </a:lnTo>
                  <a:lnTo>
                    <a:pt x="146" y="2"/>
                  </a:lnTo>
                  <a:lnTo>
                    <a:pt x="128" y="0"/>
                  </a:lnTo>
                  <a:lnTo>
                    <a:pt x="108" y="0"/>
                  </a:lnTo>
                  <a:lnTo>
                    <a:pt x="0" y="0"/>
                  </a:lnTo>
                  <a:lnTo>
                    <a:pt x="0" y="8"/>
                  </a:lnTo>
                  <a:lnTo>
                    <a:pt x="8" y="8"/>
                  </a:lnTo>
                  <a:lnTo>
                    <a:pt x="8" y="8"/>
                  </a:lnTo>
                  <a:lnTo>
                    <a:pt x="16" y="8"/>
                  </a:lnTo>
                  <a:lnTo>
                    <a:pt x="22" y="12"/>
                  </a:lnTo>
                  <a:lnTo>
                    <a:pt x="26" y="18"/>
                  </a:lnTo>
                  <a:lnTo>
                    <a:pt x="28" y="26"/>
                  </a:lnTo>
                  <a:lnTo>
                    <a:pt x="28" y="178"/>
                  </a:lnTo>
                  <a:lnTo>
                    <a:pt x="28" y="178"/>
                  </a:lnTo>
                  <a:lnTo>
                    <a:pt x="26" y="184"/>
                  </a:lnTo>
                  <a:lnTo>
                    <a:pt x="22" y="190"/>
                  </a:lnTo>
                  <a:lnTo>
                    <a:pt x="16" y="194"/>
                  </a:lnTo>
                  <a:lnTo>
                    <a:pt x="8" y="196"/>
                  </a:lnTo>
                  <a:lnTo>
                    <a:pt x="8" y="196"/>
                  </a:lnTo>
                  <a:lnTo>
                    <a:pt x="0" y="196"/>
                  </a:lnTo>
                  <a:lnTo>
                    <a:pt x="0" y="204"/>
                  </a:lnTo>
                  <a:lnTo>
                    <a:pt x="90" y="204"/>
                  </a:lnTo>
                  <a:lnTo>
                    <a:pt x="90" y="196"/>
                  </a:lnTo>
                  <a:lnTo>
                    <a:pt x="82" y="196"/>
                  </a:lnTo>
                  <a:lnTo>
                    <a:pt x="82" y="196"/>
                  </a:lnTo>
                  <a:lnTo>
                    <a:pt x="74" y="194"/>
                  </a:lnTo>
                  <a:lnTo>
                    <a:pt x="68" y="190"/>
                  </a:lnTo>
                  <a:lnTo>
                    <a:pt x="64" y="184"/>
                  </a:lnTo>
                  <a:lnTo>
                    <a:pt x="62" y="178"/>
                  </a:lnTo>
                  <a:lnTo>
                    <a:pt x="62" y="178"/>
                  </a:lnTo>
                  <a:lnTo>
                    <a:pt x="62" y="114"/>
                  </a:lnTo>
                  <a:lnTo>
                    <a:pt x="106" y="114"/>
                  </a:lnTo>
                  <a:lnTo>
                    <a:pt x="106" y="114"/>
                  </a:lnTo>
                  <a:lnTo>
                    <a:pt x="140" y="178"/>
                  </a:lnTo>
                  <a:lnTo>
                    <a:pt x="140" y="178"/>
                  </a:lnTo>
                  <a:lnTo>
                    <a:pt x="144" y="188"/>
                  </a:lnTo>
                  <a:lnTo>
                    <a:pt x="144" y="188"/>
                  </a:lnTo>
                  <a:lnTo>
                    <a:pt x="142" y="192"/>
                  </a:lnTo>
                  <a:lnTo>
                    <a:pt x="140" y="194"/>
                  </a:lnTo>
                  <a:lnTo>
                    <a:pt x="134" y="196"/>
                  </a:lnTo>
                  <a:lnTo>
                    <a:pt x="124" y="196"/>
                  </a:lnTo>
                  <a:lnTo>
                    <a:pt x="120" y="196"/>
                  </a:lnTo>
                  <a:lnTo>
                    <a:pt x="120" y="204"/>
                  </a:lnTo>
                  <a:lnTo>
                    <a:pt x="214" y="204"/>
                  </a:lnTo>
                  <a:lnTo>
                    <a:pt x="214" y="196"/>
                  </a:lnTo>
                  <a:lnTo>
                    <a:pt x="206" y="196"/>
                  </a:lnTo>
                  <a:close/>
                  <a:moveTo>
                    <a:pt x="114" y="90"/>
                  </a:moveTo>
                  <a:lnTo>
                    <a:pt x="62" y="90"/>
                  </a:lnTo>
                  <a:lnTo>
                    <a:pt x="62" y="24"/>
                  </a:lnTo>
                  <a:lnTo>
                    <a:pt x="118" y="24"/>
                  </a:lnTo>
                  <a:lnTo>
                    <a:pt x="118" y="24"/>
                  </a:lnTo>
                  <a:lnTo>
                    <a:pt x="132" y="24"/>
                  </a:lnTo>
                  <a:lnTo>
                    <a:pt x="138" y="26"/>
                  </a:lnTo>
                  <a:lnTo>
                    <a:pt x="144" y="30"/>
                  </a:lnTo>
                  <a:lnTo>
                    <a:pt x="150" y="34"/>
                  </a:lnTo>
                  <a:lnTo>
                    <a:pt x="154" y="40"/>
                  </a:lnTo>
                  <a:lnTo>
                    <a:pt x="156" y="48"/>
                  </a:lnTo>
                  <a:lnTo>
                    <a:pt x="158" y="58"/>
                  </a:lnTo>
                  <a:lnTo>
                    <a:pt x="158" y="58"/>
                  </a:lnTo>
                  <a:lnTo>
                    <a:pt x="156" y="66"/>
                  </a:lnTo>
                  <a:lnTo>
                    <a:pt x="154" y="74"/>
                  </a:lnTo>
                  <a:lnTo>
                    <a:pt x="150" y="80"/>
                  </a:lnTo>
                  <a:lnTo>
                    <a:pt x="146" y="84"/>
                  </a:lnTo>
                  <a:lnTo>
                    <a:pt x="140" y="86"/>
                  </a:lnTo>
                  <a:lnTo>
                    <a:pt x="132" y="88"/>
                  </a:lnTo>
                  <a:lnTo>
                    <a:pt x="114" y="90"/>
                  </a:lnTo>
                  <a:lnTo>
                    <a:pt x="114" y="90"/>
                  </a:lnTo>
                  <a:close/>
                </a:path>
              </a:pathLst>
            </a:custGeom>
            <a:solidFill>
              <a:srgbClr val="FFFFFF"/>
            </a:solidFill>
            <a:ln w="9525">
              <a:noFill/>
              <a:round/>
              <a:headEnd/>
              <a:tailEnd/>
            </a:ln>
          </p:spPr>
          <p:txBody>
            <a:bodyPr/>
            <a:lstStyle/>
            <a:p>
              <a:pPr eaLnBrk="0" hangingPunct="0">
                <a:spcBef>
                  <a:spcPct val="50000"/>
                </a:spcBef>
                <a:defRPr/>
              </a:pPr>
              <a:endParaRPr lang="en-US"/>
            </a:p>
          </p:txBody>
        </p:sp>
        <p:sp>
          <p:nvSpPr>
            <p:cNvPr id="23" name="Freeform 23"/>
            <p:cNvSpPr>
              <a:spLocks/>
            </p:cNvSpPr>
            <p:nvPr/>
          </p:nvSpPr>
          <p:spPr bwMode="black">
            <a:xfrm>
              <a:off x="3606" y="2242"/>
              <a:ext cx="310" cy="204"/>
            </a:xfrm>
            <a:custGeom>
              <a:avLst/>
              <a:gdLst/>
              <a:ahLst/>
              <a:cxnLst>
                <a:cxn ang="0">
                  <a:pos x="232" y="8"/>
                </a:cxn>
                <a:cxn ang="0">
                  <a:pos x="240" y="8"/>
                </a:cxn>
                <a:cxn ang="0">
                  <a:pos x="248" y="10"/>
                </a:cxn>
                <a:cxn ang="0">
                  <a:pos x="252" y="16"/>
                </a:cxn>
                <a:cxn ang="0">
                  <a:pos x="252" y="20"/>
                </a:cxn>
                <a:cxn ang="0">
                  <a:pos x="214" y="150"/>
                </a:cxn>
                <a:cxn ang="0">
                  <a:pos x="178" y="38"/>
                </a:cxn>
                <a:cxn ang="0">
                  <a:pos x="176" y="28"/>
                </a:cxn>
                <a:cxn ang="0">
                  <a:pos x="174" y="22"/>
                </a:cxn>
                <a:cxn ang="0">
                  <a:pos x="178" y="12"/>
                </a:cxn>
                <a:cxn ang="0">
                  <a:pos x="190" y="8"/>
                </a:cxn>
                <a:cxn ang="0">
                  <a:pos x="196" y="0"/>
                </a:cxn>
                <a:cxn ang="0">
                  <a:pos x="114" y="8"/>
                </a:cxn>
                <a:cxn ang="0">
                  <a:pos x="120" y="8"/>
                </a:cxn>
                <a:cxn ang="0">
                  <a:pos x="132" y="12"/>
                </a:cxn>
                <a:cxn ang="0">
                  <a:pos x="136" y="22"/>
                </a:cxn>
                <a:cxn ang="0">
                  <a:pos x="134" y="28"/>
                </a:cxn>
                <a:cxn ang="0">
                  <a:pos x="96" y="150"/>
                </a:cxn>
                <a:cxn ang="0">
                  <a:pos x="96" y="150"/>
                </a:cxn>
                <a:cxn ang="0">
                  <a:pos x="58" y="26"/>
                </a:cxn>
                <a:cxn ang="0">
                  <a:pos x="58" y="16"/>
                </a:cxn>
                <a:cxn ang="0">
                  <a:pos x="60" y="12"/>
                </a:cxn>
                <a:cxn ang="0">
                  <a:pos x="64" y="8"/>
                </a:cxn>
                <a:cxn ang="0">
                  <a:pos x="78" y="8"/>
                </a:cxn>
                <a:cxn ang="0">
                  <a:pos x="0" y="0"/>
                </a:cxn>
                <a:cxn ang="0">
                  <a:pos x="4" y="8"/>
                </a:cxn>
                <a:cxn ang="0">
                  <a:pos x="14" y="8"/>
                </a:cxn>
                <a:cxn ang="0">
                  <a:pos x="26" y="20"/>
                </a:cxn>
                <a:cxn ang="0">
                  <a:pos x="70" y="168"/>
                </a:cxn>
                <a:cxn ang="0">
                  <a:pos x="72" y="178"/>
                </a:cxn>
                <a:cxn ang="0">
                  <a:pos x="74" y="186"/>
                </a:cxn>
                <a:cxn ang="0">
                  <a:pos x="70" y="194"/>
                </a:cxn>
                <a:cxn ang="0">
                  <a:pos x="60" y="196"/>
                </a:cxn>
                <a:cxn ang="0">
                  <a:pos x="52" y="204"/>
                </a:cxn>
                <a:cxn ang="0">
                  <a:pos x="140" y="196"/>
                </a:cxn>
                <a:cxn ang="0">
                  <a:pos x="132" y="196"/>
                </a:cxn>
                <a:cxn ang="0">
                  <a:pos x="122" y="194"/>
                </a:cxn>
                <a:cxn ang="0">
                  <a:pos x="120" y="186"/>
                </a:cxn>
                <a:cxn ang="0">
                  <a:pos x="122" y="170"/>
                </a:cxn>
                <a:cxn ang="0">
                  <a:pos x="156" y="62"/>
                </a:cxn>
                <a:cxn ang="0">
                  <a:pos x="188" y="170"/>
                </a:cxn>
                <a:cxn ang="0">
                  <a:pos x="190" y="186"/>
                </a:cxn>
                <a:cxn ang="0">
                  <a:pos x="188" y="194"/>
                </a:cxn>
                <a:cxn ang="0">
                  <a:pos x="178" y="196"/>
                </a:cxn>
                <a:cxn ang="0">
                  <a:pos x="170" y="204"/>
                </a:cxn>
                <a:cxn ang="0">
                  <a:pos x="258" y="196"/>
                </a:cxn>
                <a:cxn ang="0">
                  <a:pos x="250" y="196"/>
                </a:cxn>
                <a:cxn ang="0">
                  <a:pos x="240" y="194"/>
                </a:cxn>
                <a:cxn ang="0">
                  <a:pos x="236" y="186"/>
                </a:cxn>
                <a:cxn ang="0">
                  <a:pos x="238" y="178"/>
                </a:cxn>
                <a:cxn ang="0">
                  <a:pos x="282" y="30"/>
                </a:cxn>
                <a:cxn ang="0">
                  <a:pos x="284" y="20"/>
                </a:cxn>
                <a:cxn ang="0">
                  <a:pos x="296" y="8"/>
                </a:cxn>
                <a:cxn ang="0">
                  <a:pos x="310" y="8"/>
                </a:cxn>
                <a:cxn ang="0">
                  <a:pos x="232" y="0"/>
                </a:cxn>
              </a:cxnLst>
              <a:rect l="0" t="0" r="r" b="b"/>
              <a:pathLst>
                <a:path w="310" h="204">
                  <a:moveTo>
                    <a:pt x="232" y="0"/>
                  </a:moveTo>
                  <a:lnTo>
                    <a:pt x="232" y="8"/>
                  </a:lnTo>
                  <a:lnTo>
                    <a:pt x="240" y="8"/>
                  </a:lnTo>
                  <a:lnTo>
                    <a:pt x="240" y="8"/>
                  </a:lnTo>
                  <a:lnTo>
                    <a:pt x="246" y="8"/>
                  </a:lnTo>
                  <a:lnTo>
                    <a:pt x="248" y="10"/>
                  </a:lnTo>
                  <a:lnTo>
                    <a:pt x="250" y="12"/>
                  </a:lnTo>
                  <a:lnTo>
                    <a:pt x="252" y="16"/>
                  </a:lnTo>
                  <a:lnTo>
                    <a:pt x="252" y="16"/>
                  </a:lnTo>
                  <a:lnTo>
                    <a:pt x="252" y="20"/>
                  </a:lnTo>
                  <a:lnTo>
                    <a:pt x="252" y="26"/>
                  </a:lnTo>
                  <a:lnTo>
                    <a:pt x="214" y="150"/>
                  </a:lnTo>
                  <a:lnTo>
                    <a:pt x="214" y="150"/>
                  </a:lnTo>
                  <a:lnTo>
                    <a:pt x="178" y="38"/>
                  </a:lnTo>
                  <a:lnTo>
                    <a:pt x="178" y="38"/>
                  </a:lnTo>
                  <a:lnTo>
                    <a:pt x="176" y="28"/>
                  </a:lnTo>
                  <a:lnTo>
                    <a:pt x="174" y="22"/>
                  </a:lnTo>
                  <a:lnTo>
                    <a:pt x="174" y="22"/>
                  </a:lnTo>
                  <a:lnTo>
                    <a:pt x="176" y="16"/>
                  </a:lnTo>
                  <a:lnTo>
                    <a:pt x="178" y="12"/>
                  </a:lnTo>
                  <a:lnTo>
                    <a:pt x="182" y="8"/>
                  </a:lnTo>
                  <a:lnTo>
                    <a:pt x="190" y="8"/>
                  </a:lnTo>
                  <a:lnTo>
                    <a:pt x="196" y="8"/>
                  </a:lnTo>
                  <a:lnTo>
                    <a:pt x="196" y="0"/>
                  </a:lnTo>
                  <a:lnTo>
                    <a:pt x="114" y="0"/>
                  </a:lnTo>
                  <a:lnTo>
                    <a:pt x="114" y="8"/>
                  </a:lnTo>
                  <a:lnTo>
                    <a:pt x="120" y="8"/>
                  </a:lnTo>
                  <a:lnTo>
                    <a:pt x="120" y="8"/>
                  </a:lnTo>
                  <a:lnTo>
                    <a:pt x="128" y="8"/>
                  </a:lnTo>
                  <a:lnTo>
                    <a:pt x="132" y="12"/>
                  </a:lnTo>
                  <a:lnTo>
                    <a:pt x="134" y="16"/>
                  </a:lnTo>
                  <a:lnTo>
                    <a:pt x="136" y="22"/>
                  </a:lnTo>
                  <a:lnTo>
                    <a:pt x="136" y="22"/>
                  </a:lnTo>
                  <a:lnTo>
                    <a:pt x="134" y="28"/>
                  </a:lnTo>
                  <a:lnTo>
                    <a:pt x="132" y="38"/>
                  </a:lnTo>
                  <a:lnTo>
                    <a:pt x="96" y="150"/>
                  </a:lnTo>
                  <a:lnTo>
                    <a:pt x="96" y="150"/>
                  </a:lnTo>
                  <a:lnTo>
                    <a:pt x="96" y="150"/>
                  </a:lnTo>
                  <a:lnTo>
                    <a:pt x="58" y="26"/>
                  </a:lnTo>
                  <a:lnTo>
                    <a:pt x="58" y="26"/>
                  </a:lnTo>
                  <a:lnTo>
                    <a:pt x="58" y="20"/>
                  </a:lnTo>
                  <a:lnTo>
                    <a:pt x="58" y="16"/>
                  </a:lnTo>
                  <a:lnTo>
                    <a:pt x="58" y="16"/>
                  </a:lnTo>
                  <a:lnTo>
                    <a:pt x="60" y="12"/>
                  </a:lnTo>
                  <a:lnTo>
                    <a:pt x="62" y="10"/>
                  </a:lnTo>
                  <a:lnTo>
                    <a:pt x="64" y="8"/>
                  </a:lnTo>
                  <a:lnTo>
                    <a:pt x="70" y="8"/>
                  </a:lnTo>
                  <a:lnTo>
                    <a:pt x="78" y="8"/>
                  </a:lnTo>
                  <a:lnTo>
                    <a:pt x="78" y="0"/>
                  </a:lnTo>
                  <a:lnTo>
                    <a:pt x="0" y="0"/>
                  </a:lnTo>
                  <a:lnTo>
                    <a:pt x="0" y="8"/>
                  </a:lnTo>
                  <a:lnTo>
                    <a:pt x="4" y="8"/>
                  </a:lnTo>
                  <a:lnTo>
                    <a:pt x="4" y="8"/>
                  </a:lnTo>
                  <a:lnTo>
                    <a:pt x="14" y="8"/>
                  </a:lnTo>
                  <a:lnTo>
                    <a:pt x="20" y="14"/>
                  </a:lnTo>
                  <a:lnTo>
                    <a:pt x="26" y="20"/>
                  </a:lnTo>
                  <a:lnTo>
                    <a:pt x="30" y="30"/>
                  </a:lnTo>
                  <a:lnTo>
                    <a:pt x="70" y="168"/>
                  </a:lnTo>
                  <a:lnTo>
                    <a:pt x="70" y="168"/>
                  </a:lnTo>
                  <a:lnTo>
                    <a:pt x="72" y="178"/>
                  </a:lnTo>
                  <a:lnTo>
                    <a:pt x="74" y="186"/>
                  </a:lnTo>
                  <a:lnTo>
                    <a:pt x="74" y="186"/>
                  </a:lnTo>
                  <a:lnTo>
                    <a:pt x="72" y="190"/>
                  </a:lnTo>
                  <a:lnTo>
                    <a:pt x="70" y="194"/>
                  </a:lnTo>
                  <a:lnTo>
                    <a:pt x="66" y="196"/>
                  </a:lnTo>
                  <a:lnTo>
                    <a:pt x="60" y="196"/>
                  </a:lnTo>
                  <a:lnTo>
                    <a:pt x="52" y="196"/>
                  </a:lnTo>
                  <a:lnTo>
                    <a:pt x="52" y="204"/>
                  </a:lnTo>
                  <a:lnTo>
                    <a:pt x="140" y="204"/>
                  </a:lnTo>
                  <a:lnTo>
                    <a:pt x="140" y="196"/>
                  </a:lnTo>
                  <a:lnTo>
                    <a:pt x="132" y="196"/>
                  </a:lnTo>
                  <a:lnTo>
                    <a:pt x="132" y="196"/>
                  </a:lnTo>
                  <a:lnTo>
                    <a:pt x="126" y="196"/>
                  </a:lnTo>
                  <a:lnTo>
                    <a:pt x="122" y="194"/>
                  </a:lnTo>
                  <a:lnTo>
                    <a:pt x="120" y="190"/>
                  </a:lnTo>
                  <a:lnTo>
                    <a:pt x="120" y="186"/>
                  </a:lnTo>
                  <a:lnTo>
                    <a:pt x="120" y="186"/>
                  </a:lnTo>
                  <a:lnTo>
                    <a:pt x="122" y="170"/>
                  </a:lnTo>
                  <a:lnTo>
                    <a:pt x="154" y="62"/>
                  </a:lnTo>
                  <a:lnTo>
                    <a:pt x="156" y="62"/>
                  </a:lnTo>
                  <a:lnTo>
                    <a:pt x="188" y="170"/>
                  </a:lnTo>
                  <a:lnTo>
                    <a:pt x="188" y="170"/>
                  </a:lnTo>
                  <a:lnTo>
                    <a:pt x="190" y="186"/>
                  </a:lnTo>
                  <a:lnTo>
                    <a:pt x="190" y="186"/>
                  </a:lnTo>
                  <a:lnTo>
                    <a:pt x="190" y="190"/>
                  </a:lnTo>
                  <a:lnTo>
                    <a:pt x="188" y="194"/>
                  </a:lnTo>
                  <a:lnTo>
                    <a:pt x="184" y="196"/>
                  </a:lnTo>
                  <a:lnTo>
                    <a:pt x="178" y="196"/>
                  </a:lnTo>
                  <a:lnTo>
                    <a:pt x="170" y="196"/>
                  </a:lnTo>
                  <a:lnTo>
                    <a:pt x="170" y="204"/>
                  </a:lnTo>
                  <a:lnTo>
                    <a:pt x="258" y="204"/>
                  </a:lnTo>
                  <a:lnTo>
                    <a:pt x="258" y="196"/>
                  </a:lnTo>
                  <a:lnTo>
                    <a:pt x="250" y="196"/>
                  </a:lnTo>
                  <a:lnTo>
                    <a:pt x="250" y="196"/>
                  </a:lnTo>
                  <a:lnTo>
                    <a:pt x="244" y="196"/>
                  </a:lnTo>
                  <a:lnTo>
                    <a:pt x="240" y="194"/>
                  </a:lnTo>
                  <a:lnTo>
                    <a:pt x="238" y="190"/>
                  </a:lnTo>
                  <a:lnTo>
                    <a:pt x="236" y="186"/>
                  </a:lnTo>
                  <a:lnTo>
                    <a:pt x="236" y="186"/>
                  </a:lnTo>
                  <a:lnTo>
                    <a:pt x="238" y="178"/>
                  </a:lnTo>
                  <a:lnTo>
                    <a:pt x="240" y="168"/>
                  </a:lnTo>
                  <a:lnTo>
                    <a:pt x="282" y="30"/>
                  </a:lnTo>
                  <a:lnTo>
                    <a:pt x="282" y="30"/>
                  </a:lnTo>
                  <a:lnTo>
                    <a:pt x="284" y="20"/>
                  </a:lnTo>
                  <a:lnTo>
                    <a:pt x="290" y="14"/>
                  </a:lnTo>
                  <a:lnTo>
                    <a:pt x="296" y="8"/>
                  </a:lnTo>
                  <a:lnTo>
                    <a:pt x="306" y="8"/>
                  </a:lnTo>
                  <a:lnTo>
                    <a:pt x="310" y="8"/>
                  </a:lnTo>
                  <a:lnTo>
                    <a:pt x="310" y="0"/>
                  </a:lnTo>
                  <a:lnTo>
                    <a:pt x="232" y="0"/>
                  </a:lnTo>
                  <a:close/>
                </a:path>
              </a:pathLst>
            </a:custGeom>
            <a:solidFill>
              <a:srgbClr val="FFFFFF"/>
            </a:solidFill>
            <a:ln w="9525">
              <a:noFill/>
              <a:round/>
              <a:headEnd/>
              <a:tailEnd/>
            </a:ln>
          </p:spPr>
          <p:txBody>
            <a:bodyPr/>
            <a:lstStyle/>
            <a:p>
              <a:pPr eaLnBrk="0" hangingPunct="0">
                <a:spcBef>
                  <a:spcPct val="50000"/>
                </a:spcBef>
                <a:defRPr/>
              </a:pPr>
              <a:endParaRPr lang="en-US"/>
            </a:p>
          </p:txBody>
        </p:sp>
      </p:grpSp>
    </p:spTree>
    <p:extLst>
      <p:ext uri="{BB962C8B-B14F-4D97-AF65-F5344CB8AC3E}">
        <p14:creationId xmlns:p14="http://schemas.microsoft.com/office/powerpoint/2010/main" val="402268289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741488"/>
            <a:ext cx="7924800" cy="4589462"/>
          </a:xfrm>
        </p:spPr>
        <p:txBody>
          <a:bodyPr/>
          <a:lstStyle>
            <a:lvl2pPr marL="973138" indent="-233363">
              <a:defRPr/>
            </a:lvl2pPr>
            <a:lvl3pPr marL="1320800" indent="-176213">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6324600" y="1128361"/>
            <a:ext cx="2609850" cy="242887"/>
          </a:xfrm>
        </p:spPr>
        <p:txBody>
          <a:bodyPr/>
          <a:lstStyle>
            <a:lvl1pPr algn="r">
              <a:buNone/>
              <a:defRPr sz="1400" i="1" baseline="0">
                <a:solidFill>
                  <a:srgbClr val="FFF7E9"/>
                </a:solidFill>
                <a:latin typeface="Georgia" pitchFamily="18" charset="0"/>
              </a:defRPr>
            </a:lvl1pPr>
            <a:lvl2pPr algn="r">
              <a:buNone/>
              <a:defRPr i="1">
                <a:solidFill>
                  <a:schemeClr val="accent1"/>
                </a:solidFill>
              </a:defRPr>
            </a:lvl2pPr>
            <a:lvl3pPr algn="r">
              <a:buNone/>
              <a:defRPr i="1">
                <a:solidFill>
                  <a:schemeClr val="accent1"/>
                </a:solidFill>
              </a:defRPr>
            </a:lvl3pPr>
            <a:lvl4pPr algn="r">
              <a:buNone/>
              <a:defRPr i="1">
                <a:solidFill>
                  <a:schemeClr val="accent1"/>
                </a:solidFill>
              </a:defRPr>
            </a:lvl4pPr>
            <a:lvl5pPr algn="r">
              <a:buNone/>
              <a:defRPr i="1">
                <a:solidFill>
                  <a:schemeClr val="accent1"/>
                </a:solidFill>
              </a:defRPr>
            </a:lvl5pPr>
          </a:lstStyle>
          <a:p>
            <a:pPr lvl="0"/>
            <a:r>
              <a:rPr lang="en-US" dirty="0"/>
              <a:t>Type “Continued” here if needed</a:t>
            </a:r>
          </a:p>
        </p:txBody>
      </p:sp>
    </p:spTree>
    <p:extLst>
      <p:ext uri="{BB962C8B-B14F-4D97-AF65-F5344CB8AC3E}">
        <p14:creationId xmlns:p14="http://schemas.microsoft.com/office/powerpoint/2010/main" val="98518844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Rectangle 511"/>
          <p:cNvSpPr>
            <a:spLocks noChangeArrowheads="1"/>
          </p:cNvSpPr>
          <p:nvPr/>
        </p:nvSpPr>
        <p:spPr bwMode="white">
          <a:xfrm>
            <a:off x="3213100" y="0"/>
            <a:ext cx="5940425" cy="6870700"/>
          </a:xfrm>
          <a:prstGeom prst="rect">
            <a:avLst/>
          </a:prstGeom>
          <a:solidFill>
            <a:srgbClr val="FFF7E9"/>
          </a:solidFill>
          <a:ln w="6350">
            <a:noFill/>
            <a:miter lim="800000"/>
            <a:headEnd/>
            <a:tailEnd/>
          </a:ln>
        </p:spPr>
        <p:txBody>
          <a:bodyPr/>
          <a:lstStyle/>
          <a:p>
            <a:pPr eaLnBrk="0" hangingPunct="0">
              <a:spcBef>
                <a:spcPct val="50000"/>
              </a:spcBef>
              <a:defRPr/>
            </a:pPr>
            <a:endParaRPr lang="en-US" sz="2000">
              <a:solidFill>
                <a:schemeClr val="tx1"/>
              </a:solidFill>
            </a:endParaRPr>
          </a:p>
        </p:txBody>
      </p:sp>
      <p:sp>
        <p:nvSpPr>
          <p:cNvPr id="28" name="Text Box 865"/>
          <p:cNvSpPr txBox="1">
            <a:spLocks noChangeArrowheads="1"/>
          </p:cNvSpPr>
          <p:nvPr/>
        </p:nvSpPr>
        <p:spPr bwMode="auto">
          <a:xfrm>
            <a:off x="8051800" y="6430963"/>
            <a:ext cx="1066800" cy="260350"/>
          </a:xfrm>
          <a:prstGeom prst="rect">
            <a:avLst/>
          </a:prstGeom>
          <a:noFill/>
          <a:ln w="9525" algn="ctr">
            <a:noFill/>
            <a:miter lim="800000"/>
            <a:headEnd/>
            <a:tailEnd/>
          </a:ln>
          <a:effectLst/>
        </p:spPr>
        <p:txBody>
          <a:bodyPr>
            <a:spAutoFit/>
          </a:bodyPr>
          <a:lstStyle/>
          <a:p>
            <a:pPr algn="r" eaLnBrk="0" hangingPunct="0">
              <a:spcBef>
                <a:spcPct val="50000"/>
              </a:spcBef>
              <a:defRPr/>
            </a:pPr>
            <a:fld id="{4F58613A-AEF8-4B8B-8B3E-B2BE790D0E7B}" type="slidenum">
              <a:rPr lang="en-US" sz="1100">
                <a:solidFill>
                  <a:srgbClr val="969696"/>
                </a:solidFill>
                <a:latin typeface="Verdana" pitchFamily="34" charset="0"/>
              </a:rPr>
              <a:pPr algn="r" eaLnBrk="0" hangingPunct="0">
                <a:spcBef>
                  <a:spcPct val="50000"/>
                </a:spcBef>
                <a:defRPr/>
              </a:pPr>
              <a:t>‹#›</a:t>
            </a:fld>
            <a:endParaRPr lang="en-US" sz="1100">
              <a:solidFill>
                <a:srgbClr val="969696"/>
              </a:solidFill>
              <a:latin typeface="Verdana" pitchFamily="34" charset="0"/>
            </a:endParaRPr>
          </a:p>
        </p:txBody>
      </p:sp>
      <p:sp>
        <p:nvSpPr>
          <p:cNvPr id="29" name="Text Box 840"/>
          <p:cNvSpPr txBox="1">
            <a:spLocks noChangeArrowheads="1"/>
          </p:cNvSpPr>
          <p:nvPr/>
        </p:nvSpPr>
        <p:spPr bwMode="auto">
          <a:xfrm>
            <a:off x="6718300" y="6662738"/>
            <a:ext cx="2386013" cy="169862"/>
          </a:xfrm>
          <a:prstGeom prst="rect">
            <a:avLst/>
          </a:prstGeom>
          <a:noFill/>
          <a:ln w="9525" algn="ctr">
            <a:noFill/>
            <a:miter lim="800000"/>
            <a:headEnd/>
            <a:tailEnd/>
          </a:ln>
          <a:effectLst/>
        </p:spPr>
        <p:txBody>
          <a:bodyPr>
            <a:spAutoFit/>
          </a:bodyPr>
          <a:lstStyle/>
          <a:p>
            <a:pPr algn="r">
              <a:lnSpc>
                <a:spcPct val="85000"/>
              </a:lnSpc>
              <a:spcBef>
                <a:spcPct val="40000"/>
              </a:spcBef>
              <a:spcAft>
                <a:spcPct val="70000"/>
              </a:spcAft>
              <a:buClr>
                <a:schemeClr val="hlink"/>
              </a:buClr>
              <a:buFont typeface="Georgia" pitchFamily="18" charset="0"/>
              <a:buNone/>
              <a:defRPr/>
            </a:pPr>
            <a:r>
              <a:rPr lang="en-US" sz="600" dirty="0">
                <a:solidFill>
                  <a:srgbClr val="969696"/>
                </a:solidFill>
                <a:latin typeface="Verdana" pitchFamily="34" charset="0"/>
              </a:rPr>
              <a:t>Copyright ©2019</a:t>
            </a:r>
            <a:r>
              <a:rPr lang="en-US" sz="600" baseline="0" dirty="0">
                <a:solidFill>
                  <a:srgbClr val="969696"/>
                </a:solidFill>
                <a:latin typeface="Verdana" pitchFamily="34" charset="0"/>
              </a:rPr>
              <a:t> </a:t>
            </a:r>
            <a:r>
              <a:rPr lang="en-US" sz="600" dirty="0">
                <a:solidFill>
                  <a:srgbClr val="969696"/>
                </a:solidFill>
                <a:latin typeface="Verdana" pitchFamily="34" charset="0"/>
              </a:rPr>
              <a:t>Sullivan &amp; Cromwell LLP</a:t>
            </a:r>
          </a:p>
        </p:txBody>
      </p:sp>
      <p:sp>
        <p:nvSpPr>
          <p:cNvPr id="26" name="Rectangle 3"/>
          <p:cNvSpPr>
            <a:spLocks noGrp="1" noChangeArrowheads="1"/>
          </p:cNvSpPr>
          <p:nvPr>
            <p:ph type="ctrTitle" hasCustomPrompt="1"/>
          </p:nvPr>
        </p:nvSpPr>
        <p:spPr bwMode="auto">
          <a:xfrm>
            <a:off x="3429000" y="685800"/>
            <a:ext cx="5486400" cy="2538413"/>
          </a:xfrm>
        </p:spPr>
        <p:txBody>
          <a:bodyPr lIns="91440" tIns="45720" rIns="91440" bIns="45720" anchor="b"/>
          <a:lstStyle>
            <a:lvl1pPr marL="0" indent="0">
              <a:lnSpc>
                <a:spcPct val="85000"/>
              </a:lnSpc>
              <a:buClr>
                <a:schemeClr val="bg2"/>
              </a:buClr>
              <a:buFontTx/>
              <a:buNone/>
              <a:defRPr baseline="0">
                <a:solidFill>
                  <a:schemeClr val="bg2"/>
                </a:solidFill>
              </a:defRPr>
            </a:lvl1pPr>
          </a:lstStyle>
          <a:p>
            <a:r>
              <a:rPr lang="en-US" dirty="0"/>
              <a:t>Type Section Header Here: Extending to as Many Lines as Needed</a:t>
            </a:r>
          </a:p>
        </p:txBody>
      </p:sp>
      <p:sp>
        <p:nvSpPr>
          <p:cNvPr id="27" name="Rectangle 4"/>
          <p:cNvSpPr>
            <a:spLocks noGrp="1" noChangeArrowheads="1"/>
          </p:cNvSpPr>
          <p:nvPr>
            <p:ph type="subTitle" idx="1" hasCustomPrompt="1"/>
          </p:nvPr>
        </p:nvSpPr>
        <p:spPr>
          <a:xfrm>
            <a:off x="3427413" y="3300413"/>
            <a:ext cx="5487987" cy="563231"/>
          </a:xfrm>
        </p:spPr>
        <p:txBody>
          <a:bodyPr wrap="square" lIns="91440" tIns="45720" rIns="91440" bIns="45720">
            <a:spAutoFit/>
          </a:bodyPr>
          <a:lstStyle>
            <a:lvl1pPr marL="0" indent="0">
              <a:lnSpc>
                <a:spcPct val="85000"/>
              </a:lnSpc>
              <a:spcAft>
                <a:spcPct val="70000"/>
              </a:spcAft>
              <a:buClr>
                <a:schemeClr val="hlink"/>
              </a:buClr>
              <a:buFont typeface="Georgia" pitchFamily="18" charset="0"/>
              <a:buNone/>
              <a:defRPr sz="1800" i="1">
                <a:solidFill>
                  <a:schemeClr val="tx1"/>
                </a:solidFill>
              </a:defRPr>
            </a:lvl1pPr>
          </a:lstStyle>
          <a:p>
            <a:r>
              <a:rPr lang="en-US" dirty="0"/>
              <a:t>Type Subtitle Here: move this box up or down, as needed</a:t>
            </a:r>
          </a:p>
        </p:txBody>
      </p:sp>
      <p:pic>
        <p:nvPicPr>
          <p:cNvPr id="31" name="Picture 115" descr="C:\Documents and Settings\conchat\Desktop\SC_FullLogo_ppt.png"/>
          <p:cNvPicPr>
            <a:picLocks noChangeAspect="1" noChangeArrowheads="1"/>
          </p:cNvPicPr>
          <p:nvPr/>
        </p:nvPicPr>
        <p:blipFill>
          <a:blip r:embed="rId2" cstate="print"/>
          <a:srcRect/>
          <a:stretch>
            <a:fillRect/>
          </a:stretch>
        </p:blipFill>
        <p:spPr bwMode="auto">
          <a:xfrm>
            <a:off x="6980733" y="6503987"/>
            <a:ext cx="1666875" cy="125413"/>
          </a:xfrm>
          <a:prstGeom prst="rect">
            <a:avLst/>
          </a:prstGeom>
          <a:noFill/>
          <a:ln w="9525">
            <a:noFill/>
            <a:miter lim="800000"/>
            <a:headEnd/>
            <a:tailEnd/>
          </a:ln>
        </p:spPr>
      </p:pic>
    </p:spTree>
    <p:extLst>
      <p:ext uri="{BB962C8B-B14F-4D97-AF65-F5344CB8AC3E}">
        <p14:creationId xmlns:p14="http://schemas.microsoft.com/office/powerpoint/2010/main" val="395314207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41488"/>
            <a:ext cx="3886200" cy="4589462"/>
          </a:xfrm>
        </p:spPr>
        <p:txBody>
          <a:bodyPr/>
          <a:lstStyle>
            <a:lvl1pPr marL="173038" indent="-173038">
              <a:defRPr sz="2200"/>
            </a:lvl1pPr>
            <a:lvl2pPr marL="347663" indent="-173038">
              <a:defRPr sz="2000"/>
            </a:lvl2pPr>
            <a:lvl3pPr marL="512763" indent="-165100">
              <a:defRPr sz="1800"/>
            </a:lvl3pPr>
            <a:lvl4pPr marL="688975" indent="-176213">
              <a:defRPr sz="1600"/>
            </a:lvl4pPr>
            <a:lvl5pPr marL="804863" indent="-119063">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4800600" y="1741488"/>
            <a:ext cx="3886200" cy="4589462"/>
          </a:xfrm>
        </p:spPr>
        <p:txBody>
          <a:bodyPr/>
          <a:lstStyle>
            <a:lvl1pPr marL="173038" indent="-173038">
              <a:defRPr sz="2200"/>
            </a:lvl1pPr>
            <a:lvl2pPr marL="347663" indent="-173038">
              <a:defRPr sz="2000"/>
            </a:lvl2pPr>
            <a:lvl3pPr marL="512763" indent="-165100">
              <a:defRPr sz="1800"/>
            </a:lvl3pPr>
            <a:lvl4pPr marL="688975" indent="-176213">
              <a:defRPr sz="1600"/>
            </a:lvl4pPr>
            <a:lvl5pPr marL="804863" indent="-119063">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43370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111711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11"/>
          <p:cNvSpPr>
            <a:spLocks noChangeArrowheads="1"/>
          </p:cNvSpPr>
          <p:nvPr/>
        </p:nvSpPr>
        <p:spPr bwMode="white">
          <a:xfrm>
            <a:off x="0" y="0"/>
            <a:ext cx="9153525" cy="6870700"/>
          </a:xfrm>
          <a:prstGeom prst="rect">
            <a:avLst/>
          </a:prstGeom>
          <a:solidFill>
            <a:srgbClr val="FFF7E9"/>
          </a:solidFill>
          <a:ln w="6350">
            <a:noFill/>
            <a:miter lim="800000"/>
            <a:headEnd/>
            <a:tailEnd/>
          </a:ln>
        </p:spPr>
        <p:txBody>
          <a:bodyPr/>
          <a:lstStyle/>
          <a:p>
            <a:pPr eaLnBrk="0" hangingPunct="0">
              <a:spcBef>
                <a:spcPct val="50000"/>
              </a:spcBef>
              <a:defRPr/>
            </a:pPr>
            <a:endParaRPr lang="en-US" sz="2000">
              <a:solidFill>
                <a:schemeClr val="tx1"/>
              </a:solidFill>
            </a:endParaRPr>
          </a:p>
        </p:txBody>
      </p:sp>
      <p:sp>
        <p:nvSpPr>
          <p:cNvPr id="3" name="Line 982"/>
          <p:cNvSpPr>
            <a:spLocks noChangeShapeType="1"/>
          </p:cNvSpPr>
          <p:nvPr/>
        </p:nvSpPr>
        <p:spPr bwMode="auto">
          <a:xfrm flipH="1">
            <a:off x="152400" y="6672263"/>
            <a:ext cx="8890000" cy="0"/>
          </a:xfrm>
          <a:prstGeom prst="line">
            <a:avLst/>
          </a:prstGeom>
          <a:noFill/>
          <a:ln w="6350">
            <a:solidFill>
              <a:srgbClr val="B2B2B2"/>
            </a:solidFill>
            <a:round/>
            <a:headEnd/>
            <a:tailEnd/>
          </a:ln>
          <a:effectLst/>
        </p:spPr>
        <p:txBody>
          <a:bodyPr wrap="none" anchor="ctr"/>
          <a:lstStyle/>
          <a:p>
            <a:pPr eaLnBrk="0" hangingPunct="0">
              <a:spcBef>
                <a:spcPct val="50000"/>
              </a:spcBef>
              <a:defRPr/>
            </a:pPr>
            <a:endParaRPr lang="en-US"/>
          </a:p>
        </p:txBody>
      </p:sp>
      <p:sp>
        <p:nvSpPr>
          <p:cNvPr id="4" name="Text Box 983"/>
          <p:cNvSpPr txBox="1">
            <a:spLocks noChangeArrowheads="1"/>
          </p:cNvSpPr>
          <p:nvPr/>
        </p:nvSpPr>
        <p:spPr bwMode="auto">
          <a:xfrm>
            <a:off x="8051800" y="6430963"/>
            <a:ext cx="1066800" cy="260350"/>
          </a:xfrm>
          <a:prstGeom prst="rect">
            <a:avLst/>
          </a:prstGeom>
          <a:noFill/>
          <a:ln w="9525" algn="ctr">
            <a:noFill/>
            <a:miter lim="800000"/>
            <a:headEnd/>
            <a:tailEnd/>
          </a:ln>
          <a:effectLst/>
        </p:spPr>
        <p:txBody>
          <a:bodyPr>
            <a:spAutoFit/>
          </a:bodyPr>
          <a:lstStyle/>
          <a:p>
            <a:pPr algn="r" eaLnBrk="0" hangingPunct="0">
              <a:spcBef>
                <a:spcPct val="50000"/>
              </a:spcBef>
              <a:defRPr/>
            </a:pPr>
            <a:fld id="{D259AABB-6C3E-484D-B779-060FF37789DA}" type="slidenum">
              <a:rPr lang="en-US" sz="1100">
                <a:solidFill>
                  <a:srgbClr val="969696"/>
                </a:solidFill>
                <a:latin typeface="Verdana" pitchFamily="34" charset="0"/>
              </a:rPr>
              <a:pPr algn="r" eaLnBrk="0" hangingPunct="0">
                <a:spcBef>
                  <a:spcPct val="50000"/>
                </a:spcBef>
                <a:defRPr/>
              </a:pPr>
              <a:t>‹#›</a:t>
            </a:fld>
            <a:endParaRPr lang="en-US" sz="1100">
              <a:solidFill>
                <a:srgbClr val="969696"/>
              </a:solidFill>
              <a:latin typeface="Verdana" pitchFamily="34" charset="0"/>
            </a:endParaRPr>
          </a:p>
        </p:txBody>
      </p:sp>
      <p:sp>
        <p:nvSpPr>
          <p:cNvPr id="26" name="Text Box 1893"/>
          <p:cNvSpPr txBox="1">
            <a:spLocks noChangeArrowheads="1"/>
          </p:cNvSpPr>
          <p:nvPr/>
        </p:nvSpPr>
        <p:spPr bwMode="auto">
          <a:xfrm>
            <a:off x="6718300" y="6662738"/>
            <a:ext cx="2386013" cy="169862"/>
          </a:xfrm>
          <a:prstGeom prst="rect">
            <a:avLst/>
          </a:prstGeom>
          <a:noFill/>
          <a:ln w="9525" algn="ctr">
            <a:noFill/>
            <a:miter lim="800000"/>
            <a:headEnd/>
            <a:tailEnd/>
          </a:ln>
          <a:effectLst/>
        </p:spPr>
        <p:txBody>
          <a:bodyPr>
            <a:spAutoFit/>
          </a:bodyPr>
          <a:lstStyle/>
          <a:p>
            <a:pPr algn="r">
              <a:lnSpc>
                <a:spcPct val="85000"/>
              </a:lnSpc>
              <a:spcBef>
                <a:spcPct val="40000"/>
              </a:spcBef>
              <a:spcAft>
                <a:spcPct val="70000"/>
              </a:spcAft>
              <a:buClr>
                <a:schemeClr val="hlink"/>
              </a:buClr>
              <a:buFont typeface="Georgia" pitchFamily="18" charset="0"/>
              <a:buNone/>
              <a:defRPr/>
            </a:pPr>
            <a:r>
              <a:rPr lang="en-US" sz="600" dirty="0">
                <a:solidFill>
                  <a:srgbClr val="969696"/>
                </a:solidFill>
                <a:latin typeface="Verdana" pitchFamily="34" charset="0"/>
              </a:rPr>
              <a:t>Copyright ©2019 Sullivan &amp; Cromwell LLP</a:t>
            </a:r>
          </a:p>
        </p:txBody>
      </p:sp>
      <p:pic>
        <p:nvPicPr>
          <p:cNvPr id="27" name="Picture 115" descr="C:\Documents and Settings\conchat\Desktop\SC_FullLogo_ppt.png"/>
          <p:cNvPicPr>
            <a:picLocks noChangeAspect="1" noChangeArrowheads="1"/>
          </p:cNvPicPr>
          <p:nvPr/>
        </p:nvPicPr>
        <p:blipFill>
          <a:blip r:embed="rId2" cstate="print"/>
          <a:srcRect/>
          <a:stretch>
            <a:fillRect/>
          </a:stretch>
        </p:blipFill>
        <p:spPr bwMode="auto">
          <a:xfrm>
            <a:off x="211138" y="6515100"/>
            <a:ext cx="1666875" cy="125413"/>
          </a:xfrm>
          <a:prstGeom prst="rect">
            <a:avLst/>
          </a:prstGeom>
          <a:noFill/>
          <a:ln w="9525">
            <a:noFill/>
            <a:miter lim="800000"/>
            <a:headEnd/>
            <a:tailEnd/>
          </a:ln>
        </p:spPr>
      </p:pic>
    </p:spTree>
    <p:extLst>
      <p:ext uri="{BB962C8B-B14F-4D97-AF65-F5344CB8AC3E}">
        <p14:creationId xmlns:p14="http://schemas.microsoft.com/office/powerpoint/2010/main" val="346969887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82575"/>
            <a:ext cx="7696200" cy="685800"/>
          </a:xfrm>
        </p:spPr>
        <p:txBody>
          <a:bodyPr/>
          <a:lstStyle/>
          <a:p>
            <a:r>
              <a:rPr lang="en-US"/>
              <a:t>Click to edit Master title style</a:t>
            </a:r>
          </a:p>
        </p:txBody>
      </p:sp>
      <p:sp>
        <p:nvSpPr>
          <p:cNvPr id="3" name="Table Placeholder 2"/>
          <p:cNvSpPr>
            <a:spLocks noGrp="1"/>
          </p:cNvSpPr>
          <p:nvPr>
            <p:ph type="tbl" idx="1"/>
          </p:nvPr>
        </p:nvSpPr>
        <p:spPr>
          <a:xfrm>
            <a:off x="685800" y="1741488"/>
            <a:ext cx="7924800" cy="3198812"/>
          </a:xfrm>
        </p:spPr>
        <p:txBody>
          <a:bodyPr/>
          <a:lstStyle/>
          <a:p>
            <a:pPr lvl="0"/>
            <a:r>
              <a:rPr lang="en-US" noProof="0"/>
              <a:t>Click icon to add table</a:t>
            </a:r>
          </a:p>
        </p:txBody>
      </p:sp>
    </p:spTree>
    <p:extLst>
      <p:ext uri="{BB962C8B-B14F-4D97-AF65-F5344CB8AC3E}">
        <p14:creationId xmlns:p14="http://schemas.microsoft.com/office/powerpoint/2010/main" val="82923351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82575"/>
            <a:ext cx="7696200" cy="685800"/>
          </a:xfrm>
        </p:spPr>
        <p:txBody>
          <a:bodyPr/>
          <a:lstStyle/>
          <a:p>
            <a:r>
              <a:rPr lang="en-US"/>
              <a:t>Click to edit Master title style</a:t>
            </a:r>
          </a:p>
        </p:txBody>
      </p:sp>
      <p:sp>
        <p:nvSpPr>
          <p:cNvPr id="3" name="Chart Placeholder 2"/>
          <p:cNvSpPr>
            <a:spLocks noGrp="1"/>
          </p:cNvSpPr>
          <p:nvPr>
            <p:ph type="chart" idx="1"/>
          </p:nvPr>
        </p:nvSpPr>
        <p:spPr>
          <a:xfrm>
            <a:off x="685800" y="1741488"/>
            <a:ext cx="7924800" cy="4589462"/>
          </a:xfrm>
        </p:spPr>
        <p:txBody>
          <a:bodyPr/>
          <a:lstStyle/>
          <a:p>
            <a:pPr lvl="0"/>
            <a:r>
              <a:rPr lang="en-US" noProof="0"/>
              <a:t>Click icon to add chart</a:t>
            </a:r>
          </a:p>
        </p:txBody>
      </p:sp>
    </p:spTree>
    <p:extLst>
      <p:ext uri="{BB962C8B-B14F-4D97-AF65-F5344CB8AC3E}">
        <p14:creationId xmlns:p14="http://schemas.microsoft.com/office/powerpoint/2010/main" val="294258285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5025" y="1828800"/>
            <a:ext cx="38862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601912"/>
            <a:ext cx="3886200" cy="3570288"/>
          </a:xfrm>
        </p:spPr>
        <p:txBody>
          <a:bodyPr/>
          <a:lstStyle>
            <a:lvl1pPr>
              <a:defRPr sz="2000"/>
            </a:lvl1pPr>
            <a:lvl2pPr marL="404813" indent="-166688">
              <a:defRPr sz="1800"/>
            </a:lvl2pPr>
            <a:lvl3pPr marL="576263" indent="-177800">
              <a:defRPr sz="1600"/>
            </a:lvl3pPr>
            <a:lvl4pPr marL="741363" indent="-168275">
              <a:defRPr sz="1400"/>
            </a:lvl4pPr>
            <a:lvl5pPr marL="858838" indent="-117475">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85799" y="1828800"/>
            <a:ext cx="38862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p:cNvSpPr>
            <a:spLocks noGrp="1"/>
          </p:cNvSpPr>
          <p:nvPr>
            <p:ph sz="quarter" idx="11"/>
          </p:nvPr>
        </p:nvSpPr>
        <p:spPr>
          <a:xfrm>
            <a:off x="685799" y="2601912"/>
            <a:ext cx="3886200" cy="3570288"/>
          </a:xfrm>
        </p:spPr>
        <p:txBody>
          <a:bodyPr/>
          <a:lstStyle>
            <a:lvl1pPr>
              <a:defRPr sz="2000"/>
            </a:lvl1pPr>
            <a:lvl2pPr marL="404813" indent="-166688">
              <a:defRPr sz="1800"/>
            </a:lvl2pPr>
            <a:lvl3pPr marL="576263" indent="-177800">
              <a:defRPr sz="1600"/>
            </a:lvl3pPr>
            <a:lvl4pPr marL="741363" indent="-168275">
              <a:defRPr sz="1400"/>
            </a:lvl4pPr>
            <a:lvl5pPr marL="858838" indent="-117475">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37797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660321" name="Rectangle 1889"/>
          <p:cNvSpPr>
            <a:spLocks noChangeArrowheads="1"/>
          </p:cNvSpPr>
          <p:nvPr/>
        </p:nvSpPr>
        <p:spPr bwMode="auto">
          <a:xfrm>
            <a:off x="0" y="1370013"/>
            <a:ext cx="9144000" cy="5484812"/>
          </a:xfrm>
          <a:prstGeom prst="rect">
            <a:avLst/>
          </a:prstGeom>
          <a:solidFill>
            <a:schemeClr val="bg1"/>
          </a:solidFill>
          <a:ln w="9525" algn="ctr">
            <a:noFill/>
            <a:miter lim="800000"/>
            <a:headEnd/>
            <a:tailEnd/>
          </a:ln>
          <a:effectLst/>
        </p:spPr>
        <p:txBody>
          <a:bodyPr wrap="none" anchor="ctr">
            <a:spAutoFit/>
          </a:bodyPr>
          <a:lstStyle/>
          <a:p>
            <a:pPr eaLnBrk="0" hangingPunct="0">
              <a:spcBef>
                <a:spcPct val="50000"/>
              </a:spcBef>
              <a:defRPr/>
            </a:pPr>
            <a:endParaRPr lang="en-US"/>
          </a:p>
        </p:txBody>
      </p:sp>
      <p:sp>
        <p:nvSpPr>
          <p:cNvPr id="2051" name="Rectangle 2"/>
          <p:cNvSpPr>
            <a:spLocks noGrp="1" noChangeArrowheads="1"/>
          </p:cNvSpPr>
          <p:nvPr>
            <p:ph type="title"/>
          </p:nvPr>
        </p:nvSpPr>
        <p:spPr bwMode="white">
          <a:xfrm>
            <a:off x="685800" y="282575"/>
            <a:ext cx="8116078" cy="68580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2052" name="Rectangle 3"/>
          <p:cNvSpPr>
            <a:spLocks noGrp="1" noChangeArrowheads="1"/>
          </p:cNvSpPr>
          <p:nvPr>
            <p:ph type="body" idx="1"/>
          </p:nvPr>
        </p:nvSpPr>
        <p:spPr bwMode="auto">
          <a:xfrm>
            <a:off x="685800" y="1741487"/>
            <a:ext cx="7924800" cy="4579799"/>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014" name="Line 982"/>
          <p:cNvSpPr>
            <a:spLocks noChangeShapeType="1"/>
          </p:cNvSpPr>
          <p:nvPr/>
        </p:nvSpPr>
        <p:spPr bwMode="auto">
          <a:xfrm flipH="1">
            <a:off x="152400" y="6672263"/>
            <a:ext cx="8890000" cy="0"/>
          </a:xfrm>
          <a:prstGeom prst="line">
            <a:avLst/>
          </a:prstGeom>
          <a:noFill/>
          <a:ln w="6350">
            <a:solidFill>
              <a:srgbClr val="B2B2B2"/>
            </a:solidFill>
            <a:round/>
            <a:headEnd/>
            <a:tailEnd/>
          </a:ln>
          <a:effectLst/>
        </p:spPr>
        <p:txBody>
          <a:bodyPr wrap="none" anchor="ctr"/>
          <a:lstStyle/>
          <a:p>
            <a:pPr eaLnBrk="0" hangingPunct="0">
              <a:spcBef>
                <a:spcPct val="50000"/>
              </a:spcBef>
              <a:defRPr/>
            </a:pPr>
            <a:endParaRPr lang="en-US"/>
          </a:p>
        </p:txBody>
      </p:sp>
      <p:sp>
        <p:nvSpPr>
          <p:cNvPr id="45015" name="Text Box 983"/>
          <p:cNvSpPr txBox="1">
            <a:spLocks noChangeArrowheads="1"/>
          </p:cNvSpPr>
          <p:nvPr/>
        </p:nvSpPr>
        <p:spPr bwMode="auto">
          <a:xfrm>
            <a:off x="8051800" y="6430963"/>
            <a:ext cx="1066800" cy="260350"/>
          </a:xfrm>
          <a:prstGeom prst="rect">
            <a:avLst/>
          </a:prstGeom>
          <a:noFill/>
          <a:ln w="9525" algn="ctr">
            <a:noFill/>
            <a:miter lim="800000"/>
            <a:headEnd/>
            <a:tailEnd/>
          </a:ln>
          <a:effectLst/>
        </p:spPr>
        <p:txBody>
          <a:bodyPr>
            <a:spAutoFit/>
          </a:bodyPr>
          <a:lstStyle/>
          <a:p>
            <a:pPr algn="r" eaLnBrk="0" hangingPunct="0">
              <a:spcBef>
                <a:spcPct val="50000"/>
              </a:spcBef>
              <a:defRPr/>
            </a:pPr>
            <a:fld id="{B78AE824-F331-4A69-94FA-F5B7573F8B03}" type="slidenum">
              <a:rPr lang="en-US" sz="1100">
                <a:solidFill>
                  <a:srgbClr val="969696"/>
                </a:solidFill>
                <a:latin typeface="Verdana" pitchFamily="34" charset="0"/>
              </a:rPr>
              <a:pPr algn="r" eaLnBrk="0" hangingPunct="0">
                <a:spcBef>
                  <a:spcPct val="50000"/>
                </a:spcBef>
                <a:defRPr/>
              </a:pPr>
              <a:t>‹#›</a:t>
            </a:fld>
            <a:endParaRPr lang="en-US" sz="1100">
              <a:solidFill>
                <a:srgbClr val="969696"/>
              </a:solidFill>
              <a:latin typeface="Verdana" pitchFamily="34" charset="0"/>
            </a:endParaRPr>
          </a:p>
        </p:txBody>
      </p:sp>
      <p:sp>
        <p:nvSpPr>
          <p:cNvPr id="660325" name="Text Box 1893"/>
          <p:cNvSpPr txBox="1">
            <a:spLocks noChangeArrowheads="1"/>
          </p:cNvSpPr>
          <p:nvPr/>
        </p:nvSpPr>
        <p:spPr bwMode="auto">
          <a:xfrm>
            <a:off x="6718300" y="6662738"/>
            <a:ext cx="2386013" cy="169862"/>
          </a:xfrm>
          <a:prstGeom prst="rect">
            <a:avLst/>
          </a:prstGeom>
          <a:noFill/>
          <a:ln w="9525" algn="ctr">
            <a:noFill/>
            <a:miter lim="800000"/>
            <a:headEnd/>
            <a:tailEnd/>
          </a:ln>
          <a:effectLst/>
        </p:spPr>
        <p:txBody>
          <a:bodyPr>
            <a:spAutoFit/>
          </a:bodyPr>
          <a:lstStyle/>
          <a:p>
            <a:pPr algn="r">
              <a:lnSpc>
                <a:spcPct val="85000"/>
              </a:lnSpc>
              <a:spcBef>
                <a:spcPct val="40000"/>
              </a:spcBef>
              <a:spcAft>
                <a:spcPct val="70000"/>
              </a:spcAft>
              <a:buClr>
                <a:schemeClr val="hlink"/>
              </a:buClr>
              <a:buFont typeface="Georgia" pitchFamily="18" charset="0"/>
              <a:buNone/>
              <a:defRPr/>
            </a:pPr>
            <a:r>
              <a:rPr lang="en-US" sz="600" dirty="0">
                <a:solidFill>
                  <a:srgbClr val="969696"/>
                </a:solidFill>
                <a:latin typeface="Verdana" pitchFamily="34" charset="0"/>
              </a:rPr>
              <a:t>Copyright ©2019</a:t>
            </a:r>
            <a:r>
              <a:rPr lang="en-US" sz="600" baseline="0" dirty="0">
                <a:solidFill>
                  <a:srgbClr val="969696"/>
                </a:solidFill>
                <a:latin typeface="Verdana" pitchFamily="34" charset="0"/>
              </a:rPr>
              <a:t> </a:t>
            </a:r>
            <a:r>
              <a:rPr lang="en-US" sz="600" dirty="0">
                <a:solidFill>
                  <a:srgbClr val="969696"/>
                </a:solidFill>
                <a:latin typeface="Verdana" pitchFamily="34" charset="0"/>
              </a:rPr>
              <a:t>Sullivan &amp; Cromwell LLP</a:t>
            </a:r>
          </a:p>
        </p:txBody>
      </p:sp>
      <p:pic>
        <p:nvPicPr>
          <p:cNvPr id="29" name="Picture 115" descr="C:\Documents and Settings\conchat\Desktop\SC_FullLogo_ppt.png"/>
          <p:cNvPicPr>
            <a:picLocks noChangeAspect="1" noChangeArrowheads="1"/>
          </p:cNvPicPr>
          <p:nvPr/>
        </p:nvPicPr>
        <p:blipFill>
          <a:blip r:embed="rId13" cstate="print"/>
          <a:srcRect/>
          <a:stretch>
            <a:fillRect/>
          </a:stretch>
        </p:blipFill>
        <p:spPr bwMode="auto">
          <a:xfrm>
            <a:off x="211138" y="6515100"/>
            <a:ext cx="1666875" cy="125413"/>
          </a:xfrm>
          <a:prstGeom prst="rect">
            <a:avLst/>
          </a:prstGeom>
          <a:noFill/>
          <a:ln w="9525">
            <a:noFill/>
            <a:miter lim="800000"/>
            <a:headEnd/>
            <a:tailEnd/>
          </a:ln>
        </p:spPr>
      </p:pic>
    </p:spTree>
    <p:extLst>
      <p:ext uri="{BB962C8B-B14F-4D97-AF65-F5344CB8AC3E}">
        <p14:creationId xmlns:p14="http://schemas.microsoft.com/office/powerpoint/2010/main" val="1713960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wipe dir="r"/>
  </p:transition>
  <p:txStyles>
    <p:titleStyle>
      <a:lvl1pPr algn="l" rtl="0" eaLnBrk="1" fontAlgn="base" hangingPunct="1">
        <a:lnSpc>
          <a:spcPct val="90000"/>
        </a:lnSpc>
        <a:spcBef>
          <a:spcPct val="0"/>
        </a:spcBef>
        <a:spcAft>
          <a:spcPct val="0"/>
        </a:spcAft>
        <a:buClr>
          <a:schemeClr val="hlink"/>
        </a:buClr>
        <a:defRPr sz="3000" i="1">
          <a:solidFill>
            <a:srgbClr val="FFFFFF"/>
          </a:solidFill>
          <a:latin typeface="+mj-lt"/>
          <a:ea typeface="+mj-ea"/>
          <a:cs typeface="+mj-cs"/>
        </a:defRPr>
      </a:lvl1pPr>
      <a:lvl2pPr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2pPr>
      <a:lvl3pPr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3pPr>
      <a:lvl4pPr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4pPr>
      <a:lvl5pPr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5pPr>
      <a:lvl6pPr marL="457200"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6pPr>
      <a:lvl7pPr marL="914400"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7pPr>
      <a:lvl8pPr marL="1371600"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8pPr>
      <a:lvl9pPr marL="1828800" algn="l" rtl="0" eaLnBrk="1" fontAlgn="base" hangingPunct="1">
        <a:lnSpc>
          <a:spcPct val="90000"/>
        </a:lnSpc>
        <a:spcBef>
          <a:spcPct val="0"/>
        </a:spcBef>
        <a:spcAft>
          <a:spcPct val="0"/>
        </a:spcAft>
        <a:buClr>
          <a:schemeClr val="hlink"/>
        </a:buClr>
        <a:defRPr sz="3600" i="1">
          <a:solidFill>
            <a:srgbClr val="FFFFFF"/>
          </a:solidFill>
          <a:latin typeface="Georgia" pitchFamily="18" charset="0"/>
          <a:cs typeface="Arial" charset="0"/>
        </a:defRPr>
      </a:lvl9pPr>
    </p:titleStyle>
    <p:body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166688"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254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4693920" y="4574322"/>
            <a:ext cx="395319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lnSpc>
                <a:spcPct val="90000"/>
              </a:lnSpc>
              <a:spcBef>
                <a:spcPct val="60000"/>
              </a:spcBef>
              <a:buClr>
                <a:schemeClr val="tx2"/>
              </a:buClr>
              <a:buFont typeface="Georgia" pitchFamily="18" charset="0"/>
              <a:buChar char="•"/>
              <a:defRPr sz="2400">
                <a:solidFill>
                  <a:schemeClr val="bg2"/>
                </a:solidFill>
                <a:latin typeface="Georgia" pitchFamily="18" charset="0"/>
                <a:cs typeface="Arial" charset="0"/>
              </a:defRPr>
            </a:lvl1pPr>
            <a:lvl2pPr marL="742950" indent="-285750" eaLnBrk="0" hangingPunct="0">
              <a:lnSpc>
                <a:spcPct val="90000"/>
              </a:lnSpc>
              <a:spcBef>
                <a:spcPct val="40000"/>
              </a:spcBef>
              <a:buClr>
                <a:schemeClr val="tx2"/>
              </a:buClr>
              <a:buFont typeface="Georgia" pitchFamily="18" charset="0"/>
              <a:buChar char="•"/>
              <a:defRPr sz="2000">
                <a:solidFill>
                  <a:srgbClr val="336699"/>
                </a:solidFill>
                <a:latin typeface="Georgia" pitchFamily="18" charset="0"/>
                <a:cs typeface="Arial" charset="0"/>
              </a:defRPr>
            </a:lvl2pPr>
            <a:lvl3pPr marL="1143000" indent="-228600" eaLnBrk="0" hangingPunct="0">
              <a:lnSpc>
                <a:spcPct val="90000"/>
              </a:lnSpc>
              <a:spcBef>
                <a:spcPct val="40000"/>
              </a:spcBef>
              <a:buClr>
                <a:schemeClr val="tx2"/>
              </a:buClr>
              <a:buFont typeface="Georgia" pitchFamily="18" charset="0"/>
              <a:buChar char="•"/>
              <a:defRPr>
                <a:solidFill>
                  <a:schemeClr val="bg2"/>
                </a:solidFill>
                <a:latin typeface="Georgia" pitchFamily="18" charset="0"/>
                <a:cs typeface="Arial" charset="0"/>
              </a:defRPr>
            </a:lvl3pPr>
            <a:lvl4pPr marL="1600200" indent="-228600" eaLnBrk="0" hangingPunct="0">
              <a:lnSpc>
                <a:spcPct val="90000"/>
              </a:lnSpc>
              <a:spcBef>
                <a:spcPct val="40000"/>
              </a:spcBef>
              <a:buClr>
                <a:schemeClr val="tx2"/>
              </a:buClr>
              <a:buFont typeface="Georgia" pitchFamily="18" charset="0"/>
              <a:buChar char="•"/>
              <a:defRPr sz="1600">
                <a:solidFill>
                  <a:schemeClr val="bg2"/>
                </a:solidFill>
                <a:latin typeface="Georgia" pitchFamily="18" charset="0"/>
                <a:cs typeface="Arial" charset="0"/>
              </a:defRPr>
            </a:lvl4pPr>
            <a:lvl5pPr marL="2057400" indent="-228600" eaLnBrk="0" hangingPunct="0">
              <a:lnSpc>
                <a:spcPct val="90000"/>
              </a:lnSpc>
              <a:spcBef>
                <a:spcPct val="40000"/>
              </a:spcBef>
              <a:buClr>
                <a:schemeClr val="tx2"/>
              </a:buClr>
              <a:buFont typeface="Georgia" pitchFamily="18" charset="0"/>
              <a:buChar char="•"/>
              <a:defRPr sz="1400">
                <a:solidFill>
                  <a:schemeClr val="bg2"/>
                </a:solidFill>
                <a:latin typeface="Georgia" pitchFamily="18" charset="0"/>
                <a:cs typeface="Arial" charset="0"/>
              </a:defRPr>
            </a:lvl5pPr>
            <a:lvl6pPr marL="25146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6pPr>
            <a:lvl7pPr marL="29718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7pPr>
            <a:lvl8pPr marL="34290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8pPr>
            <a:lvl9pPr marL="38862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9pPr>
          </a:lstStyle>
          <a:p>
            <a:pPr algn="r" fontAlgn="base">
              <a:lnSpc>
                <a:spcPct val="100000"/>
              </a:lnSpc>
              <a:spcBef>
                <a:spcPts val="0"/>
              </a:spcBef>
              <a:spcAft>
                <a:spcPct val="0"/>
              </a:spcAft>
              <a:buClrTx/>
              <a:buFontTx/>
              <a:buNone/>
            </a:pPr>
            <a:r>
              <a:rPr lang="en-US" altLang="en-US" sz="2000" i="1" dirty="0">
                <a:solidFill>
                  <a:srgbClr val="023465"/>
                </a:solidFill>
              </a:rPr>
              <a:t>Hon. Duane Benton</a:t>
            </a:r>
          </a:p>
          <a:p>
            <a:pPr algn="r" fontAlgn="base">
              <a:lnSpc>
                <a:spcPct val="100000"/>
              </a:lnSpc>
              <a:spcBef>
                <a:spcPts val="0"/>
              </a:spcBef>
              <a:spcAft>
                <a:spcPct val="0"/>
              </a:spcAft>
              <a:buClrTx/>
              <a:buFontTx/>
              <a:buNone/>
            </a:pPr>
            <a:r>
              <a:rPr lang="en-US" altLang="en-US" sz="2000" i="1" dirty="0">
                <a:solidFill>
                  <a:srgbClr val="023465"/>
                </a:solidFill>
              </a:rPr>
              <a:t>Gretchen Garrison</a:t>
            </a:r>
          </a:p>
          <a:p>
            <a:pPr algn="r" fontAlgn="base">
              <a:lnSpc>
                <a:spcPct val="100000"/>
              </a:lnSpc>
              <a:spcBef>
                <a:spcPts val="0"/>
              </a:spcBef>
              <a:spcAft>
                <a:spcPct val="0"/>
              </a:spcAft>
              <a:buClrTx/>
              <a:buNone/>
            </a:pPr>
            <a:r>
              <a:rPr lang="en-US" altLang="en-US" sz="2000" i="1" dirty="0">
                <a:solidFill>
                  <a:srgbClr val="023465"/>
                </a:solidFill>
              </a:rPr>
              <a:t>Sharon </a:t>
            </a:r>
            <a:r>
              <a:rPr lang="en-US" altLang="en-US" sz="2000" i="1" dirty="0" err="1">
                <a:solidFill>
                  <a:srgbClr val="023465"/>
                </a:solidFill>
              </a:rPr>
              <a:t>Nelles</a:t>
            </a:r>
            <a:endParaRPr lang="en-US" altLang="en-US" sz="2000" i="1" dirty="0">
              <a:solidFill>
                <a:srgbClr val="023465"/>
              </a:solidFill>
            </a:endParaRPr>
          </a:p>
          <a:p>
            <a:pPr algn="r" fontAlgn="base">
              <a:lnSpc>
                <a:spcPct val="100000"/>
              </a:lnSpc>
              <a:spcBef>
                <a:spcPts val="0"/>
              </a:spcBef>
              <a:spcAft>
                <a:spcPct val="0"/>
              </a:spcAft>
              <a:buClrTx/>
              <a:buFontTx/>
              <a:buNone/>
            </a:pPr>
            <a:endParaRPr lang="en-US" altLang="en-US" sz="2000" i="1" dirty="0">
              <a:solidFill>
                <a:srgbClr val="023465"/>
              </a:solidFill>
            </a:endParaRPr>
          </a:p>
          <a:p>
            <a:pPr algn="r" fontAlgn="base">
              <a:lnSpc>
                <a:spcPct val="100000"/>
              </a:lnSpc>
              <a:spcBef>
                <a:spcPts val="0"/>
              </a:spcBef>
              <a:spcAft>
                <a:spcPct val="0"/>
              </a:spcAft>
              <a:buClrTx/>
              <a:buFontTx/>
              <a:buNone/>
            </a:pPr>
            <a:r>
              <a:rPr lang="en-US" altLang="en-US" sz="2000" i="1" dirty="0">
                <a:solidFill>
                  <a:srgbClr val="023465"/>
                </a:solidFill>
              </a:rPr>
              <a:t>March 26, 2019</a:t>
            </a:r>
          </a:p>
        </p:txBody>
      </p:sp>
      <p:sp>
        <p:nvSpPr>
          <p:cNvPr id="4101" name="Rectangle 46"/>
          <p:cNvSpPr>
            <a:spLocks noChangeArrowheads="1"/>
          </p:cNvSpPr>
          <p:nvPr/>
        </p:nvSpPr>
        <p:spPr bwMode="auto">
          <a:xfrm>
            <a:off x="3429000" y="1066800"/>
            <a:ext cx="5715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lnSpc>
                <a:spcPct val="90000"/>
              </a:lnSpc>
              <a:spcBef>
                <a:spcPct val="60000"/>
              </a:spcBef>
              <a:buClr>
                <a:schemeClr val="tx2"/>
              </a:buClr>
              <a:buFont typeface="Georgia" pitchFamily="18" charset="0"/>
              <a:buChar char="•"/>
              <a:defRPr sz="2400">
                <a:solidFill>
                  <a:schemeClr val="bg2"/>
                </a:solidFill>
                <a:latin typeface="Georgia" pitchFamily="18" charset="0"/>
                <a:cs typeface="Arial" charset="0"/>
              </a:defRPr>
            </a:lvl1pPr>
            <a:lvl2pPr marL="742950" indent="-285750" eaLnBrk="0" hangingPunct="0">
              <a:lnSpc>
                <a:spcPct val="90000"/>
              </a:lnSpc>
              <a:spcBef>
                <a:spcPct val="40000"/>
              </a:spcBef>
              <a:buClr>
                <a:schemeClr val="tx2"/>
              </a:buClr>
              <a:buFont typeface="Georgia" pitchFamily="18" charset="0"/>
              <a:buChar char="•"/>
              <a:defRPr sz="2000">
                <a:solidFill>
                  <a:srgbClr val="336699"/>
                </a:solidFill>
                <a:latin typeface="Georgia" pitchFamily="18" charset="0"/>
                <a:cs typeface="Arial" charset="0"/>
              </a:defRPr>
            </a:lvl2pPr>
            <a:lvl3pPr marL="1143000" indent="-228600" eaLnBrk="0" hangingPunct="0">
              <a:lnSpc>
                <a:spcPct val="90000"/>
              </a:lnSpc>
              <a:spcBef>
                <a:spcPct val="40000"/>
              </a:spcBef>
              <a:buClr>
                <a:schemeClr val="tx2"/>
              </a:buClr>
              <a:buFont typeface="Georgia" pitchFamily="18" charset="0"/>
              <a:buChar char="•"/>
              <a:defRPr>
                <a:solidFill>
                  <a:schemeClr val="bg2"/>
                </a:solidFill>
                <a:latin typeface="Georgia" pitchFamily="18" charset="0"/>
                <a:cs typeface="Arial" charset="0"/>
              </a:defRPr>
            </a:lvl3pPr>
            <a:lvl4pPr marL="1600200" indent="-228600" eaLnBrk="0" hangingPunct="0">
              <a:lnSpc>
                <a:spcPct val="90000"/>
              </a:lnSpc>
              <a:spcBef>
                <a:spcPct val="40000"/>
              </a:spcBef>
              <a:buClr>
                <a:schemeClr val="tx2"/>
              </a:buClr>
              <a:buFont typeface="Georgia" pitchFamily="18" charset="0"/>
              <a:buChar char="•"/>
              <a:defRPr sz="1600">
                <a:solidFill>
                  <a:schemeClr val="bg2"/>
                </a:solidFill>
                <a:latin typeface="Georgia" pitchFamily="18" charset="0"/>
                <a:cs typeface="Arial" charset="0"/>
              </a:defRPr>
            </a:lvl4pPr>
            <a:lvl5pPr marL="2057400" indent="-228600" eaLnBrk="0" hangingPunct="0">
              <a:lnSpc>
                <a:spcPct val="90000"/>
              </a:lnSpc>
              <a:spcBef>
                <a:spcPct val="40000"/>
              </a:spcBef>
              <a:buClr>
                <a:schemeClr val="tx2"/>
              </a:buClr>
              <a:buFont typeface="Georgia" pitchFamily="18" charset="0"/>
              <a:buChar char="•"/>
              <a:defRPr sz="1400">
                <a:solidFill>
                  <a:schemeClr val="bg2"/>
                </a:solidFill>
                <a:latin typeface="Georgia" pitchFamily="18" charset="0"/>
                <a:cs typeface="Arial" charset="0"/>
              </a:defRPr>
            </a:lvl5pPr>
            <a:lvl6pPr marL="25146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6pPr>
            <a:lvl7pPr marL="29718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7pPr>
            <a:lvl8pPr marL="34290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8pPr>
            <a:lvl9pPr marL="38862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9pPr>
          </a:lstStyle>
          <a:p>
            <a:pPr eaLnBrk="1" fontAlgn="base" hangingPunct="1">
              <a:lnSpc>
                <a:spcPct val="85000"/>
              </a:lnSpc>
              <a:spcBef>
                <a:spcPct val="0"/>
              </a:spcBef>
              <a:spcAft>
                <a:spcPct val="0"/>
              </a:spcAft>
              <a:buClr>
                <a:srgbClr val="023465"/>
              </a:buClr>
              <a:buFontTx/>
              <a:buNone/>
            </a:pPr>
            <a:r>
              <a:rPr lang="en-US" altLang="en-US" sz="4200" i="1" dirty="0">
                <a:solidFill>
                  <a:srgbClr val="023465"/>
                </a:solidFill>
              </a:rPr>
              <a:t>MDL Appellate Issues</a:t>
            </a:r>
          </a:p>
        </p:txBody>
      </p:sp>
      <p:sp>
        <p:nvSpPr>
          <p:cNvPr id="4103" name="Text Box 6"/>
          <p:cNvSpPr txBox="1">
            <a:spLocks noChangeArrowheads="1"/>
          </p:cNvSpPr>
          <p:nvPr/>
        </p:nvSpPr>
        <p:spPr bwMode="auto">
          <a:xfrm>
            <a:off x="6370923" y="246063"/>
            <a:ext cx="25146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0000"/>
              </a:lnSpc>
              <a:spcBef>
                <a:spcPct val="60000"/>
              </a:spcBef>
              <a:buClr>
                <a:schemeClr val="tx2"/>
              </a:buClr>
              <a:buFont typeface="Georgia" pitchFamily="18" charset="0"/>
              <a:buChar char="•"/>
              <a:defRPr sz="2400">
                <a:solidFill>
                  <a:schemeClr val="bg2"/>
                </a:solidFill>
                <a:latin typeface="Georgia" pitchFamily="18" charset="0"/>
                <a:cs typeface="Arial" charset="0"/>
              </a:defRPr>
            </a:lvl1pPr>
            <a:lvl2pPr marL="742950" indent="-285750" eaLnBrk="0" hangingPunct="0">
              <a:lnSpc>
                <a:spcPct val="90000"/>
              </a:lnSpc>
              <a:spcBef>
                <a:spcPct val="40000"/>
              </a:spcBef>
              <a:buClr>
                <a:schemeClr val="tx2"/>
              </a:buClr>
              <a:buFont typeface="Georgia" pitchFamily="18" charset="0"/>
              <a:buChar char="•"/>
              <a:defRPr sz="2000">
                <a:solidFill>
                  <a:srgbClr val="336699"/>
                </a:solidFill>
                <a:latin typeface="Georgia" pitchFamily="18" charset="0"/>
                <a:cs typeface="Arial" charset="0"/>
              </a:defRPr>
            </a:lvl2pPr>
            <a:lvl3pPr marL="1143000" indent="-228600" eaLnBrk="0" hangingPunct="0">
              <a:lnSpc>
                <a:spcPct val="90000"/>
              </a:lnSpc>
              <a:spcBef>
                <a:spcPct val="40000"/>
              </a:spcBef>
              <a:buClr>
                <a:schemeClr val="tx2"/>
              </a:buClr>
              <a:buFont typeface="Georgia" pitchFamily="18" charset="0"/>
              <a:buChar char="•"/>
              <a:defRPr>
                <a:solidFill>
                  <a:schemeClr val="bg2"/>
                </a:solidFill>
                <a:latin typeface="Georgia" pitchFamily="18" charset="0"/>
                <a:cs typeface="Arial" charset="0"/>
              </a:defRPr>
            </a:lvl3pPr>
            <a:lvl4pPr marL="1600200" indent="-228600" eaLnBrk="0" hangingPunct="0">
              <a:lnSpc>
                <a:spcPct val="90000"/>
              </a:lnSpc>
              <a:spcBef>
                <a:spcPct val="40000"/>
              </a:spcBef>
              <a:buClr>
                <a:schemeClr val="tx2"/>
              </a:buClr>
              <a:buFont typeface="Georgia" pitchFamily="18" charset="0"/>
              <a:buChar char="•"/>
              <a:defRPr sz="1600">
                <a:solidFill>
                  <a:schemeClr val="bg2"/>
                </a:solidFill>
                <a:latin typeface="Georgia" pitchFamily="18" charset="0"/>
                <a:cs typeface="Arial" charset="0"/>
              </a:defRPr>
            </a:lvl4pPr>
            <a:lvl5pPr marL="2057400" indent="-228600" eaLnBrk="0" hangingPunct="0">
              <a:lnSpc>
                <a:spcPct val="90000"/>
              </a:lnSpc>
              <a:spcBef>
                <a:spcPct val="40000"/>
              </a:spcBef>
              <a:buClr>
                <a:schemeClr val="tx2"/>
              </a:buClr>
              <a:buFont typeface="Georgia" pitchFamily="18" charset="0"/>
              <a:buChar char="•"/>
              <a:defRPr sz="1400">
                <a:solidFill>
                  <a:schemeClr val="bg2"/>
                </a:solidFill>
                <a:latin typeface="Georgia" pitchFamily="18" charset="0"/>
                <a:cs typeface="Arial" charset="0"/>
              </a:defRPr>
            </a:lvl5pPr>
            <a:lvl6pPr marL="25146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6pPr>
            <a:lvl7pPr marL="29718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7pPr>
            <a:lvl8pPr marL="34290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8pPr>
            <a:lvl9pPr marL="38862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9pPr>
          </a:lstStyle>
          <a:p>
            <a:pPr algn="r" eaLnBrk="1" fontAlgn="base" hangingPunct="1">
              <a:lnSpc>
                <a:spcPct val="85000"/>
              </a:lnSpc>
              <a:spcBef>
                <a:spcPct val="40000"/>
              </a:spcBef>
              <a:spcAft>
                <a:spcPct val="70000"/>
              </a:spcAft>
              <a:buClr>
                <a:srgbClr val="72B5CC"/>
              </a:buClr>
              <a:buFont typeface="Georgia" pitchFamily="18" charset="0"/>
              <a:buNone/>
            </a:pPr>
            <a:endParaRPr lang="en-US" altLang="en-US" sz="600" dirty="0">
              <a:solidFill>
                <a:srgbClr val="969696"/>
              </a:solidFill>
              <a:latin typeface="Verdana" pitchFamily="34" charset="0"/>
            </a:endParaRPr>
          </a:p>
        </p:txBody>
      </p:sp>
      <p:pic>
        <p:nvPicPr>
          <p:cNvPr id="1026"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267" y="67468"/>
            <a:ext cx="2833655" cy="188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5105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Final Judgment Rule</a:t>
            </a:r>
          </a:p>
        </p:txBody>
      </p:sp>
      <p:sp>
        <p:nvSpPr>
          <p:cNvPr id="8" name="Content Placeholder 2"/>
          <p:cNvSpPr>
            <a:spLocks noGrp="1"/>
          </p:cNvSpPr>
          <p:nvPr>
            <p:ph idx="1"/>
          </p:nvPr>
        </p:nvSpPr>
        <p:spPr>
          <a:xfrm>
            <a:off x="381000" y="1459863"/>
            <a:ext cx="7924800" cy="4589462"/>
          </a:xfrm>
        </p:spPr>
        <p:txBody>
          <a:bodyPr/>
          <a:lstStyle/>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r>
              <a:rPr lang="en-US" dirty="0"/>
              <a:t>Continued</a:t>
            </a:r>
          </a:p>
        </p:txBody>
      </p:sp>
      <p:sp>
        <p:nvSpPr>
          <p:cNvPr id="10" name="Content Placeholder 2"/>
          <p:cNvSpPr txBox="1">
            <a:spLocks/>
          </p:cNvSpPr>
          <p:nvPr/>
        </p:nvSpPr>
        <p:spPr bwMode="auto">
          <a:xfrm>
            <a:off x="574040" y="1670368"/>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sz="2000" kern="0" dirty="0"/>
          </a:p>
          <a:p>
            <a:endParaRPr lang="en-US" kern="0" dirty="0"/>
          </a:p>
          <a:p>
            <a:endParaRPr lang="en-US" kern="0" dirty="0"/>
          </a:p>
        </p:txBody>
      </p:sp>
      <p:sp>
        <p:nvSpPr>
          <p:cNvPr id="11" name="Content Placeholder 2"/>
          <p:cNvSpPr txBox="1">
            <a:spLocks/>
          </p:cNvSpPr>
          <p:nvPr/>
        </p:nvSpPr>
        <p:spPr bwMode="auto">
          <a:xfrm>
            <a:off x="381000" y="1444623"/>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r>
              <a:rPr lang="en-US" kern="0" dirty="0"/>
              <a:t>The “complaint </a:t>
            </a:r>
            <a:r>
              <a:rPr lang="en-US" b="1" kern="0" dirty="0">
                <a:solidFill>
                  <a:schemeClr val="tx2"/>
                </a:solidFill>
              </a:rPr>
              <a:t>retained its independent status</a:t>
            </a:r>
            <a:r>
              <a:rPr lang="en-US" kern="0" dirty="0"/>
              <a:t> for purposes of appellate jurisdiction under § 1291.  Petitioners’ right to appeal ripened when the [MDL] Court dismissed their case, not upon eventual completion 		                    of multidistrict proceedings in all of		                 the consolidated cases.”  </a:t>
            </a:r>
            <a:r>
              <a:rPr lang="en-US" i="1" kern="0" dirty="0" err="1"/>
              <a:t>Gelboim</a:t>
            </a:r>
            <a:r>
              <a:rPr lang="en-US" kern="0" dirty="0"/>
              <a:t>, 				   135 S. Ct. at 902.</a:t>
            </a:r>
          </a:p>
          <a:p>
            <a:r>
              <a:rPr lang="en-US" kern="0" dirty="0"/>
              <a:t>Section 1407 “</a:t>
            </a:r>
            <a:r>
              <a:rPr lang="en-US" b="1" kern="0" dirty="0">
                <a:solidFill>
                  <a:schemeClr val="tx2"/>
                </a:solidFill>
              </a:rPr>
              <a:t>did not meld</a:t>
            </a:r>
            <a:r>
              <a:rPr lang="en-US" kern="0" dirty="0"/>
              <a:t>			          	    </a:t>
            </a:r>
            <a:r>
              <a:rPr lang="en-US" dirty="0"/>
              <a:t>the </a:t>
            </a:r>
            <a:r>
              <a:rPr lang="en-US" dirty="0" err="1"/>
              <a:t>Gelboim-Zacher</a:t>
            </a:r>
            <a:r>
              <a:rPr lang="en-US" dirty="0"/>
              <a:t> action 					   and others in the MDL  					  into </a:t>
            </a:r>
            <a:r>
              <a:rPr lang="en-US" b="1" dirty="0">
                <a:solidFill>
                  <a:schemeClr val="tx2"/>
                </a:solidFill>
              </a:rPr>
              <a:t>a single unit</a:t>
            </a:r>
            <a:r>
              <a:rPr lang="en-US" dirty="0"/>
              <a:t>.”  					    </a:t>
            </a:r>
            <a:r>
              <a:rPr lang="en-US" i="1" dirty="0"/>
              <a:t>Id. </a:t>
            </a:r>
            <a:r>
              <a:rPr lang="en-US" dirty="0"/>
              <a:t>at 905.</a:t>
            </a:r>
            <a:endParaRPr lang="en-US" kern="0" dirty="0"/>
          </a:p>
          <a:p>
            <a:endParaRPr lang="en-US" kern="0" dirty="0"/>
          </a:p>
          <a:p>
            <a:endParaRPr lang="en-US" kern="0" dirty="0"/>
          </a:p>
        </p:txBody>
      </p:sp>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40" y="668076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335880"/>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081" y="2600789"/>
            <a:ext cx="3409948" cy="3877051"/>
          </a:xfrm>
          <a:prstGeom prst="rect">
            <a:avLst/>
          </a:prstGeom>
        </p:spPr>
      </p:pic>
    </p:spTree>
    <p:extLst>
      <p:ext uri="{BB962C8B-B14F-4D97-AF65-F5344CB8AC3E}">
        <p14:creationId xmlns:p14="http://schemas.microsoft.com/office/powerpoint/2010/main" val="23501672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Is It Final?</a:t>
            </a:r>
          </a:p>
        </p:txBody>
      </p:sp>
      <p:sp>
        <p:nvSpPr>
          <p:cNvPr id="8" name="Content Placeholder 2"/>
          <p:cNvSpPr>
            <a:spLocks noGrp="1"/>
          </p:cNvSpPr>
          <p:nvPr>
            <p:ph idx="1"/>
          </p:nvPr>
        </p:nvSpPr>
        <p:spPr>
          <a:xfrm>
            <a:off x="421640" y="1690688"/>
            <a:ext cx="8188960" cy="4589462"/>
          </a:xfrm>
        </p:spPr>
        <p:txBody>
          <a:bodyPr/>
          <a:lstStyle/>
          <a:p>
            <a:pPr marL="0" indent="0">
              <a:buNone/>
            </a:pPr>
            <a:r>
              <a:rPr lang="en-US" b="1" dirty="0">
                <a:solidFill>
                  <a:schemeClr val="tx2"/>
                </a:solidFill>
              </a:rPr>
              <a:t>   Fee Awards</a:t>
            </a:r>
          </a:p>
          <a:p>
            <a:r>
              <a:rPr lang="en-US" dirty="0">
                <a:solidFill>
                  <a:schemeClr val="bg2"/>
                </a:solidFill>
              </a:rPr>
              <a:t>MDL issues award of attorneys’ fees.  </a:t>
            </a:r>
          </a:p>
        </p:txBody>
      </p:sp>
      <p:sp>
        <p:nvSpPr>
          <p:cNvPr id="6" name="Text Placeholder 5"/>
          <p:cNvSpPr>
            <a:spLocks noGrp="1"/>
          </p:cNvSpPr>
          <p:nvPr>
            <p:ph type="body" sz="quarter" idx="10"/>
          </p:nvPr>
        </p:nvSpPr>
        <p:spPr/>
        <p:txBody>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16475" y="3764189"/>
            <a:ext cx="4389124" cy="2419645"/>
          </a:xfrm>
          <a:prstGeom prst="rect">
            <a:avLst/>
          </a:prstGeom>
        </p:spPr>
      </p:pic>
      <p:pic>
        <p:nvPicPr>
          <p:cNvPr id="7"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490" y="671604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 y="6389855"/>
            <a:ext cx="1760220" cy="283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60022" y="3056094"/>
            <a:ext cx="3902030" cy="461665"/>
          </a:xfrm>
          <a:prstGeom prst="rect">
            <a:avLst/>
          </a:prstGeom>
        </p:spPr>
        <p:txBody>
          <a:bodyPr wrap="none">
            <a:spAutoFit/>
          </a:bodyPr>
          <a:lstStyle/>
          <a:p>
            <a:r>
              <a:rPr lang="en-US" sz="2400" b="1" dirty="0">
                <a:solidFill>
                  <a:schemeClr val="tx2"/>
                </a:solidFill>
              </a:rPr>
              <a:t>FINAL OR NOT FINAL?</a:t>
            </a:r>
          </a:p>
        </p:txBody>
      </p:sp>
    </p:spTree>
    <p:extLst>
      <p:ext uri="{BB962C8B-B14F-4D97-AF65-F5344CB8AC3E}">
        <p14:creationId xmlns:p14="http://schemas.microsoft.com/office/powerpoint/2010/main" val="24712694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Is It Final?</a:t>
            </a:r>
          </a:p>
        </p:txBody>
      </p:sp>
      <p:sp>
        <p:nvSpPr>
          <p:cNvPr id="8" name="Content Placeholder 2"/>
          <p:cNvSpPr>
            <a:spLocks noGrp="1"/>
          </p:cNvSpPr>
          <p:nvPr>
            <p:ph idx="1"/>
          </p:nvPr>
        </p:nvSpPr>
        <p:spPr>
          <a:xfrm>
            <a:off x="421640" y="1690688"/>
            <a:ext cx="8188960" cy="4589462"/>
          </a:xfrm>
        </p:spPr>
        <p:txBody>
          <a:bodyPr/>
          <a:lstStyle/>
          <a:p>
            <a:pPr marL="0" indent="0">
              <a:buNone/>
            </a:pPr>
            <a:r>
              <a:rPr lang="en-US" b="1" dirty="0">
                <a:solidFill>
                  <a:schemeClr val="tx2"/>
                </a:solidFill>
              </a:rPr>
              <a:t>   Class Action Certification</a:t>
            </a:r>
          </a:p>
          <a:p>
            <a:r>
              <a:rPr lang="en-US" dirty="0"/>
              <a:t>MDL issues class certification decision.</a:t>
            </a:r>
            <a:endParaRPr lang="en-US" dirty="0">
              <a:solidFill>
                <a:schemeClr val="bg2"/>
              </a:solidFill>
            </a:endParaRPr>
          </a:p>
          <a:p>
            <a:pPr marL="0" indent="0" algn="ctr">
              <a:buNone/>
            </a:pPr>
            <a:endParaRPr lang="en-US" sz="2600" b="1" dirty="0">
              <a:solidFill>
                <a:schemeClr val="tx2"/>
              </a:solidFill>
            </a:endParaRPr>
          </a:p>
        </p:txBody>
      </p:sp>
      <p:sp>
        <p:nvSpPr>
          <p:cNvPr id="6" name="Text Placeholder 5"/>
          <p:cNvSpPr>
            <a:spLocks noGrp="1"/>
          </p:cNvSpPr>
          <p:nvPr>
            <p:ph type="body" sz="quarter" idx="10"/>
          </p:nvPr>
        </p:nvSpPr>
        <p:spPr/>
        <p:txBody>
          <a:bodyPr/>
          <a:lstStyle/>
          <a:p>
            <a:r>
              <a:rPr lang="en-US" dirty="0"/>
              <a:t>Continued</a:t>
            </a:r>
          </a:p>
        </p:txBody>
      </p:sp>
      <p:pic>
        <p:nvPicPr>
          <p:cNvPr id="7"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490" y="671604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6389855"/>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0641" b="6045"/>
          <a:stretch/>
        </p:blipFill>
        <p:spPr>
          <a:xfrm>
            <a:off x="1531620" y="3968742"/>
            <a:ext cx="6088380" cy="1580886"/>
          </a:xfrm>
          <a:prstGeom prst="rect">
            <a:avLst/>
          </a:prstGeom>
        </p:spPr>
      </p:pic>
      <p:sp>
        <p:nvSpPr>
          <p:cNvPr id="9" name="Rectangle 8"/>
          <p:cNvSpPr/>
          <p:nvPr/>
        </p:nvSpPr>
        <p:spPr>
          <a:xfrm>
            <a:off x="2560022" y="3286926"/>
            <a:ext cx="3902030" cy="461665"/>
          </a:xfrm>
          <a:prstGeom prst="rect">
            <a:avLst/>
          </a:prstGeom>
        </p:spPr>
        <p:txBody>
          <a:bodyPr wrap="none">
            <a:spAutoFit/>
          </a:bodyPr>
          <a:lstStyle/>
          <a:p>
            <a:r>
              <a:rPr lang="en-US" sz="2400" b="1" dirty="0">
                <a:solidFill>
                  <a:schemeClr val="tx2"/>
                </a:solidFill>
              </a:rPr>
              <a:t>FINAL OR NOT FINAL?</a:t>
            </a:r>
          </a:p>
        </p:txBody>
      </p:sp>
    </p:spTree>
    <p:extLst>
      <p:ext uri="{BB962C8B-B14F-4D97-AF65-F5344CB8AC3E}">
        <p14:creationId xmlns:p14="http://schemas.microsoft.com/office/powerpoint/2010/main" val="390005023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Is It Final?</a:t>
            </a:r>
          </a:p>
        </p:txBody>
      </p:sp>
      <p:sp>
        <p:nvSpPr>
          <p:cNvPr id="8" name="Content Placeholder 2"/>
          <p:cNvSpPr>
            <a:spLocks noGrp="1"/>
          </p:cNvSpPr>
          <p:nvPr>
            <p:ph idx="1"/>
          </p:nvPr>
        </p:nvSpPr>
        <p:spPr>
          <a:xfrm>
            <a:off x="421640" y="1690688"/>
            <a:ext cx="7924800" cy="4589462"/>
          </a:xfrm>
        </p:spPr>
        <p:txBody>
          <a:bodyPr/>
          <a:lstStyle/>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r>
              <a:rPr lang="en-US" dirty="0"/>
              <a:t>Continued</a:t>
            </a:r>
          </a:p>
        </p:txBody>
      </p:sp>
      <p:sp>
        <p:nvSpPr>
          <p:cNvPr id="10" name="Content Placeholder 2"/>
          <p:cNvSpPr txBox="1">
            <a:spLocks/>
          </p:cNvSpPr>
          <p:nvPr/>
        </p:nvSpPr>
        <p:spPr bwMode="auto">
          <a:xfrm>
            <a:off x="574040" y="1670368"/>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sz="2000" kern="0" dirty="0"/>
          </a:p>
          <a:p>
            <a:endParaRPr lang="en-US" kern="0" dirty="0"/>
          </a:p>
          <a:p>
            <a:endParaRPr lang="en-US" kern="0" dirty="0"/>
          </a:p>
        </p:txBody>
      </p:sp>
      <p:sp>
        <p:nvSpPr>
          <p:cNvPr id="11" name="Content Placeholder 2"/>
          <p:cNvSpPr txBox="1">
            <a:spLocks/>
          </p:cNvSpPr>
          <p:nvPr/>
        </p:nvSpPr>
        <p:spPr bwMode="auto">
          <a:xfrm>
            <a:off x="367348" y="1664336"/>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kern="0" dirty="0"/>
          </a:p>
          <a:p>
            <a:endParaRPr lang="en-US" kern="0" dirty="0"/>
          </a:p>
        </p:txBody>
      </p:sp>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730" y="671604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6522000"/>
            <a:ext cx="1760220" cy="1419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4040" y="5357330"/>
            <a:ext cx="4572000" cy="923330"/>
          </a:xfrm>
          <a:prstGeom prst="rect">
            <a:avLst/>
          </a:prstGeom>
        </p:spPr>
        <p:txBody>
          <a:bodyPr>
            <a:spAutoFit/>
          </a:bodyPr>
          <a:lstStyle/>
          <a:p>
            <a:r>
              <a:rPr lang="en-US" i="1" kern="0" dirty="0">
                <a:solidFill>
                  <a:schemeClr val="bg2"/>
                </a:solidFill>
              </a:rPr>
              <a:t>In re Food Lion, Inc., Fair Labor Standards Act “Effective Scheduling” </a:t>
            </a:r>
            <a:r>
              <a:rPr lang="en-US" i="1" kern="0" dirty="0" err="1">
                <a:solidFill>
                  <a:schemeClr val="bg2"/>
                </a:solidFill>
              </a:rPr>
              <a:t>Litig</a:t>
            </a:r>
            <a:r>
              <a:rPr lang="en-US" i="1" kern="0" dirty="0">
                <a:solidFill>
                  <a:schemeClr val="bg2"/>
                </a:solidFill>
              </a:rPr>
              <a:t>.</a:t>
            </a:r>
            <a:r>
              <a:rPr lang="en-US" kern="0" dirty="0">
                <a:solidFill>
                  <a:schemeClr val="bg2"/>
                </a:solidFill>
              </a:rPr>
              <a:t>, 73 </a:t>
            </a:r>
            <a:r>
              <a:rPr lang="en-US" kern="0" dirty="0" err="1">
                <a:solidFill>
                  <a:schemeClr val="bg2"/>
                </a:solidFill>
              </a:rPr>
              <a:t>F.3d</a:t>
            </a:r>
            <a:r>
              <a:rPr lang="en-US" kern="0" dirty="0">
                <a:solidFill>
                  <a:schemeClr val="bg2"/>
                </a:solidFill>
              </a:rPr>
              <a:t> 528 (4th Cir. 1996).</a:t>
            </a:r>
          </a:p>
        </p:txBody>
      </p:sp>
      <p:sp>
        <p:nvSpPr>
          <p:cNvPr id="4" name="Rectangle 3"/>
          <p:cNvSpPr/>
          <p:nvPr/>
        </p:nvSpPr>
        <p:spPr>
          <a:xfrm>
            <a:off x="4911090" y="5495828"/>
            <a:ext cx="4572000" cy="646331"/>
          </a:xfrm>
          <a:prstGeom prst="rect">
            <a:avLst/>
          </a:prstGeom>
        </p:spPr>
        <p:txBody>
          <a:bodyPr>
            <a:spAutoFit/>
          </a:bodyPr>
          <a:lstStyle/>
          <a:p>
            <a:r>
              <a:rPr lang="en-US" i="1" kern="0" dirty="0">
                <a:solidFill>
                  <a:schemeClr val="bg2"/>
                </a:solidFill>
              </a:rPr>
              <a:t>FedEx Ground Package Sys., Inc. </a:t>
            </a:r>
            <a:r>
              <a:rPr lang="en-US" kern="0" dirty="0">
                <a:solidFill>
                  <a:schemeClr val="bg2"/>
                </a:solidFill>
              </a:rPr>
              <a:t>v. </a:t>
            </a:r>
            <a:r>
              <a:rPr lang="en-US" i="1" kern="0" dirty="0">
                <a:solidFill>
                  <a:schemeClr val="bg2"/>
                </a:solidFill>
              </a:rPr>
              <a:t>U.S. </a:t>
            </a:r>
            <a:r>
              <a:rPr lang="en-US" i="1" kern="0" dirty="0" err="1">
                <a:solidFill>
                  <a:schemeClr val="bg2"/>
                </a:solidFill>
              </a:rPr>
              <a:t>J.P.M.L</a:t>
            </a:r>
            <a:r>
              <a:rPr lang="en-US" i="1" kern="0" dirty="0">
                <a:solidFill>
                  <a:schemeClr val="bg2"/>
                </a:solidFill>
              </a:rPr>
              <a:t>.</a:t>
            </a:r>
            <a:r>
              <a:rPr lang="en-US" kern="0" dirty="0">
                <a:solidFill>
                  <a:schemeClr val="bg2"/>
                </a:solidFill>
              </a:rPr>
              <a:t>,</a:t>
            </a:r>
            <a:r>
              <a:rPr lang="en-US" i="1" kern="0" dirty="0">
                <a:solidFill>
                  <a:schemeClr val="bg2"/>
                </a:solidFill>
              </a:rPr>
              <a:t> </a:t>
            </a:r>
            <a:r>
              <a:rPr lang="en-US" kern="0" dirty="0">
                <a:solidFill>
                  <a:schemeClr val="bg2"/>
                </a:solidFill>
              </a:rPr>
              <a:t>662 </a:t>
            </a:r>
            <a:r>
              <a:rPr lang="en-US" kern="0" dirty="0" err="1">
                <a:solidFill>
                  <a:schemeClr val="bg2"/>
                </a:solidFill>
              </a:rPr>
              <a:t>F.3d</a:t>
            </a:r>
            <a:r>
              <a:rPr lang="en-US" kern="0" dirty="0">
                <a:solidFill>
                  <a:schemeClr val="bg2"/>
                </a:solidFill>
              </a:rPr>
              <a:t> 887 (7th Cir. 2011).</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1935" y="2728439"/>
            <a:ext cx="1602370" cy="1615440"/>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8879" t="1961" r="29823" b="4837"/>
          <a:stretch/>
        </p:blipFill>
        <p:spPr>
          <a:xfrm>
            <a:off x="967284" y="1539362"/>
            <a:ext cx="2224639" cy="3785603"/>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1085" t="10850" r="15663" b="3660"/>
          <a:stretch/>
        </p:blipFill>
        <p:spPr>
          <a:xfrm>
            <a:off x="5833697" y="1599096"/>
            <a:ext cx="2159518" cy="3890700"/>
          </a:xfrm>
          <a:prstGeom prst="rect">
            <a:avLst/>
          </a:prstGeom>
        </p:spPr>
      </p:pic>
    </p:spTree>
    <p:extLst>
      <p:ext uri="{BB962C8B-B14F-4D97-AF65-F5344CB8AC3E}">
        <p14:creationId xmlns:p14="http://schemas.microsoft.com/office/powerpoint/2010/main" val="214756948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Is It Final?</a:t>
            </a:r>
          </a:p>
        </p:txBody>
      </p:sp>
      <p:sp>
        <p:nvSpPr>
          <p:cNvPr id="8" name="Content Placeholder 2"/>
          <p:cNvSpPr>
            <a:spLocks noGrp="1"/>
          </p:cNvSpPr>
          <p:nvPr>
            <p:ph idx="1"/>
          </p:nvPr>
        </p:nvSpPr>
        <p:spPr>
          <a:xfrm>
            <a:off x="421640" y="1690688"/>
            <a:ext cx="7924800" cy="4589462"/>
          </a:xfrm>
        </p:spPr>
        <p:txBody>
          <a:bodyPr/>
          <a:lstStyle/>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r>
              <a:rPr lang="en-US" dirty="0"/>
              <a:t>Continued</a:t>
            </a:r>
          </a:p>
        </p:txBody>
      </p:sp>
      <p:sp>
        <p:nvSpPr>
          <p:cNvPr id="10" name="Content Placeholder 2"/>
          <p:cNvSpPr txBox="1">
            <a:spLocks/>
          </p:cNvSpPr>
          <p:nvPr/>
        </p:nvSpPr>
        <p:spPr bwMode="auto">
          <a:xfrm>
            <a:off x="574040" y="1670368"/>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sz="2000" kern="0" dirty="0"/>
          </a:p>
          <a:p>
            <a:endParaRPr lang="en-US" kern="0" dirty="0"/>
          </a:p>
          <a:p>
            <a:endParaRPr lang="en-US" kern="0" dirty="0"/>
          </a:p>
        </p:txBody>
      </p:sp>
      <p:sp>
        <p:nvSpPr>
          <p:cNvPr id="11" name="Content Placeholder 2"/>
          <p:cNvSpPr txBox="1">
            <a:spLocks/>
          </p:cNvSpPr>
          <p:nvPr/>
        </p:nvSpPr>
        <p:spPr bwMode="auto">
          <a:xfrm>
            <a:off x="320040" y="1670368"/>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kern="0" dirty="0"/>
          </a:p>
          <a:p>
            <a:endParaRPr lang="en-US" kern="0" dirty="0"/>
          </a:p>
        </p:txBody>
      </p:sp>
      <p:pic>
        <p:nvPicPr>
          <p:cNvPr id="6146" name="Picture 2" descr="C:\Users\schustermanm\Desktop\Food Lion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1996402"/>
            <a:ext cx="4974213" cy="3645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730" y="6716040"/>
            <a:ext cx="1760220" cy="886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79" y="6490680"/>
            <a:ext cx="1760220" cy="1419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90932" y="5844348"/>
            <a:ext cx="6115428" cy="646331"/>
          </a:xfrm>
          <a:prstGeom prst="rect">
            <a:avLst/>
          </a:prstGeom>
        </p:spPr>
        <p:txBody>
          <a:bodyPr wrap="square">
            <a:spAutoFit/>
          </a:bodyPr>
          <a:lstStyle/>
          <a:p>
            <a:pPr algn="ctr"/>
            <a:r>
              <a:rPr lang="en-US" i="1" kern="0" dirty="0">
                <a:solidFill>
                  <a:schemeClr val="bg2"/>
                </a:solidFill>
              </a:rPr>
              <a:t>In re Food Lion, Inc., Fair Labor Standards Act “Effective Scheduling” </a:t>
            </a:r>
            <a:r>
              <a:rPr lang="en-US" i="1" kern="0" dirty="0" err="1">
                <a:solidFill>
                  <a:schemeClr val="bg2"/>
                </a:solidFill>
              </a:rPr>
              <a:t>Litig</a:t>
            </a:r>
            <a:r>
              <a:rPr lang="en-US" i="1" kern="0" dirty="0">
                <a:solidFill>
                  <a:schemeClr val="bg2"/>
                </a:solidFill>
              </a:rPr>
              <a:t>.</a:t>
            </a:r>
            <a:r>
              <a:rPr lang="en-US" kern="0" dirty="0">
                <a:solidFill>
                  <a:schemeClr val="bg2"/>
                </a:solidFill>
              </a:rPr>
              <a:t>, 73 </a:t>
            </a:r>
            <a:r>
              <a:rPr lang="en-US" kern="0" dirty="0" err="1">
                <a:solidFill>
                  <a:schemeClr val="bg2"/>
                </a:solidFill>
              </a:rPr>
              <a:t>F.3d</a:t>
            </a:r>
            <a:r>
              <a:rPr lang="en-US" kern="0" dirty="0">
                <a:solidFill>
                  <a:schemeClr val="bg2"/>
                </a:solidFill>
              </a:rPr>
              <a:t> 528 (4th Cir. 1996).</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2348" flipH="1">
            <a:off x="6302633" y="4034973"/>
            <a:ext cx="2401454" cy="1599900"/>
          </a:xfrm>
          <a:prstGeom prst="rect">
            <a:avLst/>
          </a:prstGeom>
        </p:spPr>
      </p:pic>
    </p:spTree>
    <p:extLst>
      <p:ext uri="{BB962C8B-B14F-4D97-AF65-F5344CB8AC3E}">
        <p14:creationId xmlns:p14="http://schemas.microsoft.com/office/powerpoint/2010/main" val="84964552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Is It Final?</a:t>
            </a:r>
          </a:p>
        </p:txBody>
      </p:sp>
      <p:sp>
        <p:nvSpPr>
          <p:cNvPr id="8" name="Content Placeholder 2"/>
          <p:cNvSpPr>
            <a:spLocks noGrp="1"/>
          </p:cNvSpPr>
          <p:nvPr>
            <p:ph idx="1"/>
          </p:nvPr>
        </p:nvSpPr>
        <p:spPr>
          <a:xfrm>
            <a:off x="421640" y="1690688"/>
            <a:ext cx="7924800" cy="4589462"/>
          </a:xfrm>
        </p:spPr>
        <p:txBody>
          <a:bodyPr/>
          <a:lstStyle/>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r>
              <a:rPr lang="en-US" dirty="0"/>
              <a:t>Continued</a:t>
            </a:r>
          </a:p>
        </p:txBody>
      </p:sp>
      <p:sp>
        <p:nvSpPr>
          <p:cNvPr id="10" name="Content Placeholder 2"/>
          <p:cNvSpPr txBox="1">
            <a:spLocks/>
          </p:cNvSpPr>
          <p:nvPr/>
        </p:nvSpPr>
        <p:spPr bwMode="auto">
          <a:xfrm>
            <a:off x="574040" y="1670368"/>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sz="2000" kern="0" dirty="0"/>
          </a:p>
          <a:p>
            <a:endParaRPr lang="en-US" kern="0" dirty="0"/>
          </a:p>
          <a:p>
            <a:endParaRPr lang="en-US" kern="0" dirty="0"/>
          </a:p>
        </p:txBody>
      </p:sp>
      <p:sp>
        <p:nvSpPr>
          <p:cNvPr id="11" name="Content Placeholder 2"/>
          <p:cNvSpPr txBox="1">
            <a:spLocks/>
          </p:cNvSpPr>
          <p:nvPr/>
        </p:nvSpPr>
        <p:spPr bwMode="auto">
          <a:xfrm>
            <a:off x="320040" y="1664336"/>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kern="0" dirty="0"/>
          </a:p>
          <a:p>
            <a:endParaRPr lang="en-US" kern="0" dirty="0"/>
          </a:p>
        </p:txBody>
      </p:sp>
      <p:pic>
        <p:nvPicPr>
          <p:cNvPr id="5122" name="Picture 2" descr="C:\Users\schustermanm\Desktop\FedEx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254" y="1892300"/>
            <a:ext cx="5420834" cy="35940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730" y="670842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344490"/>
            <a:ext cx="1760220" cy="2839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50720" y="5698158"/>
            <a:ext cx="5259368" cy="646331"/>
          </a:xfrm>
          <a:prstGeom prst="rect">
            <a:avLst/>
          </a:prstGeom>
        </p:spPr>
        <p:txBody>
          <a:bodyPr wrap="square">
            <a:spAutoFit/>
          </a:bodyPr>
          <a:lstStyle/>
          <a:p>
            <a:pPr algn="ctr"/>
            <a:r>
              <a:rPr lang="en-US" i="1" kern="0" dirty="0">
                <a:solidFill>
                  <a:schemeClr val="bg2"/>
                </a:solidFill>
              </a:rPr>
              <a:t>FedEx Ground Package Sys., Inc. </a:t>
            </a:r>
            <a:r>
              <a:rPr lang="en-US" kern="0" dirty="0">
                <a:solidFill>
                  <a:schemeClr val="bg2"/>
                </a:solidFill>
              </a:rPr>
              <a:t>v. </a:t>
            </a:r>
            <a:r>
              <a:rPr lang="en-US" i="1" kern="0" dirty="0">
                <a:solidFill>
                  <a:schemeClr val="bg2"/>
                </a:solidFill>
              </a:rPr>
              <a:t>U.S. </a:t>
            </a:r>
            <a:r>
              <a:rPr lang="en-US" i="1" kern="0" dirty="0" err="1">
                <a:solidFill>
                  <a:schemeClr val="bg2"/>
                </a:solidFill>
              </a:rPr>
              <a:t>J.P.M.L</a:t>
            </a:r>
            <a:r>
              <a:rPr lang="en-US" i="1" kern="0" dirty="0">
                <a:solidFill>
                  <a:schemeClr val="bg2"/>
                </a:solidFill>
              </a:rPr>
              <a:t>.</a:t>
            </a:r>
            <a:r>
              <a:rPr lang="en-US" kern="0" dirty="0">
                <a:solidFill>
                  <a:schemeClr val="bg2"/>
                </a:solidFill>
              </a:rPr>
              <a:t>,</a:t>
            </a:r>
            <a:r>
              <a:rPr lang="en-US" i="1" kern="0" dirty="0">
                <a:solidFill>
                  <a:schemeClr val="bg2"/>
                </a:solidFill>
              </a:rPr>
              <a:t> </a:t>
            </a:r>
            <a:r>
              <a:rPr lang="en-US" kern="0" dirty="0">
                <a:solidFill>
                  <a:schemeClr val="bg2"/>
                </a:solidFill>
              </a:rPr>
              <a:t>662 </a:t>
            </a:r>
            <a:r>
              <a:rPr lang="en-US" kern="0" dirty="0" err="1">
                <a:solidFill>
                  <a:schemeClr val="bg2"/>
                </a:solidFill>
              </a:rPr>
              <a:t>F.3d</a:t>
            </a:r>
            <a:r>
              <a:rPr lang="en-US" kern="0" dirty="0">
                <a:solidFill>
                  <a:schemeClr val="bg2"/>
                </a:solidFill>
              </a:rPr>
              <a:t> 887 (7th Cir. 2011).</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2348" flipH="1">
            <a:off x="6164003" y="3800362"/>
            <a:ext cx="2401454" cy="1599900"/>
          </a:xfrm>
          <a:prstGeom prst="rect">
            <a:avLst/>
          </a:prstGeom>
        </p:spPr>
      </p:pic>
    </p:spTree>
    <p:extLst>
      <p:ext uri="{BB962C8B-B14F-4D97-AF65-F5344CB8AC3E}">
        <p14:creationId xmlns:p14="http://schemas.microsoft.com/office/powerpoint/2010/main" val="287875757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Consolidation of Appeals</a:t>
            </a:r>
          </a:p>
        </p:txBody>
      </p:sp>
      <p:sp>
        <p:nvSpPr>
          <p:cNvPr id="8" name="Content Placeholder 2"/>
          <p:cNvSpPr>
            <a:spLocks noGrp="1"/>
          </p:cNvSpPr>
          <p:nvPr>
            <p:ph idx="1"/>
          </p:nvPr>
        </p:nvSpPr>
        <p:spPr>
          <a:xfrm>
            <a:off x="2542540" y="2249806"/>
            <a:ext cx="7924800" cy="4589462"/>
          </a:xfrm>
        </p:spPr>
        <p:txBody>
          <a:bodyPr/>
          <a:lstStyle/>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endParaRPr lang="en-US" dirty="0"/>
          </a:p>
        </p:txBody>
      </p:sp>
      <p:sp>
        <p:nvSpPr>
          <p:cNvPr id="10" name="Content Placeholder 2"/>
          <p:cNvSpPr txBox="1">
            <a:spLocks/>
          </p:cNvSpPr>
          <p:nvPr/>
        </p:nvSpPr>
        <p:spPr bwMode="auto">
          <a:xfrm>
            <a:off x="574040" y="1670368"/>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endParaRPr lang="en-US" sz="2000" kern="0" dirty="0"/>
          </a:p>
          <a:p>
            <a:endParaRPr lang="en-US" kern="0" dirty="0"/>
          </a:p>
          <a:p>
            <a:endParaRPr lang="en-US" kern="0" dirty="0"/>
          </a:p>
        </p:txBody>
      </p:sp>
      <p:sp>
        <p:nvSpPr>
          <p:cNvPr id="11" name="Content Placeholder 2"/>
          <p:cNvSpPr txBox="1">
            <a:spLocks/>
          </p:cNvSpPr>
          <p:nvPr/>
        </p:nvSpPr>
        <p:spPr bwMode="auto">
          <a:xfrm>
            <a:off x="0" y="1531938"/>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pPr marL="0" indent="0">
              <a:buNone/>
            </a:pPr>
            <a:endParaRPr lang="en-US" kern="0" dirty="0"/>
          </a:p>
          <a:p>
            <a:endParaRPr lang="en-US" kern="0" dirty="0"/>
          </a:p>
        </p:txBody>
      </p:sp>
      <p:sp>
        <p:nvSpPr>
          <p:cNvPr id="7" name="Content Placeholder 2"/>
          <p:cNvSpPr txBox="1">
            <a:spLocks/>
          </p:cNvSpPr>
          <p:nvPr/>
        </p:nvSpPr>
        <p:spPr bwMode="auto">
          <a:xfrm>
            <a:off x="-594360" y="2177752"/>
            <a:ext cx="7924800"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ct val="100000"/>
              </a:lnSpc>
              <a:spcBef>
                <a:spcPct val="60000"/>
              </a:spcBef>
              <a:spcAft>
                <a:spcPct val="0"/>
              </a:spcAft>
              <a:buClr>
                <a:schemeClr val="tx2"/>
              </a:buClr>
              <a:buFont typeface="Georgia" pitchFamily="18" charset="0"/>
              <a:buChar char="•"/>
              <a:defRPr sz="2200">
                <a:solidFill>
                  <a:schemeClr val="bg2"/>
                </a:solidFill>
                <a:latin typeface="+mn-lt"/>
                <a:ea typeface="+mn-ea"/>
                <a:cs typeface="+mn-cs"/>
              </a:defRPr>
            </a:lvl1pPr>
            <a:lvl2pPr marL="973138" indent="-233363" algn="l" rtl="0" eaLnBrk="1" fontAlgn="base" hangingPunct="1">
              <a:lnSpc>
                <a:spcPct val="100000"/>
              </a:lnSpc>
              <a:spcBef>
                <a:spcPct val="40000"/>
              </a:spcBef>
              <a:spcAft>
                <a:spcPct val="0"/>
              </a:spcAft>
              <a:buClr>
                <a:schemeClr val="tx2"/>
              </a:buClr>
              <a:buFont typeface="Georgia" pitchFamily="18" charset="0"/>
              <a:buChar char="•"/>
              <a:defRPr sz="2000">
                <a:solidFill>
                  <a:srgbClr val="336699"/>
                </a:solidFill>
                <a:latin typeface="+mn-lt"/>
                <a:cs typeface="+mn-cs"/>
              </a:defRPr>
            </a:lvl2pPr>
            <a:lvl3pPr marL="1320800" indent="-176213" algn="l" rtl="0" eaLnBrk="1" fontAlgn="base" hangingPunct="1">
              <a:lnSpc>
                <a:spcPct val="100000"/>
              </a:lnSpc>
              <a:spcBef>
                <a:spcPct val="40000"/>
              </a:spcBef>
              <a:spcAft>
                <a:spcPct val="0"/>
              </a:spcAft>
              <a:buClr>
                <a:schemeClr val="tx2"/>
              </a:buClr>
              <a:buFont typeface="Georgia" pitchFamily="18" charset="0"/>
              <a:buChar char="•"/>
              <a:defRPr>
                <a:solidFill>
                  <a:schemeClr val="bg2"/>
                </a:solidFill>
                <a:latin typeface="+mn-lt"/>
                <a:cs typeface="+mn-cs"/>
              </a:defRPr>
            </a:lvl3pPr>
            <a:lvl4pPr marL="1714500" indent="-115888" algn="l" rtl="0" eaLnBrk="1" fontAlgn="base" hangingPunct="1">
              <a:lnSpc>
                <a:spcPct val="100000"/>
              </a:lnSpc>
              <a:spcBef>
                <a:spcPct val="40000"/>
              </a:spcBef>
              <a:spcAft>
                <a:spcPct val="0"/>
              </a:spcAft>
              <a:buClr>
                <a:schemeClr val="tx2"/>
              </a:buClr>
              <a:buFont typeface="Georgia" pitchFamily="18" charset="0"/>
              <a:buChar char="•"/>
              <a:defRPr sz="1600">
                <a:solidFill>
                  <a:schemeClr val="bg2"/>
                </a:solidFill>
                <a:latin typeface="+mn-lt"/>
                <a:cs typeface="+mn-cs"/>
              </a:defRPr>
            </a:lvl4pPr>
            <a:lvl5pPr marL="2171700" indent="-93663" algn="l" rtl="0" eaLnBrk="1" fontAlgn="base" hangingPunct="1">
              <a:lnSpc>
                <a:spcPct val="100000"/>
              </a:lnSpc>
              <a:spcBef>
                <a:spcPct val="40000"/>
              </a:spcBef>
              <a:spcAft>
                <a:spcPct val="0"/>
              </a:spcAft>
              <a:buClr>
                <a:schemeClr val="tx2"/>
              </a:buClr>
              <a:buFont typeface="Georgia" pitchFamily="18" charset="0"/>
              <a:buChar char="•"/>
              <a:defRPr sz="1400">
                <a:solidFill>
                  <a:schemeClr val="bg2"/>
                </a:solidFill>
                <a:latin typeface="+mn-lt"/>
                <a:cs typeface="+mn-cs"/>
              </a:defRPr>
            </a:lvl5pPr>
            <a:lvl6pPr marL="26289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6pPr>
            <a:lvl7pPr marL="30861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7pPr>
            <a:lvl8pPr marL="35433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8pPr>
            <a:lvl9pPr marL="4000500" indent="-93663" algn="l" rtl="0" eaLnBrk="1" fontAlgn="base" hangingPunct="1">
              <a:lnSpc>
                <a:spcPct val="90000"/>
              </a:lnSpc>
              <a:spcBef>
                <a:spcPct val="40000"/>
              </a:spcBef>
              <a:spcAft>
                <a:spcPct val="0"/>
              </a:spcAft>
              <a:buClr>
                <a:schemeClr val="tx2"/>
              </a:buClr>
              <a:buFont typeface="Georgia" pitchFamily="18" charset="0"/>
              <a:buChar char="•"/>
              <a:defRPr sz="1400">
                <a:solidFill>
                  <a:schemeClr val="bg2"/>
                </a:solidFill>
                <a:latin typeface="+mn-lt"/>
                <a:cs typeface="+mn-cs"/>
              </a:defRPr>
            </a:lvl9pPr>
          </a:lstStyle>
          <a:p>
            <a:pPr lvl="1"/>
            <a:r>
              <a:rPr lang="en-US" kern="0" dirty="0"/>
              <a:t>“Consolidation . . . may be ordered where the court in its </a:t>
            </a:r>
            <a:br>
              <a:rPr lang="en-US" kern="0" dirty="0"/>
            </a:br>
            <a:r>
              <a:rPr lang="en-US" kern="0" dirty="0"/>
              <a:t>discretion deems it appropriate and in the interests of </a:t>
            </a:r>
            <a:br>
              <a:rPr lang="en-US" kern="0" dirty="0"/>
            </a:br>
            <a:r>
              <a:rPr lang="en-US" kern="0" dirty="0"/>
              <a:t>justice, but each of the matters to be consolidated must </a:t>
            </a:r>
            <a:br>
              <a:rPr lang="en-US" kern="0" dirty="0"/>
            </a:br>
            <a:r>
              <a:rPr lang="en-US" kern="0" dirty="0"/>
              <a:t>be within the jurisdiction of the court.”  </a:t>
            </a:r>
            <a:r>
              <a:rPr lang="en-US" i="1" kern="0" dirty="0"/>
              <a:t>United States </a:t>
            </a:r>
            <a:r>
              <a:rPr lang="en-US" kern="0" dirty="0"/>
              <a:t>v.</a:t>
            </a:r>
            <a:r>
              <a:rPr lang="en-US" i="1" kern="0" dirty="0"/>
              <a:t> </a:t>
            </a:r>
            <a:br>
              <a:rPr lang="en-US" i="1" kern="0" dirty="0"/>
            </a:br>
            <a:r>
              <a:rPr lang="en-US" i="1" kern="0" dirty="0"/>
              <a:t>State of Wash.</a:t>
            </a:r>
            <a:r>
              <a:rPr lang="en-US" kern="0" dirty="0"/>
              <a:t>, 573 </a:t>
            </a:r>
            <a:r>
              <a:rPr lang="en-US" kern="0" dirty="0" err="1"/>
              <a:t>F.2d</a:t>
            </a:r>
            <a:r>
              <a:rPr lang="en-US" kern="0" dirty="0"/>
              <a:t> 1121, 1123 (9th Cir. 1978).</a:t>
            </a:r>
          </a:p>
          <a:p>
            <a:pPr lvl="1"/>
            <a:r>
              <a:rPr lang="en-US" kern="0" dirty="0"/>
              <a:t>“In consolidated appeals the separate appeals do not merge </a:t>
            </a:r>
            <a:br>
              <a:rPr lang="en-US" kern="0" dirty="0"/>
            </a:br>
            <a:r>
              <a:rPr lang="en-US" kern="0" dirty="0"/>
              <a:t>into one.  The parties do not proceed as a single appellant.” </a:t>
            </a:r>
            <a:br>
              <a:rPr lang="en-US" kern="0" dirty="0"/>
            </a:br>
            <a:r>
              <a:rPr lang="en-US" kern="0" dirty="0"/>
              <a:t>Fed. R. App. P. 3, Committee </a:t>
            </a:r>
            <a:r>
              <a:rPr lang="en-US" kern="0" dirty="0" err="1"/>
              <a:t>Cmt</a:t>
            </a:r>
            <a:r>
              <a:rPr lang="en-US" kern="0" dirty="0"/>
              <a:t>. (1998).</a:t>
            </a:r>
          </a:p>
          <a:p>
            <a:pPr lvl="1"/>
            <a:r>
              <a:rPr lang="en-US" kern="0" dirty="0"/>
              <a:t>Court may decide on its own to consolidate.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42150" y="1531937"/>
            <a:ext cx="2076450" cy="4219575"/>
          </a:xfrm>
          <a:prstGeom prst="rect">
            <a:avLst/>
          </a:prstGeom>
        </p:spPr>
      </p:pic>
      <p:pic>
        <p:nvPicPr>
          <p:cNvPr id="12"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440" y="668076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6359170"/>
            <a:ext cx="1760220" cy="2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28861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Consolidation of Appeals</a:t>
            </a:r>
          </a:p>
        </p:txBody>
      </p:sp>
      <p:sp>
        <p:nvSpPr>
          <p:cNvPr id="3" name="Content Placeholder 2"/>
          <p:cNvSpPr>
            <a:spLocks noGrp="1"/>
          </p:cNvSpPr>
          <p:nvPr>
            <p:ph idx="1"/>
          </p:nvPr>
        </p:nvSpPr>
        <p:spPr/>
        <p:txBody>
          <a:bodyPr/>
          <a:lstStyle/>
          <a:p>
            <a:pPr marL="0" indent="0">
              <a:buClr>
                <a:schemeClr val="bg2"/>
              </a:buClr>
              <a:buNone/>
            </a:pPr>
            <a:r>
              <a:rPr lang="en-US" b="1" dirty="0"/>
              <a:t>Practical Considerations</a:t>
            </a:r>
            <a:r>
              <a:rPr lang="en-US" dirty="0"/>
              <a:t>:</a:t>
            </a:r>
          </a:p>
          <a:p>
            <a:pPr marL="457200" indent="-457200">
              <a:buFont typeface="+mj-lt"/>
              <a:buAutoNum type="arabicPeriod"/>
            </a:pPr>
            <a:r>
              <a:rPr lang="en-US" dirty="0"/>
              <a:t>Consolidation may make sense from an efficiency standpoint.</a:t>
            </a:r>
          </a:p>
          <a:p>
            <a:pPr marL="457200" indent="-457200">
              <a:buFont typeface="+mj-lt"/>
              <a:buAutoNum type="arabicPeriod"/>
            </a:pPr>
            <a:r>
              <a:rPr lang="en-US" dirty="0"/>
              <a:t>It may be possible to consolidate appeals from more than one ruling.</a:t>
            </a:r>
          </a:p>
          <a:p>
            <a:pPr marL="3314700" indent="-514350">
              <a:buFont typeface="+mj-lt"/>
              <a:buAutoNum type="arabicPeriod"/>
            </a:pPr>
            <a:endParaRPr lang="en-US" dirty="0"/>
          </a:p>
          <a:p>
            <a:pPr marL="3314700" indent="-514350">
              <a:buFont typeface="+mj-lt"/>
              <a:buAutoNum type="arabicPeriod"/>
            </a:pPr>
            <a:r>
              <a:rPr lang="en-US" dirty="0"/>
              <a:t>You may be limited to a single brief </a:t>
            </a:r>
            <a:br>
              <a:rPr lang="en-US" dirty="0"/>
            </a:br>
            <a:r>
              <a:rPr lang="en-US" dirty="0"/>
              <a:t>and one person for argument.   </a:t>
            </a:r>
            <a:br>
              <a:rPr lang="en-US" dirty="0"/>
            </a:br>
            <a:r>
              <a:rPr lang="en-US" i="1" dirty="0"/>
              <a:t>See, e.g.</a:t>
            </a:r>
            <a:r>
              <a:rPr lang="en-US" dirty="0"/>
              <a:t>, 10th Cir. L. Civ. R. 31.3, 34.1(B).</a:t>
            </a:r>
          </a:p>
          <a:p>
            <a:pPr marL="457200" indent="-457200">
              <a:buFont typeface="+mj-lt"/>
              <a:buAutoNum type="arabicPeriod"/>
            </a:pPr>
            <a:endParaRPr lang="en-US" dirty="0"/>
          </a:p>
        </p:txBody>
      </p:sp>
      <p:sp>
        <p:nvSpPr>
          <p:cNvPr id="4" name="Text Placeholder 3"/>
          <p:cNvSpPr>
            <a:spLocks noGrp="1"/>
          </p:cNvSpPr>
          <p:nvPr>
            <p:ph type="body" sz="quarter" idx="10"/>
          </p:nvPr>
        </p:nvSpPr>
        <p:spPr/>
        <p:txBody>
          <a:bodyPr/>
          <a:lstStyle/>
          <a:p>
            <a:r>
              <a:rPr lang="en-US" dirty="0"/>
              <a:t>Continued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923692"/>
            <a:ext cx="2548675" cy="2494333"/>
          </a:xfrm>
          <a:prstGeom prst="rect">
            <a:avLst/>
          </a:prstGeom>
        </p:spPr>
      </p:pic>
      <p:pic>
        <p:nvPicPr>
          <p:cNvPr id="6"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440" y="671604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17" y="6418025"/>
            <a:ext cx="1760220" cy="19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2726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Appealing Bellwether Trials</a:t>
            </a:r>
            <a:endParaRPr lang="en-US" dirty="0"/>
          </a:p>
        </p:txBody>
      </p:sp>
      <p:sp>
        <p:nvSpPr>
          <p:cNvPr id="3" name="Content Placeholder 2"/>
          <p:cNvSpPr>
            <a:spLocks noGrp="1"/>
          </p:cNvSpPr>
          <p:nvPr>
            <p:ph idx="1"/>
          </p:nvPr>
        </p:nvSpPr>
        <p:spPr>
          <a:xfrm>
            <a:off x="591968" y="1653280"/>
            <a:ext cx="7924800" cy="4589462"/>
          </a:xfrm>
        </p:spPr>
        <p:txBody>
          <a:bodyPr/>
          <a:lstStyle/>
          <a:p>
            <a:pPr marL="0" indent="0" algn="ctr">
              <a:buNone/>
            </a:pPr>
            <a:r>
              <a:rPr lang="en-US" sz="2400" b="1" dirty="0">
                <a:solidFill>
                  <a:schemeClr val="tx2"/>
                </a:solidFill>
              </a:rPr>
              <a:t>Bellwether trials</a:t>
            </a:r>
            <a:r>
              <a:rPr lang="en-US" sz="2400" dirty="0"/>
              <a:t> may frame issues for future discovery, trials, and settlement discussions.</a:t>
            </a:r>
          </a:p>
        </p:txBody>
      </p:sp>
      <p:sp>
        <p:nvSpPr>
          <p:cNvPr id="7" name="Text Placeholder 6"/>
          <p:cNvSpPr>
            <a:spLocks noGrp="1"/>
          </p:cNvSpPr>
          <p:nvPr>
            <p:ph type="body" sz="quarter" idx="10"/>
          </p:nvPr>
        </p:nvSpPr>
        <p:spPr/>
        <p:txBody>
          <a:bodyPr/>
          <a:lstStyle/>
          <a:p>
            <a:endParaRPr lang="en-US"/>
          </a:p>
        </p:txBody>
      </p:sp>
      <p:pic>
        <p:nvPicPr>
          <p:cNvPr id="8"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372" y="671604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6356184"/>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505" y="2597543"/>
            <a:ext cx="6724759" cy="3788452"/>
          </a:xfrm>
          <a:prstGeom prst="rect">
            <a:avLst/>
          </a:prstGeom>
        </p:spPr>
      </p:pic>
    </p:spTree>
    <p:extLst>
      <p:ext uri="{BB962C8B-B14F-4D97-AF65-F5344CB8AC3E}">
        <p14:creationId xmlns:p14="http://schemas.microsoft.com/office/powerpoint/2010/main" val="26653470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Appealing Bellwether Trials</a:t>
            </a:r>
            <a:endParaRPr lang="en-US" dirty="0"/>
          </a:p>
        </p:txBody>
      </p:sp>
      <p:sp>
        <p:nvSpPr>
          <p:cNvPr id="7" name="Text Placeholder 6"/>
          <p:cNvSpPr>
            <a:spLocks noGrp="1"/>
          </p:cNvSpPr>
          <p:nvPr>
            <p:ph type="body" sz="quarter" idx="10"/>
          </p:nvPr>
        </p:nvSpPr>
        <p:spPr/>
        <p:txBody>
          <a:bodyPr/>
          <a:lstStyle/>
          <a:p>
            <a:r>
              <a:rPr lang="en-US" dirty="0"/>
              <a:t>Continued</a:t>
            </a:r>
          </a:p>
        </p:txBody>
      </p:sp>
      <p:pic>
        <p:nvPicPr>
          <p:cNvPr id="8"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372" y="671604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6356184"/>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hustermanm\Desktop\Monta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61396">
            <a:off x="350519" y="1750592"/>
            <a:ext cx="1470660" cy="11765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chustermanm\Desktop\Texa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73134">
            <a:off x="7250050" y="1959212"/>
            <a:ext cx="1436953" cy="95773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chustermanm\Desktop\Californi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37030">
            <a:off x="408822" y="5230397"/>
            <a:ext cx="1562100" cy="10335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schustermanm\Desktop\N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036508">
            <a:off x="7163798" y="5289845"/>
            <a:ext cx="1517826" cy="9119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25522" y="5424026"/>
            <a:ext cx="4572000" cy="646331"/>
          </a:xfrm>
          <a:prstGeom prst="rect">
            <a:avLst/>
          </a:prstGeom>
        </p:spPr>
        <p:txBody>
          <a:bodyPr>
            <a:spAutoFit/>
          </a:bodyPr>
          <a:lstStyle/>
          <a:p>
            <a:pPr algn="ctr"/>
            <a:r>
              <a:rPr lang="en-US" i="1" dirty="0"/>
              <a:t>In re </a:t>
            </a:r>
            <a:r>
              <a:rPr lang="en-US" i="1" dirty="0" err="1"/>
              <a:t>DePuy</a:t>
            </a:r>
            <a:r>
              <a:rPr lang="en-US" i="1" dirty="0"/>
              <a:t> </a:t>
            </a:r>
            <a:r>
              <a:rPr lang="en-US" i="1" dirty="0" err="1"/>
              <a:t>Orthopaedics</a:t>
            </a:r>
            <a:r>
              <a:rPr lang="en-US" i="1" dirty="0"/>
              <a:t>, Inc.</a:t>
            </a:r>
            <a:r>
              <a:rPr lang="en-US" dirty="0"/>
              <a:t>,</a:t>
            </a:r>
            <a:r>
              <a:rPr lang="en-US" i="1" dirty="0"/>
              <a:t> </a:t>
            </a:r>
            <a:br>
              <a:rPr lang="en-US" i="1" dirty="0"/>
            </a:br>
            <a:r>
              <a:rPr lang="en-US" dirty="0"/>
              <a:t>870 </a:t>
            </a:r>
            <a:r>
              <a:rPr lang="en-US" dirty="0" err="1"/>
              <a:t>F.3d</a:t>
            </a:r>
            <a:r>
              <a:rPr lang="en-US" dirty="0"/>
              <a:t> 345 (5th Cir. 2017).</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7524" y="2652983"/>
            <a:ext cx="5289176" cy="2644588"/>
          </a:xfrm>
          <a:prstGeom prst="rect">
            <a:avLst/>
          </a:prstGeom>
        </p:spPr>
      </p:pic>
    </p:spTree>
    <p:extLst>
      <p:ext uri="{BB962C8B-B14F-4D97-AF65-F5344CB8AC3E}">
        <p14:creationId xmlns:p14="http://schemas.microsoft.com/office/powerpoint/2010/main" val="231422766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normAutofit/>
          </a:bodyPr>
          <a:lstStyle/>
          <a:p>
            <a:r>
              <a:rPr lang="en-US" altLang="en-US" dirty="0"/>
              <a:t>Overview</a:t>
            </a:r>
          </a:p>
        </p:txBody>
      </p:sp>
      <p:pic>
        <p:nvPicPr>
          <p:cNvPr id="2050"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920" y="6431279"/>
            <a:ext cx="1935480" cy="216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520" y="6673811"/>
            <a:ext cx="1935480" cy="14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6168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Appealing Bellwether Trials</a:t>
            </a:r>
            <a:endParaRPr lang="en-US" dirty="0"/>
          </a:p>
        </p:txBody>
      </p:sp>
      <p:sp>
        <p:nvSpPr>
          <p:cNvPr id="3" name="Content Placeholder 2"/>
          <p:cNvSpPr>
            <a:spLocks noGrp="1"/>
          </p:cNvSpPr>
          <p:nvPr>
            <p:ph idx="1"/>
          </p:nvPr>
        </p:nvSpPr>
        <p:spPr>
          <a:xfrm>
            <a:off x="350520" y="1759960"/>
            <a:ext cx="7924800" cy="4589462"/>
          </a:xfrm>
        </p:spPr>
        <p:txBody>
          <a:bodyPr/>
          <a:lstStyle/>
          <a:p>
            <a:r>
              <a:rPr lang="en-US" dirty="0"/>
              <a:t>“That was </a:t>
            </a:r>
            <a:r>
              <a:rPr lang="en-US" b="1" dirty="0">
                <a:solidFill>
                  <a:schemeClr val="tx2"/>
                </a:solidFill>
              </a:rPr>
              <a:t>grave error</a:t>
            </a:r>
            <a:r>
              <a:rPr lang="en-US" dirty="0"/>
              <a:t>:  At most, [defendants’] waivers included ambiguous language that did not indicate a clear intent to waive all </a:t>
            </a:r>
            <a:r>
              <a:rPr lang="en-US" i="1" dirty="0" err="1"/>
              <a:t>Lexecon</a:t>
            </a:r>
            <a:r>
              <a:rPr lang="en-US" dirty="0"/>
              <a:t> objections to trials before the MDL court.”  </a:t>
            </a:r>
            <a:r>
              <a:rPr lang="en-US" i="1" dirty="0"/>
              <a:t>In re </a:t>
            </a:r>
            <a:r>
              <a:rPr lang="en-US" i="1" dirty="0" err="1"/>
              <a:t>Depuy</a:t>
            </a:r>
            <a:r>
              <a:rPr lang="en-US" dirty="0"/>
              <a:t> </a:t>
            </a:r>
            <a:r>
              <a:rPr lang="en-US" i="1" dirty="0" err="1"/>
              <a:t>Orthopaedics</a:t>
            </a:r>
            <a:r>
              <a:rPr lang="en-US" i="1" dirty="0"/>
              <a:t>, Inc.</a:t>
            </a:r>
            <a:r>
              <a:rPr lang="en-US" dirty="0"/>
              <a:t>, 870 </a:t>
            </a:r>
            <a:r>
              <a:rPr lang="en-US" dirty="0" err="1"/>
              <a:t>F.3d</a:t>
            </a:r>
            <a:r>
              <a:rPr lang="en-US" dirty="0"/>
              <a:t> at 351.</a:t>
            </a:r>
          </a:p>
          <a:p>
            <a:r>
              <a:rPr lang="en-US" dirty="0"/>
              <a:t>Defendants “must show that they have ‘no other adequate means’ to obtain relief.  That is a </a:t>
            </a:r>
            <a:r>
              <a:rPr lang="en-US" b="1" dirty="0">
                <a:solidFill>
                  <a:schemeClr val="tx2"/>
                </a:solidFill>
              </a:rPr>
              <a:t>high bar </a:t>
            </a:r>
            <a:r>
              <a:rPr lang="en-US" dirty="0"/>
              <a:t>. . . [F]or appeal to be an inadequate remedy, there must be ‘some obstacle to		  relief beyond litigation costs that renders			  obtaining relief not just expensive but 			  effectively unobtainable.’”  </a:t>
            </a:r>
            <a:r>
              <a:rPr lang="en-US" i="1" dirty="0"/>
              <a:t>Id.</a:t>
            </a:r>
            <a:r>
              <a:rPr lang="en-US" dirty="0"/>
              <a:t> at 352-53.</a:t>
            </a:r>
          </a:p>
          <a:p>
            <a:endParaRPr lang="en-US" dirty="0"/>
          </a:p>
        </p:txBody>
      </p:sp>
      <p:sp>
        <p:nvSpPr>
          <p:cNvPr id="7" name="Text Placeholder 6"/>
          <p:cNvSpPr>
            <a:spLocks noGrp="1"/>
          </p:cNvSpPr>
          <p:nvPr>
            <p:ph type="body" sz="quarter" idx="10"/>
          </p:nvPr>
        </p:nvSpPr>
        <p:spPr/>
        <p:txBody>
          <a:bodyPr/>
          <a:lstStyle/>
          <a:p>
            <a:r>
              <a:rPr lang="en-US" dirty="0"/>
              <a:t>Continued</a:t>
            </a:r>
          </a:p>
        </p:txBody>
      </p:sp>
      <p:pic>
        <p:nvPicPr>
          <p:cNvPr id="8"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372" y="671604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6356184"/>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schustermanm\Desktop\Bell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 y="4411254"/>
            <a:ext cx="20574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007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1884" y="1669041"/>
            <a:ext cx="6119282" cy="4589462"/>
          </a:xfrm>
        </p:spPr>
      </p:pic>
      <p:sp>
        <p:nvSpPr>
          <p:cNvPr id="4" name="Text Placeholder 3"/>
          <p:cNvSpPr>
            <a:spLocks noGrp="1"/>
          </p:cNvSpPr>
          <p:nvPr>
            <p:ph type="body" sz="quarter" idx="10"/>
          </p:nvPr>
        </p:nvSpPr>
        <p:spPr/>
        <p:txBody>
          <a:bodyPr/>
          <a:lstStyle/>
          <a:p>
            <a:endParaRPr lang="en-US"/>
          </a:p>
        </p:txBody>
      </p:sp>
      <p:pic>
        <p:nvPicPr>
          <p:cNvPr id="6"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490" y="669120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 y="6367200"/>
            <a:ext cx="1760220" cy="2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8171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4693920" y="4574322"/>
            <a:ext cx="395319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lnSpc>
                <a:spcPct val="90000"/>
              </a:lnSpc>
              <a:spcBef>
                <a:spcPct val="60000"/>
              </a:spcBef>
              <a:buClr>
                <a:schemeClr val="tx2"/>
              </a:buClr>
              <a:buFont typeface="Georgia" pitchFamily="18" charset="0"/>
              <a:buChar char="•"/>
              <a:defRPr sz="2400">
                <a:solidFill>
                  <a:schemeClr val="bg2"/>
                </a:solidFill>
                <a:latin typeface="Georgia" pitchFamily="18" charset="0"/>
                <a:cs typeface="Arial" charset="0"/>
              </a:defRPr>
            </a:lvl1pPr>
            <a:lvl2pPr marL="742950" indent="-285750" eaLnBrk="0" hangingPunct="0">
              <a:lnSpc>
                <a:spcPct val="90000"/>
              </a:lnSpc>
              <a:spcBef>
                <a:spcPct val="40000"/>
              </a:spcBef>
              <a:buClr>
                <a:schemeClr val="tx2"/>
              </a:buClr>
              <a:buFont typeface="Georgia" pitchFamily="18" charset="0"/>
              <a:buChar char="•"/>
              <a:defRPr sz="2000">
                <a:solidFill>
                  <a:srgbClr val="336699"/>
                </a:solidFill>
                <a:latin typeface="Georgia" pitchFamily="18" charset="0"/>
                <a:cs typeface="Arial" charset="0"/>
              </a:defRPr>
            </a:lvl2pPr>
            <a:lvl3pPr marL="1143000" indent="-228600" eaLnBrk="0" hangingPunct="0">
              <a:lnSpc>
                <a:spcPct val="90000"/>
              </a:lnSpc>
              <a:spcBef>
                <a:spcPct val="40000"/>
              </a:spcBef>
              <a:buClr>
                <a:schemeClr val="tx2"/>
              </a:buClr>
              <a:buFont typeface="Georgia" pitchFamily="18" charset="0"/>
              <a:buChar char="•"/>
              <a:defRPr>
                <a:solidFill>
                  <a:schemeClr val="bg2"/>
                </a:solidFill>
                <a:latin typeface="Georgia" pitchFamily="18" charset="0"/>
                <a:cs typeface="Arial" charset="0"/>
              </a:defRPr>
            </a:lvl3pPr>
            <a:lvl4pPr marL="1600200" indent="-228600" eaLnBrk="0" hangingPunct="0">
              <a:lnSpc>
                <a:spcPct val="90000"/>
              </a:lnSpc>
              <a:spcBef>
                <a:spcPct val="40000"/>
              </a:spcBef>
              <a:buClr>
                <a:schemeClr val="tx2"/>
              </a:buClr>
              <a:buFont typeface="Georgia" pitchFamily="18" charset="0"/>
              <a:buChar char="•"/>
              <a:defRPr sz="1600">
                <a:solidFill>
                  <a:schemeClr val="bg2"/>
                </a:solidFill>
                <a:latin typeface="Georgia" pitchFamily="18" charset="0"/>
                <a:cs typeface="Arial" charset="0"/>
              </a:defRPr>
            </a:lvl4pPr>
            <a:lvl5pPr marL="2057400" indent="-228600" eaLnBrk="0" hangingPunct="0">
              <a:lnSpc>
                <a:spcPct val="90000"/>
              </a:lnSpc>
              <a:spcBef>
                <a:spcPct val="40000"/>
              </a:spcBef>
              <a:buClr>
                <a:schemeClr val="tx2"/>
              </a:buClr>
              <a:buFont typeface="Georgia" pitchFamily="18" charset="0"/>
              <a:buChar char="•"/>
              <a:defRPr sz="1400">
                <a:solidFill>
                  <a:schemeClr val="bg2"/>
                </a:solidFill>
                <a:latin typeface="Georgia" pitchFamily="18" charset="0"/>
                <a:cs typeface="Arial" charset="0"/>
              </a:defRPr>
            </a:lvl5pPr>
            <a:lvl6pPr marL="25146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6pPr>
            <a:lvl7pPr marL="29718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7pPr>
            <a:lvl8pPr marL="34290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8pPr>
            <a:lvl9pPr marL="38862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9pPr>
          </a:lstStyle>
          <a:p>
            <a:pPr algn="r" fontAlgn="base">
              <a:lnSpc>
                <a:spcPct val="100000"/>
              </a:lnSpc>
              <a:spcBef>
                <a:spcPts val="0"/>
              </a:spcBef>
              <a:spcAft>
                <a:spcPct val="0"/>
              </a:spcAft>
              <a:buClrTx/>
              <a:buFontTx/>
              <a:buNone/>
            </a:pPr>
            <a:r>
              <a:rPr lang="en-US" altLang="en-US" sz="2000" i="1" dirty="0">
                <a:solidFill>
                  <a:srgbClr val="023465"/>
                </a:solidFill>
              </a:rPr>
              <a:t>Hon. Duane Benton</a:t>
            </a:r>
          </a:p>
          <a:p>
            <a:pPr algn="r" fontAlgn="base">
              <a:lnSpc>
                <a:spcPct val="100000"/>
              </a:lnSpc>
              <a:spcBef>
                <a:spcPts val="0"/>
              </a:spcBef>
              <a:spcAft>
                <a:spcPct val="0"/>
              </a:spcAft>
              <a:buClrTx/>
              <a:buFontTx/>
              <a:buNone/>
            </a:pPr>
            <a:r>
              <a:rPr lang="en-US" altLang="en-US" sz="2000" i="1" dirty="0">
                <a:solidFill>
                  <a:srgbClr val="023465"/>
                </a:solidFill>
              </a:rPr>
              <a:t>Gretchen Garrison</a:t>
            </a:r>
          </a:p>
          <a:p>
            <a:pPr algn="r" fontAlgn="base">
              <a:lnSpc>
                <a:spcPct val="100000"/>
              </a:lnSpc>
              <a:spcBef>
                <a:spcPts val="0"/>
              </a:spcBef>
              <a:spcAft>
                <a:spcPct val="0"/>
              </a:spcAft>
              <a:buClrTx/>
              <a:buNone/>
            </a:pPr>
            <a:r>
              <a:rPr lang="en-US" altLang="en-US" sz="2000" i="1" dirty="0">
                <a:solidFill>
                  <a:srgbClr val="023465"/>
                </a:solidFill>
              </a:rPr>
              <a:t>Sharon </a:t>
            </a:r>
            <a:r>
              <a:rPr lang="en-US" altLang="en-US" sz="2000" i="1" dirty="0" err="1">
                <a:solidFill>
                  <a:srgbClr val="023465"/>
                </a:solidFill>
              </a:rPr>
              <a:t>Nelles</a:t>
            </a:r>
            <a:endParaRPr lang="en-US" altLang="en-US" sz="2000" i="1" dirty="0">
              <a:solidFill>
                <a:srgbClr val="023465"/>
              </a:solidFill>
            </a:endParaRPr>
          </a:p>
          <a:p>
            <a:pPr algn="r" fontAlgn="base">
              <a:lnSpc>
                <a:spcPct val="100000"/>
              </a:lnSpc>
              <a:spcBef>
                <a:spcPts val="0"/>
              </a:spcBef>
              <a:spcAft>
                <a:spcPct val="0"/>
              </a:spcAft>
              <a:buClrTx/>
              <a:buFontTx/>
              <a:buNone/>
            </a:pPr>
            <a:endParaRPr lang="en-US" altLang="en-US" sz="2000" i="1" dirty="0">
              <a:solidFill>
                <a:srgbClr val="023465"/>
              </a:solidFill>
            </a:endParaRPr>
          </a:p>
          <a:p>
            <a:pPr algn="r" fontAlgn="base">
              <a:lnSpc>
                <a:spcPct val="100000"/>
              </a:lnSpc>
              <a:spcBef>
                <a:spcPts val="0"/>
              </a:spcBef>
              <a:spcAft>
                <a:spcPct val="0"/>
              </a:spcAft>
              <a:buClrTx/>
              <a:buFontTx/>
              <a:buNone/>
            </a:pPr>
            <a:r>
              <a:rPr lang="en-US" altLang="en-US" sz="2000" i="1" dirty="0">
                <a:solidFill>
                  <a:srgbClr val="023465"/>
                </a:solidFill>
              </a:rPr>
              <a:t>March 26, 2019</a:t>
            </a:r>
          </a:p>
        </p:txBody>
      </p:sp>
      <p:sp>
        <p:nvSpPr>
          <p:cNvPr id="4101" name="Rectangle 46"/>
          <p:cNvSpPr>
            <a:spLocks noChangeArrowheads="1"/>
          </p:cNvSpPr>
          <p:nvPr/>
        </p:nvSpPr>
        <p:spPr bwMode="auto">
          <a:xfrm>
            <a:off x="3429000" y="1066800"/>
            <a:ext cx="5715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lnSpc>
                <a:spcPct val="90000"/>
              </a:lnSpc>
              <a:spcBef>
                <a:spcPct val="60000"/>
              </a:spcBef>
              <a:buClr>
                <a:schemeClr val="tx2"/>
              </a:buClr>
              <a:buFont typeface="Georgia" pitchFamily="18" charset="0"/>
              <a:buChar char="•"/>
              <a:defRPr sz="2400">
                <a:solidFill>
                  <a:schemeClr val="bg2"/>
                </a:solidFill>
                <a:latin typeface="Georgia" pitchFamily="18" charset="0"/>
                <a:cs typeface="Arial" charset="0"/>
              </a:defRPr>
            </a:lvl1pPr>
            <a:lvl2pPr marL="742950" indent="-285750" eaLnBrk="0" hangingPunct="0">
              <a:lnSpc>
                <a:spcPct val="90000"/>
              </a:lnSpc>
              <a:spcBef>
                <a:spcPct val="40000"/>
              </a:spcBef>
              <a:buClr>
                <a:schemeClr val="tx2"/>
              </a:buClr>
              <a:buFont typeface="Georgia" pitchFamily="18" charset="0"/>
              <a:buChar char="•"/>
              <a:defRPr sz="2000">
                <a:solidFill>
                  <a:srgbClr val="336699"/>
                </a:solidFill>
                <a:latin typeface="Georgia" pitchFamily="18" charset="0"/>
                <a:cs typeface="Arial" charset="0"/>
              </a:defRPr>
            </a:lvl2pPr>
            <a:lvl3pPr marL="1143000" indent="-228600" eaLnBrk="0" hangingPunct="0">
              <a:lnSpc>
                <a:spcPct val="90000"/>
              </a:lnSpc>
              <a:spcBef>
                <a:spcPct val="40000"/>
              </a:spcBef>
              <a:buClr>
                <a:schemeClr val="tx2"/>
              </a:buClr>
              <a:buFont typeface="Georgia" pitchFamily="18" charset="0"/>
              <a:buChar char="•"/>
              <a:defRPr>
                <a:solidFill>
                  <a:schemeClr val="bg2"/>
                </a:solidFill>
                <a:latin typeface="Georgia" pitchFamily="18" charset="0"/>
                <a:cs typeface="Arial" charset="0"/>
              </a:defRPr>
            </a:lvl3pPr>
            <a:lvl4pPr marL="1600200" indent="-228600" eaLnBrk="0" hangingPunct="0">
              <a:lnSpc>
                <a:spcPct val="90000"/>
              </a:lnSpc>
              <a:spcBef>
                <a:spcPct val="40000"/>
              </a:spcBef>
              <a:buClr>
                <a:schemeClr val="tx2"/>
              </a:buClr>
              <a:buFont typeface="Georgia" pitchFamily="18" charset="0"/>
              <a:buChar char="•"/>
              <a:defRPr sz="1600">
                <a:solidFill>
                  <a:schemeClr val="bg2"/>
                </a:solidFill>
                <a:latin typeface="Georgia" pitchFamily="18" charset="0"/>
                <a:cs typeface="Arial" charset="0"/>
              </a:defRPr>
            </a:lvl4pPr>
            <a:lvl5pPr marL="2057400" indent="-228600" eaLnBrk="0" hangingPunct="0">
              <a:lnSpc>
                <a:spcPct val="90000"/>
              </a:lnSpc>
              <a:spcBef>
                <a:spcPct val="40000"/>
              </a:spcBef>
              <a:buClr>
                <a:schemeClr val="tx2"/>
              </a:buClr>
              <a:buFont typeface="Georgia" pitchFamily="18" charset="0"/>
              <a:buChar char="•"/>
              <a:defRPr sz="1400">
                <a:solidFill>
                  <a:schemeClr val="bg2"/>
                </a:solidFill>
                <a:latin typeface="Georgia" pitchFamily="18" charset="0"/>
                <a:cs typeface="Arial" charset="0"/>
              </a:defRPr>
            </a:lvl5pPr>
            <a:lvl6pPr marL="25146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6pPr>
            <a:lvl7pPr marL="29718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7pPr>
            <a:lvl8pPr marL="34290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8pPr>
            <a:lvl9pPr marL="38862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9pPr>
          </a:lstStyle>
          <a:p>
            <a:pPr eaLnBrk="1" fontAlgn="base" hangingPunct="1">
              <a:lnSpc>
                <a:spcPct val="85000"/>
              </a:lnSpc>
              <a:spcBef>
                <a:spcPct val="0"/>
              </a:spcBef>
              <a:spcAft>
                <a:spcPct val="0"/>
              </a:spcAft>
              <a:buClr>
                <a:srgbClr val="023465"/>
              </a:buClr>
              <a:buFontTx/>
              <a:buNone/>
            </a:pPr>
            <a:r>
              <a:rPr lang="en-US" altLang="en-US" sz="4200" i="1" dirty="0">
                <a:solidFill>
                  <a:srgbClr val="023465"/>
                </a:solidFill>
              </a:rPr>
              <a:t>MDL Appellate Issues</a:t>
            </a:r>
          </a:p>
        </p:txBody>
      </p:sp>
      <p:sp>
        <p:nvSpPr>
          <p:cNvPr id="4103" name="Text Box 6"/>
          <p:cNvSpPr txBox="1">
            <a:spLocks noChangeArrowheads="1"/>
          </p:cNvSpPr>
          <p:nvPr/>
        </p:nvSpPr>
        <p:spPr bwMode="auto">
          <a:xfrm>
            <a:off x="6370923" y="246063"/>
            <a:ext cx="25146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0000"/>
              </a:lnSpc>
              <a:spcBef>
                <a:spcPct val="60000"/>
              </a:spcBef>
              <a:buClr>
                <a:schemeClr val="tx2"/>
              </a:buClr>
              <a:buFont typeface="Georgia" pitchFamily="18" charset="0"/>
              <a:buChar char="•"/>
              <a:defRPr sz="2400">
                <a:solidFill>
                  <a:schemeClr val="bg2"/>
                </a:solidFill>
                <a:latin typeface="Georgia" pitchFamily="18" charset="0"/>
                <a:cs typeface="Arial" charset="0"/>
              </a:defRPr>
            </a:lvl1pPr>
            <a:lvl2pPr marL="742950" indent="-285750" eaLnBrk="0" hangingPunct="0">
              <a:lnSpc>
                <a:spcPct val="90000"/>
              </a:lnSpc>
              <a:spcBef>
                <a:spcPct val="40000"/>
              </a:spcBef>
              <a:buClr>
                <a:schemeClr val="tx2"/>
              </a:buClr>
              <a:buFont typeface="Georgia" pitchFamily="18" charset="0"/>
              <a:buChar char="•"/>
              <a:defRPr sz="2000">
                <a:solidFill>
                  <a:srgbClr val="336699"/>
                </a:solidFill>
                <a:latin typeface="Georgia" pitchFamily="18" charset="0"/>
                <a:cs typeface="Arial" charset="0"/>
              </a:defRPr>
            </a:lvl2pPr>
            <a:lvl3pPr marL="1143000" indent="-228600" eaLnBrk="0" hangingPunct="0">
              <a:lnSpc>
                <a:spcPct val="90000"/>
              </a:lnSpc>
              <a:spcBef>
                <a:spcPct val="40000"/>
              </a:spcBef>
              <a:buClr>
                <a:schemeClr val="tx2"/>
              </a:buClr>
              <a:buFont typeface="Georgia" pitchFamily="18" charset="0"/>
              <a:buChar char="•"/>
              <a:defRPr>
                <a:solidFill>
                  <a:schemeClr val="bg2"/>
                </a:solidFill>
                <a:latin typeface="Georgia" pitchFamily="18" charset="0"/>
                <a:cs typeface="Arial" charset="0"/>
              </a:defRPr>
            </a:lvl3pPr>
            <a:lvl4pPr marL="1600200" indent="-228600" eaLnBrk="0" hangingPunct="0">
              <a:lnSpc>
                <a:spcPct val="90000"/>
              </a:lnSpc>
              <a:spcBef>
                <a:spcPct val="40000"/>
              </a:spcBef>
              <a:buClr>
                <a:schemeClr val="tx2"/>
              </a:buClr>
              <a:buFont typeface="Georgia" pitchFamily="18" charset="0"/>
              <a:buChar char="•"/>
              <a:defRPr sz="1600">
                <a:solidFill>
                  <a:schemeClr val="bg2"/>
                </a:solidFill>
                <a:latin typeface="Georgia" pitchFamily="18" charset="0"/>
                <a:cs typeface="Arial" charset="0"/>
              </a:defRPr>
            </a:lvl4pPr>
            <a:lvl5pPr marL="2057400" indent="-228600" eaLnBrk="0" hangingPunct="0">
              <a:lnSpc>
                <a:spcPct val="90000"/>
              </a:lnSpc>
              <a:spcBef>
                <a:spcPct val="40000"/>
              </a:spcBef>
              <a:buClr>
                <a:schemeClr val="tx2"/>
              </a:buClr>
              <a:buFont typeface="Georgia" pitchFamily="18" charset="0"/>
              <a:buChar char="•"/>
              <a:defRPr sz="1400">
                <a:solidFill>
                  <a:schemeClr val="bg2"/>
                </a:solidFill>
                <a:latin typeface="Georgia" pitchFamily="18" charset="0"/>
                <a:cs typeface="Arial" charset="0"/>
              </a:defRPr>
            </a:lvl5pPr>
            <a:lvl6pPr marL="25146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6pPr>
            <a:lvl7pPr marL="29718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7pPr>
            <a:lvl8pPr marL="34290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8pPr>
            <a:lvl9pPr marL="3886200" indent="-228600" eaLnBrk="0" fontAlgn="base" hangingPunct="0">
              <a:lnSpc>
                <a:spcPct val="90000"/>
              </a:lnSpc>
              <a:spcBef>
                <a:spcPct val="40000"/>
              </a:spcBef>
              <a:spcAft>
                <a:spcPct val="0"/>
              </a:spcAft>
              <a:buClr>
                <a:schemeClr val="tx2"/>
              </a:buClr>
              <a:buFont typeface="Georgia" pitchFamily="18" charset="0"/>
              <a:buChar char="•"/>
              <a:defRPr sz="1400">
                <a:solidFill>
                  <a:schemeClr val="bg2"/>
                </a:solidFill>
                <a:latin typeface="Georgia" pitchFamily="18" charset="0"/>
                <a:cs typeface="Arial" charset="0"/>
              </a:defRPr>
            </a:lvl9pPr>
          </a:lstStyle>
          <a:p>
            <a:pPr algn="r" eaLnBrk="1" fontAlgn="base" hangingPunct="1">
              <a:lnSpc>
                <a:spcPct val="85000"/>
              </a:lnSpc>
              <a:spcBef>
                <a:spcPct val="40000"/>
              </a:spcBef>
              <a:spcAft>
                <a:spcPct val="70000"/>
              </a:spcAft>
              <a:buClr>
                <a:srgbClr val="72B5CC"/>
              </a:buClr>
              <a:buFont typeface="Georgia" pitchFamily="18" charset="0"/>
              <a:buNone/>
            </a:pPr>
            <a:endParaRPr lang="en-US" altLang="en-US" sz="600" dirty="0">
              <a:solidFill>
                <a:srgbClr val="969696"/>
              </a:solidFill>
              <a:latin typeface="Verdana" pitchFamily="34" charset="0"/>
            </a:endParaRPr>
          </a:p>
        </p:txBody>
      </p:sp>
      <p:pic>
        <p:nvPicPr>
          <p:cNvPr id="1026"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267" y="67468"/>
            <a:ext cx="2833655" cy="188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2676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Judicial Panel on Multidistrict Litigation</a:t>
            </a:r>
          </a:p>
        </p:txBody>
      </p:sp>
      <p:sp>
        <p:nvSpPr>
          <p:cNvPr id="8" name="Content Placeholder 2"/>
          <p:cNvSpPr>
            <a:spLocks noGrp="1"/>
          </p:cNvSpPr>
          <p:nvPr>
            <p:ph idx="1"/>
          </p:nvPr>
        </p:nvSpPr>
        <p:spPr/>
        <p:txBody>
          <a:bodyPr/>
          <a:lstStyle/>
          <a:p>
            <a:r>
              <a:rPr lang="en-US" dirty="0"/>
              <a:t>The Judicial Panel on Multidistrict Litigation (“JPML” or “Panel”) </a:t>
            </a:r>
            <a:r>
              <a:rPr lang="en-US" b="1" dirty="0">
                <a:solidFill>
                  <a:schemeClr val="tx2"/>
                </a:solidFill>
              </a:rPr>
              <a:t>is not a review court</a:t>
            </a:r>
            <a:r>
              <a:rPr lang="en-US" dirty="0"/>
              <a:t>.</a:t>
            </a:r>
          </a:p>
          <a:p>
            <a:r>
              <a:rPr lang="en-US" dirty="0"/>
              <a:t>“The Panel does not review the decisions of either the transferee court or the transferor court.”  Multidistrict </a:t>
            </a:r>
            <a:r>
              <a:rPr lang="en-US" dirty="0" err="1"/>
              <a:t>Litig</a:t>
            </a:r>
            <a:r>
              <a:rPr lang="en-US" dirty="0"/>
              <a:t>. Manual § 3:10.</a:t>
            </a:r>
          </a:p>
          <a:p>
            <a:r>
              <a:rPr lang="en-US" dirty="0"/>
              <a:t>“The Panel has neither the statutory authority nor the inclination to review decisions of district courts, whether they are transferor or transferee courts.”  </a:t>
            </a:r>
            <a:r>
              <a:rPr lang="en-US" i="1" dirty="0"/>
              <a:t>In re Data Gen. Corp. Antitrust </a:t>
            </a:r>
            <a:r>
              <a:rPr lang="en-US" i="1" dirty="0" err="1"/>
              <a:t>Litig</a:t>
            </a:r>
            <a:r>
              <a:rPr lang="en-US" i="1" dirty="0"/>
              <a:t>.</a:t>
            </a:r>
            <a:r>
              <a:rPr lang="en-US" dirty="0"/>
              <a:t>, 510 F. Supp. 1220, 1266-67 (J.P.M.L. 1979) (citations omitted).</a:t>
            </a:r>
          </a:p>
        </p:txBody>
      </p:sp>
      <p:sp>
        <p:nvSpPr>
          <p:cNvPr id="6" name="Text Placeholder 5"/>
          <p:cNvSpPr>
            <a:spLocks noGrp="1"/>
          </p:cNvSpPr>
          <p:nvPr>
            <p:ph type="body" sz="quarter" idx="10"/>
          </p:nvPr>
        </p:nvSpPr>
        <p:spPr/>
        <p:txBody>
          <a:bodyPr/>
          <a:lstStyle/>
          <a:p>
            <a:endParaRPr lang="en-US"/>
          </a:p>
        </p:txBody>
      </p:sp>
      <p:pic>
        <p:nvPicPr>
          <p:cNvPr id="5"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520" y="6697624"/>
            <a:ext cx="1935480" cy="160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 y="6358740"/>
            <a:ext cx="1760220" cy="2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6441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Reviewability of Panel Rulings</a:t>
            </a:r>
          </a:p>
        </p:txBody>
      </p:sp>
      <p:sp>
        <p:nvSpPr>
          <p:cNvPr id="8" name="Content Placeholder 2"/>
          <p:cNvSpPr>
            <a:spLocks noGrp="1"/>
          </p:cNvSpPr>
          <p:nvPr>
            <p:ph idx="1"/>
          </p:nvPr>
        </p:nvSpPr>
        <p:spPr>
          <a:xfrm>
            <a:off x="655320" y="2025968"/>
            <a:ext cx="7924800" cy="4589462"/>
          </a:xfrm>
        </p:spPr>
        <p:txBody>
          <a:bodyPr/>
          <a:lstStyle/>
          <a:p>
            <a:r>
              <a:rPr lang="en-US" dirty="0"/>
              <a:t>There is </a:t>
            </a:r>
            <a:r>
              <a:rPr lang="en-US" b="1" dirty="0">
                <a:solidFill>
                  <a:schemeClr val="tx2"/>
                </a:solidFill>
              </a:rPr>
              <a:t>no appeal or review</a:t>
            </a:r>
            <a:r>
              <a:rPr lang="en-US" b="1" dirty="0"/>
              <a:t> </a:t>
            </a:r>
            <a:r>
              <a:rPr lang="en-US" dirty="0"/>
              <a:t>of an “order of the panel denying a motion to transfer for consolidated or coordinated proceedings.”  28 </a:t>
            </a:r>
            <a:r>
              <a:rPr lang="en-US" dirty="0" err="1"/>
              <a:t>U.S.C</a:t>
            </a:r>
            <a:r>
              <a:rPr lang="en-US" dirty="0"/>
              <a:t>. § 1407(e).</a:t>
            </a:r>
          </a:p>
        </p:txBody>
      </p:sp>
      <p:sp>
        <p:nvSpPr>
          <p:cNvPr id="6" name="Text Placeholder 5"/>
          <p:cNvSpPr>
            <a:spLocks noGrp="1"/>
          </p:cNvSpPr>
          <p:nvPr>
            <p:ph type="body" sz="quarter" idx="10"/>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4140">
            <a:off x="5491877" y="3212621"/>
            <a:ext cx="2590420" cy="294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440" y="668076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20980" y="6492239"/>
            <a:ext cx="1760220" cy="12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04267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Which Circuit Has Appellate Jurisdiction?</a:t>
            </a:r>
          </a:p>
        </p:txBody>
      </p:sp>
      <p:sp>
        <p:nvSpPr>
          <p:cNvPr id="8" name="Content Placeholder 2"/>
          <p:cNvSpPr>
            <a:spLocks noGrp="1"/>
          </p:cNvSpPr>
          <p:nvPr>
            <p:ph idx="1"/>
          </p:nvPr>
        </p:nvSpPr>
        <p:spPr>
          <a:xfrm>
            <a:off x="421640" y="1690688"/>
            <a:ext cx="7924800" cy="4589462"/>
          </a:xfrm>
        </p:spPr>
        <p:txBody>
          <a:bodyPr/>
          <a:lstStyle/>
          <a:p>
            <a:r>
              <a:rPr lang="en-US" sz="2000" dirty="0"/>
              <a:t>Generally, appeals from reviewable decisions of a district court “shall be taken . . . to the court of appeals for the circuit embracing the district.”  28 </a:t>
            </a:r>
            <a:r>
              <a:rPr lang="en-US" sz="2000" dirty="0" err="1"/>
              <a:t>U.S.C</a:t>
            </a:r>
            <a:r>
              <a:rPr lang="en-US" sz="2000" dirty="0"/>
              <a:t>. § 1294(1).</a:t>
            </a:r>
          </a:p>
          <a:p>
            <a:r>
              <a:rPr lang="en-US" sz="2000" dirty="0"/>
              <a:t>But, which circuit should hear an order already entered 	 when a case is heading for transfer to 				      or remand from an MDL?  					    </a:t>
            </a:r>
            <a:r>
              <a:rPr lang="en-US" sz="2000" i="1" dirty="0"/>
              <a:t>See, e.g.</a:t>
            </a:r>
            <a:r>
              <a:rPr lang="en-US" sz="2000" dirty="0"/>
              <a:t>, </a:t>
            </a:r>
            <a:r>
              <a:rPr lang="en-US" sz="2000" i="1" dirty="0"/>
              <a:t>Jones</a:t>
            </a:r>
            <a:r>
              <a:rPr lang="en-US" sz="2000" dirty="0"/>
              <a:t> v. </a:t>
            </a:r>
            <a:r>
              <a:rPr lang="en-US" sz="2000" i="1" dirty="0" err="1"/>
              <a:t>InfoCure</a:t>
            </a:r>
            <a:r>
              <a:rPr lang="en-US" sz="2000" i="1" dirty="0"/>
              <a:t> Corp.</a:t>
            </a:r>
            <a:r>
              <a:rPr lang="en-US" sz="2000" dirty="0"/>
              <a:t>, 				    310 </a:t>
            </a:r>
            <a:r>
              <a:rPr lang="en-US" sz="2000" dirty="0" err="1"/>
              <a:t>F.3d</a:t>
            </a:r>
            <a:r>
              <a:rPr lang="en-US" sz="2000" dirty="0"/>
              <a:t> 529, 534 (7th Cir. 2002).</a:t>
            </a:r>
          </a:p>
          <a:p>
            <a:endParaRPr lang="en-US" dirty="0"/>
          </a:p>
          <a:p>
            <a:endParaRPr lang="en-US" dirty="0"/>
          </a:p>
        </p:txBody>
      </p:sp>
      <p:sp>
        <p:nvSpPr>
          <p:cNvPr id="6" name="Text Placeholder 5"/>
          <p:cNvSpPr>
            <a:spLocks noGrp="1"/>
          </p:cNvSpPr>
          <p:nvPr>
            <p:ph type="body" sz="quarter" idx="10"/>
          </p:nvPr>
        </p:nvSpPr>
        <p:spPr/>
        <p:txBody>
          <a:bodyPr/>
          <a:lstStyle/>
          <a:p>
            <a:endParaRPr lang="en-US" dirty="0"/>
          </a:p>
        </p:txBody>
      </p:sp>
      <p:pic>
        <p:nvPicPr>
          <p:cNvPr id="7"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40" y="6709540"/>
            <a:ext cx="1760220" cy="77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 y="6348142"/>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9801" t="1415" r="4390" b="4793"/>
          <a:stretch/>
        </p:blipFill>
        <p:spPr>
          <a:xfrm>
            <a:off x="5113472" y="3215640"/>
            <a:ext cx="2959918" cy="3416422"/>
          </a:xfrm>
          <a:prstGeom prst="rect">
            <a:avLst/>
          </a:prstGeom>
        </p:spPr>
      </p:pic>
    </p:spTree>
    <p:extLst>
      <p:ext uri="{BB962C8B-B14F-4D97-AF65-F5344CB8AC3E}">
        <p14:creationId xmlns:p14="http://schemas.microsoft.com/office/powerpoint/2010/main" val="144551862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Which Circuit Has Appellate Jurisdiction?</a:t>
            </a:r>
          </a:p>
        </p:txBody>
      </p:sp>
      <p:sp>
        <p:nvSpPr>
          <p:cNvPr id="8" name="Content Placeholder 2"/>
          <p:cNvSpPr>
            <a:spLocks noGrp="1"/>
          </p:cNvSpPr>
          <p:nvPr>
            <p:ph idx="1"/>
          </p:nvPr>
        </p:nvSpPr>
        <p:spPr>
          <a:xfrm>
            <a:off x="421640" y="1690688"/>
            <a:ext cx="7924800" cy="4589462"/>
          </a:xfrm>
        </p:spPr>
        <p:txBody>
          <a:bodyPr/>
          <a:lstStyle/>
          <a:p>
            <a:r>
              <a:rPr lang="en-US" sz="2000" i="1" dirty="0"/>
              <a:t>Kalama </a:t>
            </a:r>
            <a:r>
              <a:rPr lang="en-US" sz="2000" dirty="0"/>
              <a:t>v. </a:t>
            </a:r>
            <a:r>
              <a:rPr lang="en-US" sz="2000" i="1" dirty="0"/>
              <a:t>Matson Navigation Co., Inc.</a:t>
            </a:r>
            <a:r>
              <a:rPr lang="en-US" sz="2000" dirty="0"/>
              <a:t>, presented an “odd scenario” which required the Sixth Circuit to “review non-final orders issued by the MDL transferee court in the E.D. of Pennsylvania.”  875 </a:t>
            </a:r>
            <a:r>
              <a:rPr lang="en-US" sz="2000" dirty="0" err="1"/>
              <a:t>F.3d</a:t>
            </a:r>
            <a:r>
              <a:rPr lang="en-US" sz="2000" dirty="0"/>
              <a:t> 297, 304 (6th Cir. 2017).</a:t>
            </a:r>
          </a:p>
          <a:p>
            <a:endParaRPr lang="en-US" sz="2000" i="1" dirty="0"/>
          </a:p>
          <a:p>
            <a:endParaRPr lang="en-US" dirty="0"/>
          </a:p>
          <a:p>
            <a:endParaRPr lang="en-US" dirty="0"/>
          </a:p>
        </p:txBody>
      </p:sp>
      <p:sp>
        <p:nvSpPr>
          <p:cNvPr id="6" name="Text Placeholder 5"/>
          <p:cNvSpPr>
            <a:spLocks noGrp="1"/>
          </p:cNvSpPr>
          <p:nvPr>
            <p:ph type="body" sz="quarter" idx="10"/>
          </p:nvPr>
        </p:nvSpPr>
        <p:spPr/>
        <p:txBody>
          <a:bodyPr/>
          <a:lstStyle/>
          <a:p>
            <a:r>
              <a:rPr lang="en-US" dirty="0"/>
              <a:t>Continued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3404862"/>
            <a:ext cx="4263823" cy="2934978"/>
          </a:xfrm>
          <a:prstGeom prst="rect">
            <a:avLst/>
          </a:prstGeom>
        </p:spPr>
      </p:pic>
      <p:pic>
        <p:nvPicPr>
          <p:cNvPr id="9" name="Picture 2" descr="C:\Users\schustermanm\Desktop\Oh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0031" y="3404862"/>
            <a:ext cx="4472049" cy="2934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chustermanm\Desktop\Co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440" y="668076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chustermanm\Desktop\Co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20" y="6339840"/>
            <a:ext cx="1760220" cy="283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8818" y="3488174"/>
            <a:ext cx="1143262" cy="369332"/>
          </a:xfrm>
          <a:prstGeom prst="rect">
            <a:avLst/>
          </a:prstGeom>
        </p:spPr>
        <p:txBody>
          <a:bodyPr wrap="none">
            <a:spAutoFit/>
          </a:bodyPr>
          <a:lstStyle/>
          <a:p>
            <a:r>
              <a:rPr lang="en-US" b="1" dirty="0">
                <a:solidFill>
                  <a:schemeClr val="bg1"/>
                </a:solidFill>
              </a:rPr>
              <a:t>6th Cir. </a:t>
            </a:r>
          </a:p>
        </p:txBody>
      </p:sp>
      <p:sp>
        <p:nvSpPr>
          <p:cNvPr id="12" name="Rectangle 11"/>
          <p:cNvSpPr/>
          <p:nvPr/>
        </p:nvSpPr>
        <p:spPr>
          <a:xfrm>
            <a:off x="3284240" y="3488174"/>
            <a:ext cx="1042273" cy="369332"/>
          </a:xfrm>
          <a:prstGeom prst="rect">
            <a:avLst/>
          </a:prstGeom>
        </p:spPr>
        <p:txBody>
          <a:bodyPr wrap="none">
            <a:spAutoFit/>
          </a:bodyPr>
          <a:lstStyle/>
          <a:p>
            <a:r>
              <a:rPr lang="en-US" b="1" dirty="0" err="1">
                <a:solidFill>
                  <a:schemeClr val="bg1"/>
                </a:solidFill>
              </a:rPr>
              <a:t>3d</a:t>
            </a:r>
            <a:r>
              <a:rPr lang="en-US" b="1" dirty="0">
                <a:solidFill>
                  <a:schemeClr val="bg1"/>
                </a:solidFill>
              </a:rPr>
              <a:t> Cir. </a:t>
            </a:r>
          </a:p>
        </p:txBody>
      </p:sp>
    </p:spTree>
    <p:extLst>
      <p:ext uri="{BB962C8B-B14F-4D97-AF65-F5344CB8AC3E}">
        <p14:creationId xmlns:p14="http://schemas.microsoft.com/office/powerpoint/2010/main" val="391505660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When Can You Bring An Appeal?</a:t>
            </a:r>
          </a:p>
        </p:txBody>
      </p:sp>
      <p:sp>
        <p:nvSpPr>
          <p:cNvPr id="8" name="Content Placeholder 2"/>
          <p:cNvSpPr>
            <a:spLocks noGrp="1"/>
          </p:cNvSpPr>
          <p:nvPr>
            <p:ph idx="1"/>
          </p:nvPr>
        </p:nvSpPr>
        <p:spPr>
          <a:xfrm>
            <a:off x="590550" y="2091298"/>
            <a:ext cx="7924800" cy="4589462"/>
          </a:xfrm>
        </p:spPr>
        <p:txBody>
          <a:bodyPr/>
          <a:lstStyle/>
          <a:p>
            <a:pPr marL="0" indent="0">
              <a:buNone/>
            </a:pPr>
            <a:endParaRPr lang="en-US" sz="2000" dirty="0"/>
          </a:p>
          <a:p>
            <a:pPr marL="0" indent="0" algn="ctr">
              <a:buNone/>
            </a:pPr>
            <a:r>
              <a:rPr lang="en-US" sz="2600" dirty="0"/>
              <a:t>“Like </a:t>
            </a:r>
            <a:r>
              <a:rPr lang="en-US" sz="2600" b="1" dirty="0">
                <a:solidFill>
                  <a:schemeClr val="tx2"/>
                </a:solidFill>
              </a:rPr>
              <a:t>snowflakes</a:t>
            </a:r>
            <a:r>
              <a:rPr lang="en-US" sz="2600" dirty="0"/>
              <a:t>, no two MDLs are exactly alike.”     </a:t>
            </a:r>
            <a:r>
              <a:rPr lang="en-US" sz="2600" i="1" dirty="0"/>
              <a:t>In re General Motors LLC Ignition Switch </a:t>
            </a:r>
            <a:r>
              <a:rPr lang="en-US" sz="2600" i="1" dirty="0" err="1"/>
              <a:t>Litig</a:t>
            </a:r>
            <a:r>
              <a:rPr lang="en-US" sz="2600" i="1" dirty="0"/>
              <a:t>.</a:t>
            </a:r>
            <a:r>
              <a:rPr lang="en-US" sz="2600" dirty="0"/>
              <a:t>, 	            2015 WL 3619584, at *8 (</a:t>
            </a:r>
            <a:r>
              <a:rPr lang="en-US" sz="2600" dirty="0" err="1"/>
              <a:t>S.D.N.Y</a:t>
            </a:r>
            <a:r>
              <a:rPr lang="en-US" sz="2600" dirty="0"/>
              <a:t>. June 10, 2015).</a:t>
            </a:r>
          </a:p>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0303">
            <a:off x="681293" y="4116182"/>
            <a:ext cx="2238090" cy="22380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766">
            <a:off x="7276279" y="1597190"/>
            <a:ext cx="920202" cy="920202"/>
          </a:xfrm>
          <a:prstGeom prst="rect">
            <a:avLst/>
          </a:prstGeom>
        </p:spPr>
      </p:pic>
      <p:pic>
        <p:nvPicPr>
          <p:cNvPr id="7" name="Picture 2" descr="C:\Users\schustermanm\Desktop\Co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440" y="6680760"/>
            <a:ext cx="1760220" cy="177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chustermanm\Desktop\Co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419592"/>
            <a:ext cx="1760220" cy="20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8612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Final Judgment Rule</a:t>
            </a:r>
          </a:p>
        </p:txBody>
      </p:sp>
      <p:sp>
        <p:nvSpPr>
          <p:cNvPr id="8" name="Content Placeholder 2"/>
          <p:cNvSpPr>
            <a:spLocks noGrp="1"/>
          </p:cNvSpPr>
          <p:nvPr>
            <p:ph idx="1"/>
          </p:nvPr>
        </p:nvSpPr>
        <p:spPr>
          <a:xfrm>
            <a:off x="421640" y="1690688"/>
            <a:ext cx="7924800" cy="4589462"/>
          </a:xfrm>
        </p:spPr>
        <p:txBody>
          <a:bodyPr/>
          <a:lstStyle/>
          <a:p>
            <a:r>
              <a:rPr lang="en-US" sz="2000" b="1" dirty="0">
                <a:solidFill>
                  <a:schemeClr val="tx2"/>
                </a:solidFill>
              </a:rPr>
              <a:t>28 </a:t>
            </a:r>
            <a:r>
              <a:rPr lang="en-US" sz="2000" b="1" dirty="0" err="1">
                <a:solidFill>
                  <a:schemeClr val="tx2"/>
                </a:solidFill>
              </a:rPr>
              <a:t>U.S.C</a:t>
            </a:r>
            <a:r>
              <a:rPr lang="en-US" sz="2000" b="1" dirty="0">
                <a:solidFill>
                  <a:schemeClr val="tx2"/>
                </a:solidFill>
              </a:rPr>
              <a:t>. § 1291 </a:t>
            </a:r>
            <a:r>
              <a:rPr lang="en-US" sz="2000" dirty="0"/>
              <a:t>“gives the courts of appeals jurisdiction over appeals from ‘all final decisions of the district courts.’” 	          </a:t>
            </a:r>
            <a:r>
              <a:rPr lang="en-US" sz="2000" i="1" dirty="0" err="1"/>
              <a:t>Gelboim</a:t>
            </a:r>
            <a:r>
              <a:rPr lang="en-US" sz="2000" dirty="0"/>
              <a:t> v</a:t>
            </a:r>
            <a:r>
              <a:rPr lang="en-US" sz="2000" i="1" dirty="0"/>
              <a:t>.</a:t>
            </a:r>
            <a:r>
              <a:rPr lang="en-US" sz="2000" dirty="0"/>
              <a:t> </a:t>
            </a:r>
            <a:r>
              <a:rPr lang="en-US" sz="2000" i="1" dirty="0"/>
              <a:t>Bank of Am. Corp.</a:t>
            </a:r>
            <a:r>
              <a:rPr lang="en-US" sz="2000" dirty="0"/>
              <a:t>, 135 S. Ct. 897, 898 (2015).</a:t>
            </a:r>
          </a:p>
          <a:p>
            <a:r>
              <a:rPr lang="en-US" sz="2000" b="1" dirty="0">
                <a:solidFill>
                  <a:schemeClr val="tx2"/>
                </a:solidFill>
              </a:rPr>
              <a:t>Rule 54(b)</a:t>
            </a:r>
            <a:r>
              <a:rPr lang="en-US" sz="2000" dirty="0"/>
              <a:t> “permits district courts to authorize immediate appeal of dispositive rulings on separate claims in a civil action raising multiple claims.”  </a:t>
            </a:r>
            <a:r>
              <a:rPr lang="en-US" sz="2000" i="1" dirty="0"/>
              <a:t>Id. </a:t>
            </a:r>
            <a:r>
              <a:rPr lang="en-US" sz="2000" dirty="0"/>
              <a:t>at 898-99.</a:t>
            </a:r>
          </a:p>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endParaRPr lang="en-US" dirty="0"/>
          </a:p>
        </p:txBody>
      </p:sp>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40" y="669318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6381136"/>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311" y="3848930"/>
            <a:ext cx="4266285" cy="2607174"/>
          </a:xfrm>
          <a:prstGeom prst="rect">
            <a:avLst/>
          </a:prstGeom>
        </p:spPr>
      </p:pic>
    </p:spTree>
    <p:extLst>
      <p:ext uri="{BB962C8B-B14F-4D97-AF65-F5344CB8AC3E}">
        <p14:creationId xmlns:p14="http://schemas.microsoft.com/office/powerpoint/2010/main" val="307455996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095"/>
            <a:ext cx="8116078" cy="685800"/>
          </a:xfrm>
        </p:spPr>
        <p:txBody>
          <a:bodyPr/>
          <a:lstStyle/>
          <a:p>
            <a:r>
              <a:rPr lang="en-US" dirty="0"/>
              <a:t>Final Judgment Rule</a:t>
            </a:r>
          </a:p>
        </p:txBody>
      </p:sp>
      <p:sp>
        <p:nvSpPr>
          <p:cNvPr id="8" name="Content Placeholder 2"/>
          <p:cNvSpPr>
            <a:spLocks noGrp="1"/>
          </p:cNvSpPr>
          <p:nvPr>
            <p:ph idx="1"/>
          </p:nvPr>
        </p:nvSpPr>
        <p:spPr>
          <a:xfrm>
            <a:off x="421640" y="1690688"/>
            <a:ext cx="7924800" cy="4589462"/>
          </a:xfrm>
        </p:spPr>
        <p:txBody>
          <a:bodyPr/>
          <a:lstStyle/>
          <a:p>
            <a:pPr marL="0" indent="0" algn="ctr">
              <a:buNone/>
            </a:pPr>
            <a:r>
              <a:rPr lang="en-US" dirty="0"/>
              <a:t>“This Court has determined </a:t>
            </a:r>
            <a:r>
              <a:rPr lang="en-US" i="1" dirty="0" err="1"/>
              <a:t>sua</a:t>
            </a:r>
            <a:r>
              <a:rPr lang="en-US" i="1" dirty="0"/>
              <a:t> </a:t>
            </a:r>
            <a:r>
              <a:rPr lang="en-US" i="1" dirty="0" err="1"/>
              <a:t>sponte</a:t>
            </a:r>
            <a:r>
              <a:rPr lang="en-US" i="1" dirty="0"/>
              <a:t> </a:t>
            </a:r>
            <a:r>
              <a:rPr lang="en-US" dirty="0"/>
              <a:t>that it lacks jurisdiction over these appeals </a:t>
            </a:r>
            <a:r>
              <a:rPr lang="en-US" dirty="0">
                <a:solidFill>
                  <a:schemeClr val="tx2"/>
                </a:solidFill>
              </a:rPr>
              <a:t>because a final order has not been issued </a:t>
            </a:r>
            <a:r>
              <a:rPr lang="en-US" dirty="0"/>
              <a:t>by the district court as contemplated by 28 </a:t>
            </a:r>
            <a:r>
              <a:rPr lang="en-US" dirty="0" err="1"/>
              <a:t>U.S.C</a:t>
            </a:r>
            <a:r>
              <a:rPr lang="en-US" dirty="0"/>
              <a:t>. § 1291, and the orders appealed from </a:t>
            </a:r>
            <a:r>
              <a:rPr lang="en-US" dirty="0">
                <a:solidFill>
                  <a:schemeClr val="tx2"/>
                </a:solidFill>
              </a:rPr>
              <a:t>did not dispose of all claims</a:t>
            </a:r>
            <a:r>
              <a:rPr lang="en-US" dirty="0"/>
              <a:t> in the consolidated action.”  </a:t>
            </a:r>
            <a:r>
              <a:rPr lang="en-US" i="1" dirty="0"/>
              <a:t>In re LIBOR-Based Fin. Instruments Antitrust </a:t>
            </a:r>
            <a:r>
              <a:rPr lang="en-US" i="1" dirty="0" err="1"/>
              <a:t>Litig</a:t>
            </a:r>
            <a:r>
              <a:rPr lang="en-US" i="1" dirty="0"/>
              <a:t>.</a:t>
            </a:r>
            <a:r>
              <a:rPr lang="en-US" dirty="0"/>
              <a:t>, 2013 WL 9557843, at *1 (</a:t>
            </a:r>
            <a:r>
              <a:rPr lang="en-US" dirty="0" err="1"/>
              <a:t>2d</a:t>
            </a:r>
            <a:r>
              <a:rPr lang="en-US" dirty="0"/>
              <a:t> Cir. Oct. 30, 2013).</a:t>
            </a:r>
          </a:p>
          <a:p>
            <a:endParaRPr lang="en-US" sz="2000" dirty="0"/>
          </a:p>
          <a:p>
            <a:endParaRPr lang="en-US" dirty="0"/>
          </a:p>
          <a:p>
            <a:endParaRPr lang="en-US" dirty="0"/>
          </a:p>
        </p:txBody>
      </p:sp>
      <p:sp>
        <p:nvSpPr>
          <p:cNvPr id="6" name="Text Placeholder 5"/>
          <p:cNvSpPr>
            <a:spLocks noGrp="1"/>
          </p:cNvSpPr>
          <p:nvPr>
            <p:ph type="body" sz="quarter" idx="10"/>
          </p:nvPr>
        </p:nvSpPr>
        <p:spPr/>
        <p:txBody>
          <a:bodyPr/>
          <a:lstStyle/>
          <a:p>
            <a:r>
              <a:rPr lang="en-US" dirty="0"/>
              <a:t>Continued</a:t>
            </a:r>
          </a:p>
        </p:txBody>
      </p:sp>
      <p:pic>
        <p:nvPicPr>
          <p:cNvPr id="9"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40" y="6693180"/>
            <a:ext cx="1760220" cy="141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chustermanm\Desktop\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6381136"/>
            <a:ext cx="1760220" cy="2839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chustermanm\Desktop\CA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115" y="3836035"/>
            <a:ext cx="4190365" cy="278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133958"/>
      </p:ext>
    </p:extLst>
  </p:cSld>
  <p:clrMapOvr>
    <a:masterClrMapping/>
  </p:clrMapOvr>
  <p:transition>
    <p:wipe dir="r"/>
  </p:transition>
</p:sld>
</file>

<file path=ppt/theme/theme1.xml><?xml version="1.0" encoding="utf-8"?>
<a:theme xmlns:a="http://schemas.openxmlformats.org/drawingml/2006/main" name="SC_2019">
  <a:themeElements>
    <a:clrScheme name="S&amp;C">
      <a:dk1>
        <a:srgbClr val="565A5C"/>
      </a:dk1>
      <a:lt1>
        <a:srgbClr val="FFF7E9"/>
      </a:lt1>
      <a:dk2>
        <a:srgbClr val="CA3259"/>
      </a:dk2>
      <a:lt2>
        <a:srgbClr val="023465"/>
      </a:lt2>
      <a:accent1>
        <a:srgbClr val="CAE3E9"/>
      </a:accent1>
      <a:accent2>
        <a:srgbClr val="7D7B05"/>
      </a:accent2>
      <a:accent3>
        <a:srgbClr val="72B5CC"/>
      </a:accent3>
      <a:accent4>
        <a:srgbClr val="1B487E"/>
      </a:accent4>
      <a:accent5>
        <a:srgbClr val="C4C72F"/>
      </a:accent5>
      <a:accent6>
        <a:srgbClr val="FFAC00"/>
      </a:accent6>
      <a:hlink>
        <a:srgbClr val="72B5CC"/>
      </a:hlink>
      <a:folHlink>
        <a:srgbClr val="1B487E"/>
      </a:folHlink>
    </a:clrScheme>
    <a:fontScheme name="Bullet and Dividers">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400" b="0" i="0" u="none" strike="noStrike" cap="none" normalizeH="0" baseline="0" dirty="0" smtClean="0">
            <a:ln>
              <a:noFill/>
            </a:ln>
            <a:solidFill>
              <a:srgbClr val="023465"/>
            </a:solidFill>
            <a:effectLst/>
            <a:latin typeface="Georgia" pitchFamily="18" charset="0"/>
            <a:cs typeface="Arial" charset="0"/>
          </a:defRPr>
        </a:defPPr>
      </a:lstStyle>
    </a:spDef>
    <a:lnDef>
      <a:spPr bwMode="auto">
        <a:noFill/>
        <a:ln w="9525" cap="flat" cmpd="sng" algn="ctr">
          <a:solidFill>
            <a:schemeClr val="bg2"/>
          </a:solidFill>
          <a:prstDash val="solid"/>
          <a:round/>
          <a:headEnd type="none" w="med" len="med"/>
          <a:tailEnd type="none" w="med" len="med"/>
        </a:ln>
        <a:effectLst/>
      </a:spPr>
      <a:bodyPr/>
      <a:lstStyle/>
    </a:lnDef>
  </a:objectDefaults>
  <a:extraClrSchemeLst>
    <a:extraClrScheme>
      <a:clrScheme name="Bullet and Dividers 1">
        <a:dk1>
          <a:srgbClr val="565A5C"/>
        </a:dk1>
        <a:lt1>
          <a:srgbClr val="FFF7E9"/>
        </a:lt1>
        <a:dk2>
          <a:srgbClr val="B11940"/>
        </a:dk2>
        <a:lt2>
          <a:srgbClr val="023465"/>
        </a:lt2>
        <a:accent1>
          <a:srgbClr val="CAE3E9"/>
        </a:accent1>
        <a:accent2>
          <a:srgbClr val="C4C72F"/>
        </a:accent2>
        <a:accent3>
          <a:srgbClr val="FFFAF2"/>
        </a:accent3>
        <a:accent4>
          <a:srgbClr val="484C4D"/>
        </a:accent4>
        <a:accent5>
          <a:srgbClr val="E1EFF2"/>
        </a:accent5>
        <a:accent6>
          <a:srgbClr val="B1B42A"/>
        </a:accent6>
        <a:hlink>
          <a:srgbClr val="72B5CC"/>
        </a:hlink>
        <a:folHlink>
          <a:srgbClr val="1B48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1B201DE4-F7A6-452B-822F-472F672BB08C}" vid="{3EBD6074-EC28-46EC-8F71-9EEEEF8702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SC_2019_beige_template (with sample slides)</Template>
  <TotalTime>34</TotalTime>
  <Words>3794</Words>
  <Application>Microsoft Office PowerPoint</Application>
  <PresentationFormat>On-screen Show (4:3)</PresentationFormat>
  <Paragraphs>206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Mincho</vt:lpstr>
      <vt:lpstr>Arial</vt:lpstr>
      <vt:lpstr>Calibri</vt:lpstr>
      <vt:lpstr>Georgia</vt:lpstr>
      <vt:lpstr>Symbol</vt:lpstr>
      <vt:lpstr>Times New Roman</vt:lpstr>
      <vt:lpstr>Verdana</vt:lpstr>
      <vt:lpstr>SC_2019</vt:lpstr>
      <vt:lpstr>PowerPoint Presentation</vt:lpstr>
      <vt:lpstr>Overview</vt:lpstr>
      <vt:lpstr>The Judicial Panel on Multidistrict Litigation</vt:lpstr>
      <vt:lpstr>Reviewability of Panel Rulings</vt:lpstr>
      <vt:lpstr>Which Circuit Has Appellate Jurisdiction?</vt:lpstr>
      <vt:lpstr>Which Circuit Has Appellate Jurisdiction?</vt:lpstr>
      <vt:lpstr>When Can You Bring An Appeal?</vt:lpstr>
      <vt:lpstr>Final Judgment Rule</vt:lpstr>
      <vt:lpstr>Final Judgment Rule</vt:lpstr>
      <vt:lpstr>Final Judgment Rule</vt:lpstr>
      <vt:lpstr>Is It Final?</vt:lpstr>
      <vt:lpstr>Is It Final?</vt:lpstr>
      <vt:lpstr>Is It Final?</vt:lpstr>
      <vt:lpstr>Is It Final?</vt:lpstr>
      <vt:lpstr>Is It Final?</vt:lpstr>
      <vt:lpstr>Consolidation of Appeals</vt:lpstr>
      <vt:lpstr>Consolidation of Appeals</vt:lpstr>
      <vt:lpstr>Appealing Bellwether Trials</vt:lpstr>
      <vt:lpstr>Appealing Bellwether Trials</vt:lpstr>
      <vt:lpstr>Appealing Bellwether Trials</vt:lpstr>
      <vt:lpstr>Q&amp;A</vt:lpstr>
      <vt:lpstr>PowerPoint Presentation</vt:lpstr>
    </vt:vector>
  </TitlesOfParts>
  <Company>Sullivan &amp; Cromwell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Extending to as Many Lines as Needed</dc:title>
  <dc:creator>Concha, Tina</dc:creator>
  <cp:lastModifiedBy>Diana Diaz</cp:lastModifiedBy>
  <cp:revision>252</cp:revision>
  <cp:lastPrinted>2019-03-25T14:21:12Z</cp:lastPrinted>
  <dcterms:created xsi:type="dcterms:W3CDTF">2019-03-06T16:14:38Z</dcterms:created>
  <dcterms:modified xsi:type="dcterms:W3CDTF">2019-03-25T14:54:51Z</dcterms:modified>
</cp:coreProperties>
</file>