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1" r:id="rId4"/>
    <p:sldId id="258" r:id="rId5"/>
    <p:sldId id="264" r:id="rId6"/>
    <p:sldId id="262" r:id="rId7"/>
    <p:sldId id="259" r:id="rId8"/>
    <p:sldId id="263" r:id="rId9"/>
    <p:sldId id="260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63D3131-0E85-42E8-A74C-5F72C3502712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A52DC8-9778-4E35-93A2-7B93504673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95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8E4873-EB29-4DE9-BD60-E49CBA46B69D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946DA-FA1C-4AA2-8232-59B57F6FB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00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09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459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37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52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42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98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20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181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40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56352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067F51-61B6-41EC-825F-FEC385DECD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349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E23A-1F41-4E8E-9BF3-113E91B7537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F51-61B6-41EC-825F-FEC385DE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E23A-1F41-4E8E-9BF3-113E91B7537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F51-61B6-41EC-825F-FEC385DE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5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E23A-1F41-4E8E-9BF3-113E91B7537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F51-61B6-41EC-825F-FEC385DE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7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E23A-1F41-4E8E-9BF3-113E91B7537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F51-61B6-41EC-825F-FEC385DE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7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E23A-1F41-4E8E-9BF3-113E91B7537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F51-61B6-41EC-825F-FEC385DE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52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857377"/>
            <a:ext cx="5157787" cy="64769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857377"/>
            <a:ext cx="5183188" cy="647698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573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E23A-1F41-4E8E-9BF3-113E91B7537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F51-61B6-41EC-825F-FEC385DE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112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E23A-1F41-4E8E-9BF3-113E91B7537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F51-61B6-41EC-825F-FEC385DE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99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E23A-1F41-4E8E-9BF3-113E91B7537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F51-61B6-41EC-825F-FEC385DE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033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BE23A-1F41-4E8E-9BF3-113E91B7537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67F51-61B6-41EC-825F-FEC385DECD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61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56352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38200" y="6245679"/>
            <a:ext cx="10515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23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ultijurisdictionlitigation.wordpress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ultijurisdictionlitigation.files.wordpress.com/2012/11/managingmdlproductsliability.pdf" TargetMode="External"/><Relationship Id="rId5" Type="http://schemas.openxmlformats.org/officeDocument/2006/relationships/hyperlink" Target="https://multijurisdictionlitigation.files.wordpress.com/2012/11/multijurisdiction-pocket-final.pdf" TargetMode="External"/><Relationship Id="rId4" Type="http://schemas.openxmlformats.org/officeDocument/2006/relationships/hyperlink" Target="https://multijurisdictionlitigation.files.wordpress.com/2012/11/stfedma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en-US" sz="5400" dirty="0"/>
              <a:t>MDL Coordination with State Courts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8600" b="1" dirty="0"/>
              <a:t>Judge Barbara Rothstein / </a:t>
            </a:r>
            <a:r>
              <a:rPr lang="en-US" sz="8000" i="1" dirty="0"/>
              <a:t>USDC - DC</a:t>
            </a:r>
          </a:p>
          <a:p>
            <a:r>
              <a:rPr lang="en-US" sz="8600" b="1" dirty="0"/>
              <a:t>Dawn Barrios </a:t>
            </a:r>
            <a:r>
              <a:rPr lang="en-US" sz="8600" dirty="0"/>
              <a:t>/ </a:t>
            </a:r>
            <a:r>
              <a:rPr lang="en-US" sz="8000" i="1" dirty="0"/>
              <a:t>Barrios </a:t>
            </a:r>
            <a:r>
              <a:rPr lang="en-US" sz="8000" i="1" dirty="0" err="1"/>
              <a:t>Kingsdorf</a:t>
            </a:r>
            <a:r>
              <a:rPr lang="en-US" sz="8000" i="1" dirty="0"/>
              <a:t> &amp; </a:t>
            </a:r>
            <a:r>
              <a:rPr lang="en-US" sz="8000" i="1" dirty="0" err="1"/>
              <a:t>Casteix</a:t>
            </a:r>
            <a:r>
              <a:rPr lang="en-US" sz="8000" i="1" dirty="0"/>
              <a:t>, L.L.P.</a:t>
            </a:r>
          </a:p>
          <a:p>
            <a:r>
              <a:rPr lang="en-US" sz="8600" b="1" dirty="0"/>
              <a:t>Julie Callsen </a:t>
            </a:r>
            <a:r>
              <a:rPr lang="en-US" sz="8600" dirty="0"/>
              <a:t>/ </a:t>
            </a:r>
            <a:r>
              <a:rPr lang="en-US" sz="8000" i="1" dirty="0"/>
              <a:t>Tucker Ellis LLP</a:t>
            </a:r>
          </a:p>
          <a:p>
            <a:endParaRPr lang="en-US" dirty="0"/>
          </a:p>
          <a:p>
            <a:r>
              <a:rPr lang="en-US" sz="6400" dirty="0"/>
              <a:t>March 26, 2019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76" y="3509963"/>
            <a:ext cx="2925336" cy="1645502"/>
          </a:xfrm>
          <a:prstGeom prst="rect">
            <a:avLst/>
          </a:prstGeom>
          <a:effectLst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9788" y="3509963"/>
            <a:ext cx="2925336" cy="164550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10500000" rev="0"/>
            </a:camera>
            <a:lightRig rig="threePt" dir="t"/>
          </a:scene3d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397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 WHY STATE COURT VERSUS FEDERAL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Lack of diversity</a:t>
            </a:r>
          </a:p>
          <a:p>
            <a:endParaRPr lang="en-US" sz="3200" dirty="0"/>
          </a:p>
          <a:p>
            <a:r>
              <a:rPr lang="en-US" sz="3200" dirty="0"/>
              <a:t>Relinquishing control of your case</a:t>
            </a:r>
          </a:p>
          <a:p>
            <a:endParaRPr lang="en-US" sz="3200" dirty="0"/>
          </a:p>
          <a:p>
            <a:r>
              <a:rPr lang="en-US" sz="3200" dirty="0"/>
              <a:t>Perception of “black hole”</a:t>
            </a:r>
          </a:p>
          <a:p>
            <a:endParaRPr lang="en-US" sz="3200" dirty="0"/>
          </a:p>
          <a:p>
            <a:r>
              <a:rPr lang="en-US" sz="3200" dirty="0"/>
              <a:t>Assessment on cases in MDLs, classes, or mass actions in federal court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406" y="1535762"/>
            <a:ext cx="3276873" cy="24655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248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WHY STATE COURT VERSUS FEDERAL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Comparison of status of federal cases and state cases (to get to trial)</a:t>
            </a:r>
          </a:p>
          <a:p>
            <a:pPr marL="0" indent="0">
              <a:buNone/>
            </a:pPr>
            <a:endParaRPr lang="en-US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MDLs take time to be assigned and get organized</a:t>
            </a:r>
          </a:p>
          <a:p>
            <a:pPr marL="457200" lvl="1" indent="0">
              <a:buNone/>
            </a:pPr>
            <a:endParaRPr lang="en-US" sz="32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State cases may be more advanced and may be in discovery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082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SHOULD THERE BE COORDINATION?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Coordination is favored (Manual for Complex Litigation, Fourth (2015)</a:t>
            </a:r>
          </a:p>
          <a:p>
            <a:pPr lvl="1">
              <a:spcAft>
                <a:spcPts val="600"/>
              </a:spcAft>
            </a:pPr>
            <a:r>
              <a:rPr lang="en-US" sz="2800" i="1" dirty="0"/>
              <a:t>“to minimize conflicts that distract from the primary goal of resolving the parties disputes”, §20.313</a:t>
            </a:r>
          </a:p>
          <a:p>
            <a:pPr lvl="1"/>
            <a:r>
              <a:rPr lang="en-US" sz="2800" i="1" dirty="0"/>
              <a:t>“to reduce the costs, delays, and duplication of effort that often stem from such dispersed litigation”, §20.313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9250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SHOULD THERE BE COORDINATION?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Production of evidence and depositions only done once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9185" y="2537928"/>
            <a:ext cx="4231876" cy="351266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6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cap="all" dirty="0"/>
              <a:t>Challenges to 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06405" cy="4351240"/>
          </a:xfrm>
        </p:spPr>
        <p:txBody>
          <a:bodyPr>
            <a:normAutofit/>
          </a:bodyPr>
          <a:lstStyle/>
          <a:p>
            <a:r>
              <a:rPr lang="en-US" sz="3200" dirty="0"/>
              <a:t>Different rules/standards – Daubert/Frye</a:t>
            </a:r>
          </a:p>
          <a:p>
            <a:endParaRPr lang="en-US" sz="3200" dirty="0"/>
          </a:p>
          <a:p>
            <a:r>
              <a:rPr lang="en-US" sz="3200" dirty="0"/>
              <a:t>Laws vary from state to state</a:t>
            </a:r>
          </a:p>
          <a:p>
            <a:endParaRPr lang="en-US" sz="3200" dirty="0"/>
          </a:p>
          <a:p>
            <a:r>
              <a:rPr lang="en-US" sz="3200" dirty="0"/>
              <a:t>Difference in procedures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Protective orders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 Sealing of records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9055" y="2355765"/>
            <a:ext cx="3825550" cy="3447974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565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STRATEGIES TO ACHIEVE 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47461"/>
            <a:ext cx="10995596" cy="4329502"/>
          </a:xfrm>
        </p:spPr>
        <p:txBody>
          <a:bodyPr>
            <a:normAutofit/>
          </a:bodyPr>
          <a:lstStyle/>
          <a:p>
            <a:r>
              <a:rPr lang="en-US" dirty="0"/>
              <a:t>Judges organize and coordinate with each other</a:t>
            </a:r>
          </a:p>
          <a:p>
            <a:endParaRPr lang="en-US" dirty="0"/>
          </a:p>
          <a:p>
            <a:r>
              <a:rPr lang="en-US" dirty="0"/>
              <a:t>Special Master over all cases for certain issues</a:t>
            </a:r>
          </a:p>
          <a:p>
            <a:pPr marL="0" indent="0">
              <a:buNone/>
            </a:pPr>
            <a:r>
              <a:rPr lang="en-US" dirty="0"/>
              <a:t>	(discovery, settlement)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One electronically shared document depository</a:t>
            </a:r>
          </a:p>
          <a:p>
            <a:endParaRPr lang="en-US" dirty="0"/>
          </a:p>
          <a:p>
            <a:r>
              <a:rPr lang="en-US" dirty="0"/>
              <a:t>MDL Website – State Website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85" y="2269376"/>
            <a:ext cx="3391002" cy="293439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663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STRATEGIES TO ACHIEVE 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MDL and state court federal-state liaison counsel</a:t>
            </a:r>
          </a:p>
          <a:p>
            <a:pPr>
              <a:spcAft>
                <a:spcPts val="1200"/>
              </a:spcAft>
            </a:pPr>
            <a:r>
              <a:rPr lang="en-US" dirty="0"/>
              <a:t>Joint pretrial motions and hearings</a:t>
            </a:r>
          </a:p>
          <a:p>
            <a:r>
              <a:rPr lang="en-US" dirty="0"/>
              <a:t>Coordination of trial dates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70784" y="3834882"/>
            <a:ext cx="3062491" cy="230573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944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AUTHORITIES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800" b="1" dirty="0"/>
              <a:t>Manual for Complex Litigation </a:t>
            </a:r>
            <a:r>
              <a:rPr lang="en-US" sz="1800" dirty="0"/>
              <a:t>(4</a:t>
            </a:r>
            <a:r>
              <a:rPr lang="en-US" sz="1800" baseline="30000" dirty="0"/>
              <a:t>th</a:t>
            </a:r>
            <a:r>
              <a:rPr lang="en-US" sz="1800" dirty="0"/>
              <a:t> Ed.)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800" b="1" dirty="0"/>
              <a:t>Manual for Cooperation Between State and Federal Courts</a:t>
            </a:r>
            <a:r>
              <a:rPr lang="en-US" sz="1800" dirty="0"/>
              <a:t>, Federal Judicial Center, National Center for State Courts, State Justice Institute</a:t>
            </a:r>
          </a:p>
          <a:p>
            <a:pPr marL="0" indent="0">
              <a:spcBef>
                <a:spcPts val="600"/>
              </a:spcBef>
              <a:buNone/>
            </a:pPr>
            <a:endParaRPr lang="en-US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JPML </a:t>
            </a:r>
            <a:r>
              <a:rPr lang="en-US" sz="1800" dirty="0" err="1"/>
              <a:t>Multijurisdiction</a:t>
            </a:r>
            <a:r>
              <a:rPr lang="en-US" sz="1800" dirty="0"/>
              <a:t> Litigation </a:t>
            </a:r>
            <a:r>
              <a:rPr lang="en-US" sz="1800" u="sng" dirty="0">
                <a:hlinkClick r:id="rId3"/>
              </a:rPr>
              <a:t>https://multijurisdictionlitigation.wordpress.com/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James G. Apple, Paula L. Hannaford, &amp; G. Thomas </a:t>
            </a:r>
            <a:r>
              <a:rPr lang="en-US" sz="1800" dirty="0" err="1"/>
              <a:t>Munsterman</a:t>
            </a:r>
            <a:r>
              <a:rPr lang="en-US" sz="1800" dirty="0"/>
              <a:t>, </a:t>
            </a:r>
            <a:r>
              <a:rPr lang="en-US" sz="1800" u="sng" dirty="0">
                <a:hlinkClick r:id="rId4"/>
              </a:rPr>
              <a:t>Manual for Cooperation Between State and Federal Courts</a:t>
            </a:r>
            <a:r>
              <a:rPr lang="en-US" sz="1800" dirty="0"/>
              <a:t> (Federal Judicial Center, National Center for State Courts, and State Justice Institute, 1997)*^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800" dirty="0"/>
              <a:t>Federal Judicial Center &amp; National Center for State Courts, </a:t>
            </a:r>
            <a:r>
              <a:rPr lang="en-US" sz="1800" u="sng" dirty="0">
                <a:hlinkClick r:id="rId5"/>
              </a:rPr>
              <a:t>Coordinating </a:t>
            </a:r>
            <a:r>
              <a:rPr lang="en-US" sz="1800" u="sng" dirty="0" err="1">
                <a:hlinkClick r:id="rId5"/>
              </a:rPr>
              <a:t>Multijurisdiction</a:t>
            </a:r>
            <a:r>
              <a:rPr lang="en-US" sz="1800" u="sng" dirty="0">
                <a:hlinkClick r:id="rId5"/>
              </a:rPr>
              <a:t> Litigation: A Pocket Guide for Judges</a:t>
            </a:r>
            <a:r>
              <a:rPr lang="en-US" sz="1800" dirty="0"/>
              <a:t> (2013)*</a:t>
            </a:r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/>
              <a:t> Barbara J. Rothstein &amp; Catherine R. Borden, </a:t>
            </a:r>
            <a:r>
              <a:rPr lang="en-US" sz="1800" u="sng" dirty="0">
                <a:hlinkClick r:id="rId6"/>
              </a:rPr>
              <a:t>Managing Multidistrict Litigation in Products Liability Cases: A Pocket Guide for Transferee Judges</a:t>
            </a:r>
            <a:r>
              <a:rPr lang="en-US" sz="1800" dirty="0"/>
              <a:t> (Federal Judicial Center &amp; Judicial Panel on Multidistrict Litigation, 2011)^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690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 4 - Stained Glass">
  <a:themeElements>
    <a:clrScheme name="TE Colors 1">
      <a:dk1>
        <a:sysClr val="windowText" lastClr="000000"/>
      </a:dk1>
      <a:lt1>
        <a:sysClr val="window" lastClr="FFFFFF"/>
      </a:lt1>
      <a:dk2>
        <a:srgbClr val="003C71"/>
      </a:dk2>
      <a:lt2>
        <a:srgbClr val="7FA9AE"/>
      </a:lt2>
      <a:accent1>
        <a:srgbClr val="BABC89"/>
      </a:accent1>
      <a:accent2>
        <a:srgbClr val="5E514D"/>
      </a:accent2>
      <a:accent3>
        <a:srgbClr val="ACAAA7"/>
      </a:accent3>
      <a:accent4>
        <a:srgbClr val="E8992C"/>
      </a:accent4>
      <a:accent5>
        <a:srgbClr val="B8DDE1"/>
      </a:accent5>
      <a:accent6>
        <a:srgbClr val="72272B"/>
      </a:accent6>
      <a:hlink>
        <a:srgbClr val="00538A"/>
      </a:hlink>
      <a:folHlink>
        <a:srgbClr val="90272B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 4 - Stained Glass" id="{111DADDF-355A-42DB-8C89-08AF4BDDBFB7}" vid="{86EDCFD2-5B99-4AE4-8E93-55BB2A825F7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293</Words>
  <Application>Microsoft Office PowerPoint</Application>
  <PresentationFormat>Widescreen</PresentationFormat>
  <Paragraphs>59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Wingdings</vt:lpstr>
      <vt:lpstr>TE 4 - Stained Glass</vt:lpstr>
      <vt:lpstr>MDL Coordination with State Courts</vt:lpstr>
      <vt:lpstr> WHY STATE COURT VERSUS FEDERAL COURT</vt:lpstr>
      <vt:lpstr>WHY STATE COURT VERSUS FEDERAL COURT</vt:lpstr>
      <vt:lpstr>SHOULD THERE BE COORDINATION?</vt:lpstr>
      <vt:lpstr>SHOULD THERE BE COORDINATION?</vt:lpstr>
      <vt:lpstr>Challenges to coordination</vt:lpstr>
      <vt:lpstr>STRATEGIES TO ACHIEVE COORDINATION</vt:lpstr>
      <vt:lpstr>STRATEGIES TO ACHIEVE COORDINATION</vt:lpstr>
      <vt:lpstr>AUTHORITIES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MDL Coordination with State Courts</dc:title>
  <cp:lastModifiedBy>Diana Diaz</cp:lastModifiedBy>
  <cp:revision>1</cp:revision>
  <cp:lastPrinted>2019-03-25T14:19:35Z</cp:lastPrinted>
  <dcterms:modified xsi:type="dcterms:W3CDTF">2019-03-25T14:53:53Z</dcterms:modified>
</cp:coreProperties>
</file>