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9"/>
  </p:notesMasterIdLst>
  <p:sldIdLst>
    <p:sldId id="259" r:id="rId2"/>
    <p:sldId id="257" r:id="rId3"/>
    <p:sldId id="260" r:id="rId4"/>
    <p:sldId id="275" r:id="rId5"/>
    <p:sldId id="276" r:id="rId6"/>
    <p:sldId id="263" r:id="rId7"/>
    <p:sldId id="265" r:id="rId8"/>
    <p:sldId id="266" r:id="rId9"/>
    <p:sldId id="270" r:id="rId10"/>
    <p:sldId id="271" r:id="rId11"/>
    <p:sldId id="278" r:id="rId12"/>
    <p:sldId id="280" r:id="rId13"/>
    <p:sldId id="277" r:id="rId14"/>
    <p:sldId id="279" r:id="rId15"/>
    <p:sldId id="269" r:id="rId16"/>
    <p:sldId id="274"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597B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8107" autoAdjust="0"/>
  </p:normalViewPr>
  <p:slideViewPr>
    <p:cSldViewPr>
      <p:cViewPr varScale="1">
        <p:scale>
          <a:sx n="60" d="100"/>
          <a:sy n="60" d="100"/>
        </p:scale>
        <p:origin x="2400"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85D72E7-5417-4917-B6DF-97C9BCDB6FE1}" type="datetimeFigureOut">
              <a:rPr lang="en-US" smtClean="0"/>
              <a:t>3/25/2019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FAEA724-D19C-41B1-9739-16B9A269E798}" type="slidenum">
              <a:rPr lang="en-US" smtClean="0"/>
              <a:t>‹#›</a:t>
            </a:fld>
            <a:endParaRPr lang="en-US"/>
          </a:p>
        </p:txBody>
      </p:sp>
    </p:spTree>
    <p:extLst>
      <p:ext uri="{BB962C8B-B14F-4D97-AF65-F5344CB8AC3E}">
        <p14:creationId xmlns:p14="http://schemas.microsoft.com/office/powerpoint/2010/main" val="30297896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18821321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11524789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8382338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41449281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14451948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dirty="0"/>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23503811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108458903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32298759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555948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35155466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24168211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8705206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16471008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10067524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19919910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25687392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38255974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EBAC125-6E94-4F62-B574-8081DDB48ACC}" type="datetimeFigureOut">
              <a:rPr lang="en-PH" smtClean="0"/>
              <a:t>25/03/2019</a:t>
            </a:fld>
            <a:endParaRPr lang="en-PH"/>
          </a:p>
        </p:txBody>
      </p:sp>
      <p:sp>
        <p:nvSpPr>
          <p:cNvPr id="5" name="Footer Placeholder 4"/>
          <p:cNvSpPr>
            <a:spLocks noGrp="1"/>
          </p:cNvSpPr>
          <p:nvPr>
            <p:ph type="ftr" sz="quarter" idx="11"/>
          </p:nvPr>
        </p:nvSpPr>
        <p:spPr/>
        <p:txBody>
          <a:bodyPr/>
          <a:lstStyle/>
          <a:p>
            <a:endParaRPr lang="en-PH"/>
          </a:p>
        </p:txBody>
      </p:sp>
      <p:sp>
        <p:nvSpPr>
          <p:cNvPr id="6" name="Slide Number Placeholder 5"/>
          <p:cNvSpPr>
            <a:spLocks noGrp="1"/>
          </p:cNvSpPr>
          <p:nvPr>
            <p:ph type="sldNum" sz="quarter" idx="12"/>
          </p:nvPr>
        </p:nvSpPr>
        <p:spPr/>
        <p:txBody>
          <a:bodyPr/>
          <a:lstStyle/>
          <a:p>
            <a:fld id="{485AF905-87A3-47F5-A7DA-2607F4C9EBCC}" type="slidenum">
              <a:rPr lang="en-PH" smtClean="0"/>
              <a:t>‹#›</a:t>
            </a:fld>
            <a:endParaRPr lang="en-PH"/>
          </a:p>
        </p:txBody>
      </p:sp>
    </p:spTree>
    <p:extLst>
      <p:ext uri="{BB962C8B-B14F-4D97-AF65-F5344CB8AC3E}">
        <p14:creationId xmlns:p14="http://schemas.microsoft.com/office/powerpoint/2010/main" val="25687306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EBAC125-6E94-4F62-B574-8081DDB48ACC}" type="datetimeFigureOut">
              <a:rPr lang="en-PH" smtClean="0"/>
              <a:t>25/03/2019</a:t>
            </a:fld>
            <a:endParaRPr lang="en-PH"/>
          </a:p>
        </p:txBody>
      </p:sp>
      <p:sp>
        <p:nvSpPr>
          <p:cNvPr id="5" name="Footer Placeholder 4"/>
          <p:cNvSpPr>
            <a:spLocks noGrp="1"/>
          </p:cNvSpPr>
          <p:nvPr>
            <p:ph type="ftr" sz="quarter" idx="11"/>
          </p:nvPr>
        </p:nvSpPr>
        <p:spPr/>
        <p:txBody>
          <a:bodyPr/>
          <a:lstStyle/>
          <a:p>
            <a:endParaRPr lang="en-PH"/>
          </a:p>
        </p:txBody>
      </p:sp>
      <p:sp>
        <p:nvSpPr>
          <p:cNvPr id="6" name="Slide Number Placeholder 5"/>
          <p:cNvSpPr>
            <a:spLocks noGrp="1"/>
          </p:cNvSpPr>
          <p:nvPr>
            <p:ph type="sldNum" sz="quarter" idx="12"/>
          </p:nvPr>
        </p:nvSpPr>
        <p:spPr/>
        <p:txBody>
          <a:bodyPr/>
          <a:lstStyle/>
          <a:p>
            <a:fld id="{485AF905-87A3-47F5-A7DA-2607F4C9EBCC}" type="slidenum">
              <a:rPr lang="en-PH" smtClean="0"/>
              <a:t>‹#›</a:t>
            </a:fld>
            <a:endParaRPr lang="en-PH"/>
          </a:p>
        </p:txBody>
      </p:sp>
    </p:spTree>
    <p:extLst>
      <p:ext uri="{BB962C8B-B14F-4D97-AF65-F5344CB8AC3E}">
        <p14:creationId xmlns:p14="http://schemas.microsoft.com/office/powerpoint/2010/main" val="1078246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EBAC125-6E94-4F62-B574-8081DDB48ACC}" type="datetimeFigureOut">
              <a:rPr lang="en-PH" smtClean="0"/>
              <a:t>25/03/2019</a:t>
            </a:fld>
            <a:endParaRPr lang="en-PH"/>
          </a:p>
        </p:txBody>
      </p:sp>
      <p:sp>
        <p:nvSpPr>
          <p:cNvPr id="5" name="Footer Placeholder 4"/>
          <p:cNvSpPr>
            <a:spLocks noGrp="1"/>
          </p:cNvSpPr>
          <p:nvPr>
            <p:ph type="ftr" sz="quarter" idx="11"/>
          </p:nvPr>
        </p:nvSpPr>
        <p:spPr/>
        <p:txBody>
          <a:bodyPr/>
          <a:lstStyle/>
          <a:p>
            <a:endParaRPr lang="en-PH"/>
          </a:p>
        </p:txBody>
      </p:sp>
      <p:sp>
        <p:nvSpPr>
          <p:cNvPr id="6" name="Slide Number Placeholder 5"/>
          <p:cNvSpPr>
            <a:spLocks noGrp="1"/>
          </p:cNvSpPr>
          <p:nvPr>
            <p:ph type="sldNum" sz="quarter" idx="12"/>
          </p:nvPr>
        </p:nvSpPr>
        <p:spPr/>
        <p:txBody>
          <a:bodyPr/>
          <a:lstStyle/>
          <a:p>
            <a:fld id="{485AF905-87A3-47F5-A7DA-2607F4C9EBCC}" type="slidenum">
              <a:rPr lang="en-PH" smtClean="0"/>
              <a:t>‹#›</a:t>
            </a:fld>
            <a:endParaRPr lang="en-PH"/>
          </a:p>
        </p:txBody>
      </p:sp>
    </p:spTree>
    <p:extLst>
      <p:ext uri="{BB962C8B-B14F-4D97-AF65-F5344CB8AC3E}">
        <p14:creationId xmlns:p14="http://schemas.microsoft.com/office/powerpoint/2010/main" val="2472770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EBAC125-6E94-4F62-B574-8081DDB48ACC}" type="datetimeFigureOut">
              <a:rPr lang="en-PH" smtClean="0"/>
              <a:t>25/03/2019</a:t>
            </a:fld>
            <a:endParaRPr lang="en-PH"/>
          </a:p>
        </p:txBody>
      </p:sp>
      <p:sp>
        <p:nvSpPr>
          <p:cNvPr id="5" name="Footer Placeholder 4"/>
          <p:cNvSpPr>
            <a:spLocks noGrp="1"/>
          </p:cNvSpPr>
          <p:nvPr>
            <p:ph type="ftr" sz="quarter" idx="11"/>
          </p:nvPr>
        </p:nvSpPr>
        <p:spPr/>
        <p:txBody>
          <a:bodyPr/>
          <a:lstStyle/>
          <a:p>
            <a:endParaRPr lang="en-PH"/>
          </a:p>
        </p:txBody>
      </p:sp>
      <p:sp>
        <p:nvSpPr>
          <p:cNvPr id="6" name="Slide Number Placeholder 5"/>
          <p:cNvSpPr>
            <a:spLocks noGrp="1"/>
          </p:cNvSpPr>
          <p:nvPr>
            <p:ph type="sldNum" sz="quarter" idx="12"/>
          </p:nvPr>
        </p:nvSpPr>
        <p:spPr/>
        <p:txBody>
          <a:bodyPr/>
          <a:lstStyle/>
          <a:p>
            <a:fld id="{485AF905-87A3-47F5-A7DA-2607F4C9EBCC}" type="slidenum">
              <a:rPr lang="en-PH" smtClean="0"/>
              <a:t>‹#›</a:t>
            </a:fld>
            <a:endParaRPr lang="en-PH"/>
          </a:p>
        </p:txBody>
      </p:sp>
    </p:spTree>
    <p:extLst>
      <p:ext uri="{BB962C8B-B14F-4D97-AF65-F5344CB8AC3E}">
        <p14:creationId xmlns:p14="http://schemas.microsoft.com/office/powerpoint/2010/main" val="16145828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EBAC125-6E94-4F62-B574-8081DDB48ACC}" type="datetimeFigureOut">
              <a:rPr lang="en-PH" smtClean="0"/>
              <a:t>25/03/2019</a:t>
            </a:fld>
            <a:endParaRPr lang="en-PH"/>
          </a:p>
        </p:txBody>
      </p:sp>
      <p:sp>
        <p:nvSpPr>
          <p:cNvPr id="5" name="Footer Placeholder 4"/>
          <p:cNvSpPr>
            <a:spLocks noGrp="1"/>
          </p:cNvSpPr>
          <p:nvPr>
            <p:ph type="ftr" sz="quarter" idx="11"/>
          </p:nvPr>
        </p:nvSpPr>
        <p:spPr/>
        <p:txBody>
          <a:bodyPr/>
          <a:lstStyle/>
          <a:p>
            <a:endParaRPr lang="en-PH"/>
          </a:p>
        </p:txBody>
      </p:sp>
      <p:sp>
        <p:nvSpPr>
          <p:cNvPr id="6" name="Slide Number Placeholder 5"/>
          <p:cNvSpPr>
            <a:spLocks noGrp="1"/>
          </p:cNvSpPr>
          <p:nvPr>
            <p:ph type="sldNum" sz="quarter" idx="12"/>
          </p:nvPr>
        </p:nvSpPr>
        <p:spPr/>
        <p:txBody>
          <a:bodyPr/>
          <a:lstStyle/>
          <a:p>
            <a:fld id="{485AF905-87A3-47F5-A7DA-2607F4C9EBCC}" type="slidenum">
              <a:rPr lang="en-PH" smtClean="0"/>
              <a:t>‹#›</a:t>
            </a:fld>
            <a:endParaRPr lang="en-PH"/>
          </a:p>
        </p:txBody>
      </p:sp>
    </p:spTree>
    <p:extLst>
      <p:ext uri="{BB962C8B-B14F-4D97-AF65-F5344CB8AC3E}">
        <p14:creationId xmlns:p14="http://schemas.microsoft.com/office/powerpoint/2010/main" val="1174174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EBAC125-6E94-4F62-B574-8081DDB48ACC}" type="datetimeFigureOut">
              <a:rPr lang="en-PH" smtClean="0"/>
              <a:t>25/03/2019</a:t>
            </a:fld>
            <a:endParaRPr lang="en-PH"/>
          </a:p>
        </p:txBody>
      </p:sp>
      <p:sp>
        <p:nvSpPr>
          <p:cNvPr id="6" name="Footer Placeholder 5"/>
          <p:cNvSpPr>
            <a:spLocks noGrp="1"/>
          </p:cNvSpPr>
          <p:nvPr>
            <p:ph type="ftr" sz="quarter" idx="11"/>
          </p:nvPr>
        </p:nvSpPr>
        <p:spPr/>
        <p:txBody>
          <a:bodyPr/>
          <a:lstStyle/>
          <a:p>
            <a:endParaRPr lang="en-PH"/>
          </a:p>
        </p:txBody>
      </p:sp>
      <p:sp>
        <p:nvSpPr>
          <p:cNvPr id="7" name="Slide Number Placeholder 6"/>
          <p:cNvSpPr>
            <a:spLocks noGrp="1"/>
          </p:cNvSpPr>
          <p:nvPr>
            <p:ph type="sldNum" sz="quarter" idx="12"/>
          </p:nvPr>
        </p:nvSpPr>
        <p:spPr/>
        <p:txBody>
          <a:bodyPr/>
          <a:lstStyle/>
          <a:p>
            <a:fld id="{485AF905-87A3-47F5-A7DA-2607F4C9EBCC}" type="slidenum">
              <a:rPr lang="en-PH" smtClean="0"/>
              <a:t>‹#›</a:t>
            </a:fld>
            <a:endParaRPr lang="en-PH"/>
          </a:p>
        </p:txBody>
      </p:sp>
    </p:spTree>
    <p:extLst>
      <p:ext uri="{BB962C8B-B14F-4D97-AF65-F5344CB8AC3E}">
        <p14:creationId xmlns:p14="http://schemas.microsoft.com/office/powerpoint/2010/main" val="36100939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EBAC125-6E94-4F62-B574-8081DDB48ACC}" type="datetimeFigureOut">
              <a:rPr lang="en-PH" smtClean="0"/>
              <a:t>25/03/2019</a:t>
            </a:fld>
            <a:endParaRPr lang="en-PH"/>
          </a:p>
        </p:txBody>
      </p:sp>
      <p:sp>
        <p:nvSpPr>
          <p:cNvPr id="8" name="Footer Placeholder 7"/>
          <p:cNvSpPr>
            <a:spLocks noGrp="1"/>
          </p:cNvSpPr>
          <p:nvPr>
            <p:ph type="ftr" sz="quarter" idx="11"/>
          </p:nvPr>
        </p:nvSpPr>
        <p:spPr/>
        <p:txBody>
          <a:bodyPr/>
          <a:lstStyle/>
          <a:p>
            <a:endParaRPr lang="en-PH"/>
          </a:p>
        </p:txBody>
      </p:sp>
      <p:sp>
        <p:nvSpPr>
          <p:cNvPr id="9" name="Slide Number Placeholder 8"/>
          <p:cNvSpPr>
            <a:spLocks noGrp="1"/>
          </p:cNvSpPr>
          <p:nvPr>
            <p:ph type="sldNum" sz="quarter" idx="12"/>
          </p:nvPr>
        </p:nvSpPr>
        <p:spPr/>
        <p:txBody>
          <a:bodyPr/>
          <a:lstStyle/>
          <a:p>
            <a:fld id="{485AF905-87A3-47F5-A7DA-2607F4C9EBCC}" type="slidenum">
              <a:rPr lang="en-PH" smtClean="0"/>
              <a:t>‹#›</a:t>
            </a:fld>
            <a:endParaRPr lang="en-PH"/>
          </a:p>
        </p:txBody>
      </p:sp>
    </p:spTree>
    <p:extLst>
      <p:ext uri="{BB962C8B-B14F-4D97-AF65-F5344CB8AC3E}">
        <p14:creationId xmlns:p14="http://schemas.microsoft.com/office/powerpoint/2010/main" val="25135148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EBAC125-6E94-4F62-B574-8081DDB48ACC}" type="datetimeFigureOut">
              <a:rPr lang="en-PH" smtClean="0"/>
              <a:t>25/03/2019</a:t>
            </a:fld>
            <a:endParaRPr lang="en-PH"/>
          </a:p>
        </p:txBody>
      </p:sp>
      <p:sp>
        <p:nvSpPr>
          <p:cNvPr id="4" name="Footer Placeholder 3"/>
          <p:cNvSpPr>
            <a:spLocks noGrp="1"/>
          </p:cNvSpPr>
          <p:nvPr>
            <p:ph type="ftr" sz="quarter" idx="11"/>
          </p:nvPr>
        </p:nvSpPr>
        <p:spPr/>
        <p:txBody>
          <a:bodyPr/>
          <a:lstStyle/>
          <a:p>
            <a:endParaRPr lang="en-PH"/>
          </a:p>
        </p:txBody>
      </p:sp>
      <p:sp>
        <p:nvSpPr>
          <p:cNvPr id="5" name="Slide Number Placeholder 4"/>
          <p:cNvSpPr>
            <a:spLocks noGrp="1"/>
          </p:cNvSpPr>
          <p:nvPr>
            <p:ph type="sldNum" sz="quarter" idx="12"/>
          </p:nvPr>
        </p:nvSpPr>
        <p:spPr/>
        <p:txBody>
          <a:bodyPr/>
          <a:lstStyle/>
          <a:p>
            <a:fld id="{485AF905-87A3-47F5-A7DA-2607F4C9EBCC}" type="slidenum">
              <a:rPr lang="en-PH" smtClean="0"/>
              <a:t>‹#›</a:t>
            </a:fld>
            <a:endParaRPr lang="en-PH"/>
          </a:p>
        </p:txBody>
      </p:sp>
    </p:spTree>
    <p:extLst>
      <p:ext uri="{BB962C8B-B14F-4D97-AF65-F5344CB8AC3E}">
        <p14:creationId xmlns:p14="http://schemas.microsoft.com/office/powerpoint/2010/main" val="21463052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BAC125-6E94-4F62-B574-8081DDB48ACC}" type="datetimeFigureOut">
              <a:rPr lang="en-PH" smtClean="0"/>
              <a:t>25/03/2019</a:t>
            </a:fld>
            <a:endParaRPr lang="en-PH"/>
          </a:p>
        </p:txBody>
      </p:sp>
      <p:sp>
        <p:nvSpPr>
          <p:cNvPr id="3" name="Footer Placeholder 2"/>
          <p:cNvSpPr>
            <a:spLocks noGrp="1"/>
          </p:cNvSpPr>
          <p:nvPr>
            <p:ph type="ftr" sz="quarter" idx="11"/>
          </p:nvPr>
        </p:nvSpPr>
        <p:spPr/>
        <p:txBody>
          <a:bodyPr/>
          <a:lstStyle/>
          <a:p>
            <a:endParaRPr lang="en-PH"/>
          </a:p>
        </p:txBody>
      </p:sp>
      <p:sp>
        <p:nvSpPr>
          <p:cNvPr id="4" name="Slide Number Placeholder 3"/>
          <p:cNvSpPr>
            <a:spLocks noGrp="1"/>
          </p:cNvSpPr>
          <p:nvPr>
            <p:ph type="sldNum" sz="quarter" idx="12"/>
          </p:nvPr>
        </p:nvSpPr>
        <p:spPr/>
        <p:txBody>
          <a:bodyPr/>
          <a:lstStyle/>
          <a:p>
            <a:fld id="{485AF905-87A3-47F5-A7DA-2607F4C9EBCC}" type="slidenum">
              <a:rPr lang="en-PH" smtClean="0"/>
              <a:t>‹#›</a:t>
            </a:fld>
            <a:endParaRPr lang="en-PH"/>
          </a:p>
        </p:txBody>
      </p:sp>
    </p:spTree>
    <p:extLst>
      <p:ext uri="{BB962C8B-B14F-4D97-AF65-F5344CB8AC3E}">
        <p14:creationId xmlns:p14="http://schemas.microsoft.com/office/powerpoint/2010/main" val="445321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EBAC125-6E94-4F62-B574-8081DDB48ACC}" type="datetimeFigureOut">
              <a:rPr lang="en-PH" smtClean="0"/>
              <a:t>25/03/2019</a:t>
            </a:fld>
            <a:endParaRPr lang="en-PH"/>
          </a:p>
        </p:txBody>
      </p:sp>
      <p:sp>
        <p:nvSpPr>
          <p:cNvPr id="6" name="Footer Placeholder 5"/>
          <p:cNvSpPr>
            <a:spLocks noGrp="1"/>
          </p:cNvSpPr>
          <p:nvPr>
            <p:ph type="ftr" sz="quarter" idx="11"/>
          </p:nvPr>
        </p:nvSpPr>
        <p:spPr/>
        <p:txBody>
          <a:bodyPr/>
          <a:lstStyle/>
          <a:p>
            <a:endParaRPr lang="en-PH"/>
          </a:p>
        </p:txBody>
      </p:sp>
      <p:sp>
        <p:nvSpPr>
          <p:cNvPr id="7" name="Slide Number Placeholder 6"/>
          <p:cNvSpPr>
            <a:spLocks noGrp="1"/>
          </p:cNvSpPr>
          <p:nvPr>
            <p:ph type="sldNum" sz="quarter" idx="12"/>
          </p:nvPr>
        </p:nvSpPr>
        <p:spPr/>
        <p:txBody>
          <a:bodyPr/>
          <a:lstStyle/>
          <a:p>
            <a:fld id="{485AF905-87A3-47F5-A7DA-2607F4C9EBCC}" type="slidenum">
              <a:rPr lang="en-PH" smtClean="0"/>
              <a:t>‹#›</a:t>
            </a:fld>
            <a:endParaRPr lang="en-PH"/>
          </a:p>
        </p:txBody>
      </p:sp>
    </p:spTree>
    <p:extLst>
      <p:ext uri="{BB962C8B-B14F-4D97-AF65-F5344CB8AC3E}">
        <p14:creationId xmlns:p14="http://schemas.microsoft.com/office/powerpoint/2010/main" val="35955139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EBAC125-6E94-4F62-B574-8081DDB48ACC}" type="datetimeFigureOut">
              <a:rPr lang="en-PH" smtClean="0"/>
              <a:t>25/03/2019</a:t>
            </a:fld>
            <a:endParaRPr lang="en-PH"/>
          </a:p>
        </p:txBody>
      </p:sp>
      <p:sp>
        <p:nvSpPr>
          <p:cNvPr id="6" name="Footer Placeholder 5"/>
          <p:cNvSpPr>
            <a:spLocks noGrp="1"/>
          </p:cNvSpPr>
          <p:nvPr>
            <p:ph type="ftr" sz="quarter" idx="11"/>
          </p:nvPr>
        </p:nvSpPr>
        <p:spPr/>
        <p:txBody>
          <a:bodyPr/>
          <a:lstStyle/>
          <a:p>
            <a:endParaRPr lang="en-PH"/>
          </a:p>
        </p:txBody>
      </p:sp>
      <p:sp>
        <p:nvSpPr>
          <p:cNvPr id="7" name="Slide Number Placeholder 6"/>
          <p:cNvSpPr>
            <a:spLocks noGrp="1"/>
          </p:cNvSpPr>
          <p:nvPr>
            <p:ph type="sldNum" sz="quarter" idx="12"/>
          </p:nvPr>
        </p:nvSpPr>
        <p:spPr/>
        <p:txBody>
          <a:bodyPr/>
          <a:lstStyle/>
          <a:p>
            <a:fld id="{485AF905-87A3-47F5-A7DA-2607F4C9EBCC}" type="slidenum">
              <a:rPr lang="en-PH" smtClean="0"/>
              <a:t>‹#›</a:t>
            </a:fld>
            <a:endParaRPr lang="en-PH"/>
          </a:p>
        </p:txBody>
      </p:sp>
    </p:spTree>
    <p:extLst>
      <p:ext uri="{BB962C8B-B14F-4D97-AF65-F5344CB8AC3E}">
        <p14:creationId xmlns:p14="http://schemas.microsoft.com/office/powerpoint/2010/main" val="390179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BAC125-6E94-4F62-B574-8081DDB48ACC}" type="datetimeFigureOut">
              <a:rPr lang="en-PH" smtClean="0"/>
              <a:pPr/>
              <a:t>25/03/2019</a:t>
            </a:fld>
            <a:endParaRPr lang="en-PH"/>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PH"/>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5AF905-87A3-47F5-A7DA-2607F4C9EBCC}" type="slidenum">
              <a:rPr lang="en-PH" smtClean="0"/>
              <a:pPr/>
              <a:t>‹#›</a:t>
            </a:fld>
            <a:endParaRPr lang="en-PH"/>
          </a:p>
        </p:txBody>
      </p:sp>
    </p:spTree>
    <p:extLst>
      <p:ext uri="{BB962C8B-B14F-4D97-AF65-F5344CB8AC3E}">
        <p14:creationId xmlns:p14="http://schemas.microsoft.com/office/powerpoint/2010/main" val="150989367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0" y="1219200"/>
            <a:ext cx="7391400" cy="1600200"/>
          </a:xfrm>
        </p:spPr>
        <p:txBody>
          <a:bodyPr>
            <a:noAutofit/>
          </a:bodyPr>
          <a:lstStyle/>
          <a:p>
            <a:r>
              <a:rPr lang="en-PH" dirty="0">
                <a:latin typeface="Arial" panose="020B0604020202020204" pitchFamily="34" charset="0"/>
                <a:cs typeface="Arial" panose="020B0604020202020204" pitchFamily="34" charset="0"/>
              </a:rPr>
              <a:t>Selection of Lead Counsel and Steering Committees </a:t>
            </a:r>
          </a:p>
        </p:txBody>
      </p:sp>
      <p:sp>
        <p:nvSpPr>
          <p:cNvPr id="5" name="Subtitle 4"/>
          <p:cNvSpPr>
            <a:spLocks noGrp="1"/>
          </p:cNvSpPr>
          <p:nvPr>
            <p:ph type="subTitle" idx="1"/>
          </p:nvPr>
        </p:nvSpPr>
        <p:spPr>
          <a:xfrm>
            <a:off x="1219200" y="3429000"/>
            <a:ext cx="6476581" cy="2895600"/>
          </a:xfrm>
        </p:spPr>
        <p:txBody>
          <a:bodyPr>
            <a:normAutofit fontScale="85000" lnSpcReduction="20000"/>
          </a:bodyPr>
          <a:lstStyle/>
          <a:p>
            <a:r>
              <a:rPr lang="en-PH" dirty="0">
                <a:solidFill>
                  <a:schemeClr val="tx1"/>
                </a:solidFill>
                <a:latin typeface="Arial" panose="020B0604020202020204" pitchFamily="34" charset="0"/>
                <a:cs typeface="Arial" panose="020B0604020202020204" pitchFamily="34" charset="0"/>
              </a:rPr>
              <a:t>The Honorable John Lungstrum</a:t>
            </a:r>
          </a:p>
          <a:p>
            <a:r>
              <a:rPr lang="en-PH" dirty="0">
                <a:solidFill>
                  <a:schemeClr val="tx1"/>
                </a:solidFill>
                <a:latin typeface="Arial" panose="020B0604020202020204" pitchFamily="34" charset="0"/>
                <a:cs typeface="Arial" panose="020B0604020202020204" pitchFamily="34" charset="0"/>
              </a:rPr>
              <a:t>The Honorable Catherine Perry</a:t>
            </a:r>
          </a:p>
          <a:p>
            <a:r>
              <a:rPr lang="en-PH" dirty="0">
                <a:solidFill>
                  <a:schemeClr val="tx1"/>
                </a:solidFill>
                <a:latin typeface="Arial" panose="020B0604020202020204" pitchFamily="34" charset="0"/>
                <a:cs typeface="Arial" panose="020B0604020202020204" pitchFamily="34" charset="0"/>
              </a:rPr>
              <a:t>Abby McClellan Stueve Siegel Hanson LLP </a:t>
            </a:r>
          </a:p>
          <a:p>
            <a:r>
              <a:rPr lang="en-US" dirty="0">
                <a:solidFill>
                  <a:schemeClr val="bg1"/>
                </a:solidFill>
                <a:latin typeface="Times New Roman" panose="02020603050405020304" pitchFamily="18" charset="0"/>
                <a:cs typeface="Times New Roman" panose="02020603050405020304" pitchFamily="18" charset="0"/>
              </a:rPr>
              <a:t>s in MDLs and Class Actions </a:t>
            </a:r>
          </a:p>
          <a:p>
            <a:r>
              <a:rPr lang="en-US" dirty="0">
                <a:solidFill>
                  <a:schemeClr val="bg1"/>
                </a:solidFill>
                <a:latin typeface="Times New Roman" panose="02020603050405020304" pitchFamily="18" charset="0"/>
                <a:cs typeface="Times New Roman" panose="02020603050405020304" pitchFamily="18" charset="0"/>
              </a:rPr>
              <a:t>Continuing Legal Education </a:t>
            </a:r>
          </a:p>
          <a:p>
            <a:r>
              <a:rPr lang="en-US" dirty="0">
                <a:solidFill>
                  <a:schemeClr val="bg1"/>
                </a:solidFill>
                <a:latin typeface="Times New Roman" panose="02020603050405020304" pitchFamily="18" charset="0"/>
                <a:cs typeface="Times New Roman" panose="02020603050405020304" pitchFamily="18" charset="0"/>
              </a:rPr>
              <a:t>March 26, 2019</a:t>
            </a:r>
          </a:p>
          <a:p>
            <a:endParaRPr lang="en-PH" dirty="0">
              <a:solidFill>
                <a:schemeClr val="tx1"/>
              </a:solidFill>
            </a:endParaRPr>
          </a:p>
        </p:txBody>
      </p:sp>
      <p:sp>
        <p:nvSpPr>
          <p:cNvPr id="3" name="TextBox 2"/>
          <p:cNvSpPr txBox="1"/>
          <p:nvPr/>
        </p:nvSpPr>
        <p:spPr>
          <a:xfrm>
            <a:off x="762000" y="5562600"/>
            <a:ext cx="7543800" cy="646331"/>
          </a:xfrm>
          <a:prstGeom prst="rect">
            <a:avLst/>
          </a:prstGeom>
          <a:noFill/>
        </p:spPr>
        <p:txBody>
          <a:bodyPr wrap="square" rtlCol="0">
            <a:spAutoFit/>
          </a:bodyPr>
          <a:lstStyle/>
          <a:p>
            <a:pPr algn="ctr"/>
            <a:r>
              <a:rPr lang="en-US" dirty="0">
                <a:latin typeface="Arial" panose="020B0604020202020204" pitchFamily="34" charset="0"/>
                <a:cs typeface="Arial" panose="020B0604020202020204" pitchFamily="34" charset="0"/>
              </a:rPr>
              <a:t>Current Issues in MDLs and Class Actions </a:t>
            </a:r>
          </a:p>
          <a:p>
            <a:pPr algn="ctr"/>
            <a:r>
              <a:rPr lang="en-US" dirty="0">
                <a:latin typeface="Arial" panose="020B0604020202020204" pitchFamily="34" charset="0"/>
                <a:cs typeface="Arial" panose="020B0604020202020204" pitchFamily="34" charset="0"/>
              </a:rPr>
              <a:t>Continuing Legal Education </a:t>
            </a:r>
          </a:p>
        </p:txBody>
      </p:sp>
      <p:sp>
        <p:nvSpPr>
          <p:cNvPr id="2" name="Footer Placeholder 1"/>
          <p:cNvSpPr>
            <a:spLocks noGrp="1"/>
          </p:cNvSpPr>
          <p:nvPr>
            <p:ph type="ftr" sz="quarter" idx="11"/>
          </p:nvPr>
        </p:nvSpPr>
        <p:spPr/>
        <p:txBody>
          <a:bodyPr/>
          <a:lstStyle/>
          <a:p>
            <a:endParaRPr lang="en-PH"/>
          </a:p>
        </p:txBody>
      </p:sp>
    </p:spTree>
    <p:extLst>
      <p:ext uri="{BB962C8B-B14F-4D97-AF65-F5344CB8AC3E}">
        <p14:creationId xmlns:p14="http://schemas.microsoft.com/office/powerpoint/2010/main" val="2067406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cs typeface="Arial" panose="020B0604020202020204" pitchFamily="34" charset="0"/>
              </a:rPr>
              <a:t>Ability to Manage Litigation </a:t>
            </a:r>
          </a:p>
        </p:txBody>
      </p:sp>
      <p:sp>
        <p:nvSpPr>
          <p:cNvPr id="3" name="Content Placeholder 2"/>
          <p:cNvSpPr>
            <a:spLocks noGrp="1"/>
          </p:cNvSpPr>
          <p:nvPr>
            <p:ph idx="1"/>
          </p:nvPr>
        </p:nvSpPr>
        <p:spPr/>
        <p:txBody>
          <a:bodyPr>
            <a:normAutofit fontScale="92500"/>
          </a:bodyPr>
          <a:lstStyle/>
          <a:p>
            <a:pPr marL="0" indent="0">
              <a:buNone/>
            </a:pPr>
            <a:r>
              <a:rPr lang="en-US" sz="3000" dirty="0">
                <a:latin typeface="Arial" panose="020B0604020202020204" pitchFamily="34" charset="0"/>
                <a:cs typeface="Arial" panose="020B0604020202020204" pitchFamily="34" charset="0"/>
              </a:rPr>
              <a:t>Team Player </a:t>
            </a:r>
          </a:p>
          <a:p>
            <a:pPr lvl="1">
              <a:buFont typeface="Wingdings" panose="05000000000000000000" pitchFamily="2" charset="2"/>
              <a:buChar char="q"/>
            </a:pPr>
            <a:r>
              <a:rPr lang="en-US" sz="2600" dirty="0">
                <a:latin typeface="Arial" panose="020B0604020202020204" pitchFamily="34" charset="0"/>
                <a:cs typeface="Arial" panose="020B0604020202020204" pitchFamily="34" charset="0"/>
              </a:rPr>
              <a:t>Can the attorney play well in </a:t>
            </a:r>
          </a:p>
          <a:p>
            <a:pPr marL="457200" lvl="1" indent="0">
              <a:buNone/>
            </a:pPr>
            <a:r>
              <a:rPr lang="en-US" sz="2600" dirty="0">
                <a:latin typeface="Arial" panose="020B0604020202020204" pitchFamily="34" charset="0"/>
                <a:cs typeface="Arial" panose="020B0604020202020204" pitchFamily="34" charset="0"/>
              </a:rPr>
              <a:t>the sandbox?</a:t>
            </a:r>
          </a:p>
          <a:p>
            <a:pPr marL="0" indent="0">
              <a:buNone/>
            </a:pPr>
            <a:r>
              <a:rPr lang="en-US" sz="3000" dirty="0">
                <a:latin typeface="Arial" panose="020B0604020202020204" pitchFamily="34" charset="0"/>
                <a:cs typeface="Arial" panose="020B0604020202020204" pitchFamily="34" charset="0"/>
              </a:rPr>
              <a:t>Expertise and Experience </a:t>
            </a:r>
          </a:p>
          <a:p>
            <a:pPr lvl="1">
              <a:buFont typeface="Wingdings" panose="05000000000000000000" pitchFamily="2" charset="2"/>
              <a:buChar char="q"/>
            </a:pPr>
            <a:r>
              <a:rPr lang="en-US" sz="2600" dirty="0">
                <a:latin typeface="Arial" panose="020B0604020202020204" pitchFamily="34" charset="0"/>
                <a:cs typeface="Arial" panose="020B0604020202020204" pitchFamily="34" charset="0"/>
              </a:rPr>
              <a:t>The expertise and experience should be diverse  </a:t>
            </a:r>
          </a:p>
          <a:p>
            <a:pPr marL="0" indent="0">
              <a:buNone/>
            </a:pPr>
            <a:r>
              <a:rPr lang="en-US" sz="3000" dirty="0">
                <a:latin typeface="Arial" panose="020B0604020202020204" pitchFamily="34" charset="0"/>
                <a:cs typeface="Arial" panose="020B0604020202020204" pitchFamily="34" charset="0"/>
              </a:rPr>
              <a:t>Demands of Applicants’ Time </a:t>
            </a:r>
          </a:p>
          <a:p>
            <a:pPr lvl="1">
              <a:buFont typeface="Wingdings" panose="05000000000000000000" pitchFamily="2" charset="2"/>
              <a:buChar char="q"/>
            </a:pPr>
            <a:r>
              <a:rPr lang="en-US" sz="2600" dirty="0">
                <a:latin typeface="Arial" panose="020B0604020202020204" pitchFamily="34" charset="0"/>
                <a:cs typeface="Arial" panose="020B0604020202020204" pitchFamily="34" charset="0"/>
              </a:rPr>
              <a:t>Involvement in other MDLs/Cases </a:t>
            </a:r>
          </a:p>
          <a:p>
            <a:pPr marL="0" indent="0">
              <a:buNone/>
            </a:pPr>
            <a:r>
              <a:rPr lang="en-US" sz="3000" dirty="0">
                <a:latin typeface="Arial" panose="020B0604020202020204" pitchFamily="34" charset="0"/>
                <a:cs typeface="Arial" panose="020B0604020202020204" pitchFamily="34" charset="0"/>
              </a:rPr>
              <a:t>Firm Resources Available</a:t>
            </a:r>
          </a:p>
          <a:p>
            <a:pPr lvl="1">
              <a:buFont typeface="Wingdings" panose="05000000000000000000" pitchFamily="2" charset="2"/>
              <a:buChar char="q"/>
            </a:pPr>
            <a:r>
              <a:rPr lang="en-US" sz="2600" dirty="0">
                <a:latin typeface="Arial" panose="020B0604020202020204" pitchFamily="34" charset="0"/>
                <a:cs typeface="Arial" panose="020B0604020202020204" pitchFamily="34" charset="0"/>
              </a:rPr>
              <a:t>This includes financial resources and human capital </a:t>
            </a:r>
          </a:p>
          <a:p>
            <a:pPr marL="457200" lvl="1" indent="0">
              <a:buNone/>
            </a:pPr>
            <a:endParaRPr lang="en-US" dirty="0"/>
          </a:p>
          <a:p>
            <a:pPr marL="0" indent="0">
              <a:buNone/>
            </a:pPr>
            <a:endParaRPr lang="en-US" dirty="0"/>
          </a:p>
          <a:p>
            <a:pPr marL="0" indent="0">
              <a:buNone/>
            </a:pPr>
            <a:endParaRPr lang="en-US" dirty="0"/>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10200" y="1599418"/>
            <a:ext cx="2857500" cy="189464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Footer Placeholder 3"/>
          <p:cNvSpPr>
            <a:spLocks noGrp="1"/>
          </p:cNvSpPr>
          <p:nvPr>
            <p:ph type="ftr" sz="quarter" idx="11"/>
          </p:nvPr>
        </p:nvSpPr>
        <p:spPr/>
        <p:txBody>
          <a:bodyPr/>
          <a:lstStyle/>
          <a:p>
            <a:endParaRPr lang="en-PH"/>
          </a:p>
        </p:txBody>
      </p:sp>
    </p:spTree>
    <p:extLst>
      <p:ext uri="{BB962C8B-B14F-4D97-AF65-F5344CB8AC3E}">
        <p14:creationId xmlns:p14="http://schemas.microsoft.com/office/powerpoint/2010/main" val="40458889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cs typeface="Arial" panose="020B0604020202020204" pitchFamily="34" charset="0"/>
              </a:rPr>
              <a:t>Ability to Finance Litigation </a:t>
            </a:r>
          </a:p>
        </p:txBody>
      </p:sp>
      <p:sp>
        <p:nvSpPr>
          <p:cNvPr id="3" name="Content Placeholder 2"/>
          <p:cNvSpPr>
            <a:spLocks noGrp="1"/>
          </p:cNvSpPr>
          <p:nvPr>
            <p:ph idx="1"/>
          </p:nvPr>
        </p:nvSpPr>
        <p:spPr/>
        <p:txBody>
          <a:bodyPr>
            <a:normAutofit/>
          </a:bodyPr>
          <a:lstStyle/>
          <a:p>
            <a:pPr>
              <a:buFont typeface="Wingdings" panose="05000000000000000000" pitchFamily="2" charset="2"/>
              <a:buChar char="q"/>
            </a:pPr>
            <a:r>
              <a:rPr lang="en-US" sz="2200" dirty="0">
                <a:latin typeface="Arial" panose="020B0604020202020204" pitchFamily="34" charset="0"/>
                <a:cs typeface="Arial" panose="020B0604020202020204" pitchFamily="34" charset="0"/>
              </a:rPr>
              <a:t>In large and mass-tort MDLs, the cost can be exceedingly high. For example, the leadership in the </a:t>
            </a:r>
            <a:r>
              <a:rPr lang="en-US" sz="2200" dirty="0" err="1">
                <a:latin typeface="Arial" panose="020B0604020202020204" pitchFamily="34" charset="0"/>
                <a:cs typeface="Arial" panose="020B0604020202020204" pitchFamily="34" charset="0"/>
              </a:rPr>
              <a:t>Vioxx</a:t>
            </a:r>
            <a:r>
              <a:rPr lang="en-US" sz="2200" dirty="0">
                <a:latin typeface="Arial" panose="020B0604020202020204" pitchFamily="34" charset="0"/>
                <a:cs typeface="Arial" panose="020B0604020202020204" pitchFamily="34" charset="0"/>
              </a:rPr>
              <a:t> MDL fronted </a:t>
            </a:r>
            <a:r>
              <a:rPr lang="en-US" sz="2200" u="sng" dirty="0">
                <a:latin typeface="Arial" panose="020B0604020202020204" pitchFamily="34" charset="0"/>
                <a:cs typeface="Arial" panose="020B0604020202020204" pitchFamily="34" charset="0"/>
              </a:rPr>
              <a:t>41 million</a:t>
            </a:r>
            <a:r>
              <a:rPr lang="en-US" sz="2200" b="1" u="sng" dirty="0">
                <a:latin typeface="Arial" panose="020B0604020202020204" pitchFamily="34" charset="0"/>
                <a:cs typeface="Arial" panose="020B0604020202020204" pitchFamily="34" charset="0"/>
              </a:rPr>
              <a:t>.</a:t>
            </a:r>
            <a:r>
              <a:rPr lang="en-US" sz="2200" u="sng" dirty="0">
                <a:latin typeface="Arial" panose="020B0604020202020204" pitchFamily="34" charset="0"/>
                <a:cs typeface="Arial" panose="020B0604020202020204" pitchFamily="34" charset="0"/>
              </a:rPr>
              <a:t> </a:t>
            </a:r>
          </a:p>
          <a:p>
            <a:pPr>
              <a:buFont typeface="Wingdings" panose="05000000000000000000" pitchFamily="2" charset="2"/>
              <a:buChar char="q"/>
            </a:pPr>
            <a:r>
              <a:rPr lang="en-US" sz="2200" dirty="0">
                <a:latin typeface="Arial" panose="020B0604020202020204" pitchFamily="34" charset="0"/>
                <a:cs typeface="Arial" panose="020B0604020202020204" pitchFamily="34" charset="0"/>
              </a:rPr>
              <a:t>The ability to provide financial and other recourses is a significant factor in determining appointment. </a:t>
            </a:r>
            <a:endParaRPr lang="en-US" sz="2200" b="1" u="sng" dirty="0">
              <a:latin typeface="Arial" panose="020B0604020202020204" pitchFamily="34" charset="0"/>
              <a:cs typeface="Arial" panose="020B0604020202020204" pitchFamily="34" charset="0"/>
            </a:endParaRPr>
          </a:p>
          <a:p>
            <a:pPr>
              <a:buFont typeface="Wingdings" panose="05000000000000000000" pitchFamily="2" charset="2"/>
              <a:buChar char="q"/>
            </a:pPr>
            <a:r>
              <a:rPr lang="en-US" sz="2200" dirty="0">
                <a:latin typeface="Arial" panose="020B0604020202020204" pitchFamily="34" charset="0"/>
                <a:cs typeface="Arial" panose="020B0604020202020204" pitchFamily="34" charset="0"/>
              </a:rPr>
              <a:t>Principal/Agent Relationship: With new finance mechanisms emerging there is a push to disclose the source of the funding and whether that funder has a voice in the litigation process, costs, or settlement sign-off.</a:t>
            </a:r>
          </a:p>
          <a:p>
            <a:pPr>
              <a:buFont typeface="Wingdings" panose="05000000000000000000" pitchFamily="2" charset="2"/>
              <a:buChar char="q"/>
            </a:pPr>
            <a:r>
              <a:rPr lang="en-US" sz="2200" dirty="0">
                <a:latin typeface="Arial" panose="020B0604020202020204" pitchFamily="34" charset="0"/>
                <a:cs typeface="Arial" panose="020B0604020202020204" pitchFamily="34" charset="0"/>
              </a:rPr>
              <a:t>To keep financial information confidential judges may seek this information be disclosed for in camera review. </a:t>
            </a:r>
            <a:endParaRPr lang="en-US" b="1" dirty="0">
              <a:latin typeface="Arial" panose="020B0604020202020204" pitchFamily="34" charset="0"/>
              <a:cs typeface="Arial" panose="020B0604020202020204" pitchFamily="34" charset="0"/>
            </a:endParaRPr>
          </a:p>
          <a:p>
            <a:pPr marL="0" indent="0">
              <a:buNone/>
            </a:pPr>
            <a:endParaRPr lang="en-US" dirty="0"/>
          </a:p>
        </p:txBody>
      </p:sp>
      <p:sp>
        <p:nvSpPr>
          <p:cNvPr id="4" name="Footer Placeholder 3"/>
          <p:cNvSpPr>
            <a:spLocks noGrp="1"/>
          </p:cNvSpPr>
          <p:nvPr>
            <p:ph type="ftr" sz="quarter" idx="11"/>
          </p:nvPr>
        </p:nvSpPr>
        <p:spPr/>
        <p:txBody>
          <a:bodyPr/>
          <a:lstStyle/>
          <a:p>
            <a:endParaRPr lang="en-PH"/>
          </a:p>
        </p:txBody>
      </p:sp>
    </p:spTree>
    <p:extLst>
      <p:ext uri="{BB962C8B-B14F-4D97-AF65-F5344CB8AC3E}">
        <p14:creationId xmlns:p14="http://schemas.microsoft.com/office/powerpoint/2010/main" val="25563100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Arial" panose="020B0604020202020204" pitchFamily="34" charset="0"/>
                <a:cs typeface="Arial" panose="020B0604020202020204" pitchFamily="34" charset="0"/>
              </a:rPr>
              <a:t>Application and Hearing Process</a:t>
            </a:r>
          </a:p>
        </p:txBody>
      </p:sp>
      <p:sp>
        <p:nvSpPr>
          <p:cNvPr id="3" name="Content Placeholder 2"/>
          <p:cNvSpPr>
            <a:spLocks noGrp="1"/>
          </p:cNvSpPr>
          <p:nvPr>
            <p:ph idx="1"/>
          </p:nvPr>
        </p:nvSpPr>
        <p:spPr/>
        <p:txBody>
          <a:bodyPr>
            <a:normAutofit lnSpcReduction="10000"/>
          </a:bodyPr>
          <a:lstStyle/>
          <a:p>
            <a:pPr marL="0" indent="0">
              <a:buNone/>
            </a:pPr>
            <a:r>
              <a:rPr lang="en-US" dirty="0">
                <a:latin typeface="Arial" panose="020B0604020202020204" pitchFamily="34" charset="0"/>
                <a:cs typeface="Arial" panose="020B0604020202020204" pitchFamily="34" charset="0"/>
              </a:rPr>
              <a:t>As soon as possible a PTO should be issued by the transferee judge that outlines the following:</a:t>
            </a:r>
          </a:p>
          <a:p>
            <a:pPr>
              <a:buFont typeface="Wingdings" panose="05000000000000000000" pitchFamily="2" charset="2"/>
              <a:buChar char="q"/>
            </a:pPr>
            <a:r>
              <a:rPr lang="en-US" dirty="0">
                <a:latin typeface="Arial" panose="020B0604020202020204" pitchFamily="34" charset="0"/>
                <a:cs typeface="Arial" panose="020B0604020202020204" pitchFamily="34" charset="0"/>
              </a:rPr>
              <a:t>Application process and requirements</a:t>
            </a:r>
          </a:p>
          <a:p>
            <a:pPr>
              <a:buFont typeface="Wingdings" panose="05000000000000000000" pitchFamily="2" charset="2"/>
              <a:buChar char="q"/>
            </a:pPr>
            <a:r>
              <a:rPr lang="en-US" dirty="0">
                <a:latin typeface="Arial" panose="020B0604020202020204" pitchFamily="34" charset="0"/>
                <a:cs typeface="Arial" panose="020B0604020202020204" pitchFamily="34" charset="0"/>
              </a:rPr>
              <a:t>Whether there is a preference for self-ordering (slates) vs. individual applications, or another process. </a:t>
            </a:r>
          </a:p>
          <a:p>
            <a:pPr>
              <a:buFont typeface="Wingdings" panose="05000000000000000000" pitchFamily="2" charset="2"/>
              <a:buChar char="q"/>
            </a:pPr>
            <a:r>
              <a:rPr lang="en-US" dirty="0">
                <a:latin typeface="Arial" panose="020B0604020202020204" pitchFamily="34" charset="0"/>
                <a:cs typeface="Arial" panose="020B0604020202020204" pitchFamily="34" charset="0"/>
              </a:rPr>
              <a:t>Anticipated structure of leadership </a:t>
            </a:r>
          </a:p>
          <a:p>
            <a:pPr>
              <a:buFont typeface="Wingdings" panose="05000000000000000000" pitchFamily="2" charset="2"/>
              <a:buChar char="q"/>
            </a:pPr>
            <a:r>
              <a:rPr lang="en-US" dirty="0">
                <a:latin typeface="Arial" panose="020B0604020202020204" pitchFamily="34" charset="0"/>
                <a:cs typeface="Arial" panose="020B0604020202020204" pitchFamily="34" charset="0"/>
              </a:rPr>
              <a:t>Whether there will be a hearing process </a:t>
            </a:r>
          </a:p>
        </p:txBody>
      </p:sp>
      <p:sp>
        <p:nvSpPr>
          <p:cNvPr id="4" name="Footer Placeholder 3"/>
          <p:cNvSpPr>
            <a:spLocks noGrp="1"/>
          </p:cNvSpPr>
          <p:nvPr>
            <p:ph type="ftr" sz="quarter" idx="11"/>
          </p:nvPr>
        </p:nvSpPr>
        <p:spPr/>
        <p:txBody>
          <a:bodyPr/>
          <a:lstStyle/>
          <a:p>
            <a:endParaRPr lang="en-PH"/>
          </a:p>
        </p:txBody>
      </p:sp>
    </p:spTree>
    <p:extLst>
      <p:ext uri="{BB962C8B-B14F-4D97-AF65-F5344CB8AC3E}">
        <p14:creationId xmlns:p14="http://schemas.microsoft.com/office/powerpoint/2010/main" val="40845644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Arial" panose="020B0604020202020204" pitchFamily="34" charset="0"/>
                <a:cs typeface="Arial" panose="020B0604020202020204" pitchFamily="34" charset="0"/>
              </a:rPr>
              <a:t>Application and Hearing Process</a:t>
            </a:r>
          </a:p>
        </p:txBody>
      </p:sp>
      <p:sp>
        <p:nvSpPr>
          <p:cNvPr id="3" name="Content Placeholder 2"/>
          <p:cNvSpPr>
            <a:spLocks noGrp="1"/>
          </p:cNvSpPr>
          <p:nvPr>
            <p:ph idx="1"/>
          </p:nvPr>
        </p:nvSpPr>
        <p:spPr/>
        <p:txBody>
          <a:bodyPr>
            <a:normAutofit fontScale="92500" lnSpcReduction="20000"/>
          </a:bodyPr>
          <a:lstStyle/>
          <a:p>
            <a:pPr marL="0" indent="0">
              <a:buNone/>
            </a:pPr>
            <a:r>
              <a:rPr lang="en-US" dirty="0">
                <a:latin typeface="Arial" panose="020B0604020202020204" pitchFamily="34" charset="0"/>
                <a:cs typeface="Arial" panose="020B0604020202020204" pitchFamily="34" charset="0"/>
              </a:rPr>
              <a:t>A written application requirement is the favored approach to evaluate counsel. </a:t>
            </a:r>
          </a:p>
          <a:p>
            <a:pPr lvl="1">
              <a:buFont typeface="Wingdings" panose="05000000000000000000" pitchFamily="2" charset="2"/>
              <a:buChar char="q"/>
            </a:pPr>
            <a:r>
              <a:rPr lang="en-US" sz="1600" dirty="0">
                <a:latin typeface="Arial" panose="020B0604020202020204" pitchFamily="34" charset="0"/>
                <a:cs typeface="Arial" panose="020B0604020202020204" pitchFamily="34" charset="0"/>
              </a:rPr>
              <a:t>Some courts prefer to use traditional motion practice, with an opening brief, an opposition, and a reply. </a:t>
            </a:r>
          </a:p>
          <a:p>
            <a:pPr lvl="1">
              <a:buFont typeface="Wingdings" panose="05000000000000000000" pitchFamily="2" charset="2"/>
              <a:buChar char="q"/>
            </a:pPr>
            <a:r>
              <a:rPr lang="en-US" sz="1600" dirty="0">
                <a:latin typeface="Arial" panose="020B0604020202020204" pitchFamily="34" charset="0"/>
                <a:cs typeface="Arial" panose="020B0604020202020204" pitchFamily="34" charset="0"/>
              </a:rPr>
              <a:t>Some courts make their selections based on single submissions from counsel to streamline the process and avoid ad hominem attacks. </a:t>
            </a:r>
          </a:p>
          <a:p>
            <a:pPr lvl="1">
              <a:buFont typeface="Wingdings" panose="05000000000000000000" pitchFamily="2" charset="2"/>
              <a:buChar char="q"/>
            </a:pPr>
            <a:r>
              <a:rPr lang="en-US" sz="1600" dirty="0">
                <a:latin typeface="Arial" panose="020B0604020202020204" pitchFamily="34" charset="0"/>
                <a:cs typeface="Arial" panose="020B0604020202020204" pitchFamily="34" charset="0"/>
              </a:rPr>
              <a:t>Other courts find it helpful for counsel to file short responsive briefs explaining why they should be appointed over other applicants for the same position</a:t>
            </a:r>
          </a:p>
          <a:p>
            <a:pPr marL="0" indent="0">
              <a:buNone/>
            </a:pPr>
            <a:r>
              <a:rPr lang="en-US" dirty="0">
                <a:latin typeface="Arial" panose="020B0604020202020204" pitchFamily="34" charset="0"/>
                <a:cs typeface="Arial" panose="020B0604020202020204" pitchFamily="34" charset="0"/>
              </a:rPr>
              <a:t>The contents of the application should include the same information to facilitate comparison. An example of requirements:</a:t>
            </a:r>
          </a:p>
          <a:p>
            <a:pPr lvl="1">
              <a:buFont typeface="Wingdings" panose="05000000000000000000" pitchFamily="2" charset="2"/>
              <a:buChar char="q"/>
            </a:pPr>
            <a:r>
              <a:rPr lang="en-US" sz="1600" dirty="0">
                <a:latin typeface="Arial" panose="020B0604020202020204" pitchFamily="34" charset="0"/>
                <a:cs typeface="Arial" panose="020B0604020202020204" pitchFamily="34" charset="0"/>
              </a:rPr>
              <a:t>willingness and availability to commit to a time-consuming project</a:t>
            </a:r>
          </a:p>
          <a:p>
            <a:pPr lvl="1">
              <a:buFont typeface="Wingdings" panose="05000000000000000000" pitchFamily="2" charset="2"/>
              <a:buChar char="q"/>
            </a:pPr>
            <a:r>
              <a:rPr lang="en-US" sz="1600" dirty="0">
                <a:latin typeface="Arial" panose="020B0604020202020204" pitchFamily="34" charset="0"/>
                <a:cs typeface="Arial" panose="020B0604020202020204" pitchFamily="34" charset="0"/>
              </a:rPr>
              <a:t> ability to work cooperatively with others</a:t>
            </a:r>
          </a:p>
          <a:p>
            <a:pPr lvl="1">
              <a:buFont typeface="Wingdings" panose="05000000000000000000" pitchFamily="2" charset="2"/>
              <a:buChar char="q"/>
            </a:pPr>
            <a:r>
              <a:rPr lang="en-US" sz="1600" dirty="0">
                <a:latin typeface="Arial" panose="020B0604020202020204" pitchFamily="34" charset="0"/>
                <a:cs typeface="Arial" panose="020B0604020202020204" pitchFamily="34" charset="0"/>
              </a:rPr>
              <a:t>professional experience in the type of litigation; and </a:t>
            </a:r>
          </a:p>
          <a:p>
            <a:pPr lvl="1">
              <a:buFont typeface="Wingdings" panose="05000000000000000000" pitchFamily="2" charset="2"/>
              <a:buChar char="q"/>
            </a:pPr>
            <a:r>
              <a:rPr lang="en-US" sz="1600" dirty="0">
                <a:latin typeface="Arial" panose="020B0604020202020204" pitchFamily="34" charset="0"/>
                <a:cs typeface="Arial" panose="020B0604020202020204" pitchFamily="34" charset="0"/>
              </a:rPr>
              <a:t>willingness to commit the necessary resources to pursue the matter. </a:t>
            </a:r>
          </a:p>
          <a:p>
            <a:pPr marL="0" indent="0">
              <a:buNone/>
            </a:pPr>
            <a:endParaRPr lang="en-US" dirty="0">
              <a:latin typeface="Arial" panose="020B0604020202020204" pitchFamily="34" charset="0"/>
              <a:cs typeface="Arial" panose="020B0604020202020204" pitchFamily="34" charset="0"/>
            </a:endParaRPr>
          </a:p>
          <a:p>
            <a:pPr marL="0" indent="0">
              <a:buNone/>
            </a:pPr>
            <a:endParaRPr lang="en-US" dirty="0"/>
          </a:p>
          <a:p>
            <a:pPr marL="0" indent="0">
              <a:buNone/>
            </a:pPr>
            <a:endParaRPr lang="en-US" dirty="0"/>
          </a:p>
        </p:txBody>
      </p:sp>
      <p:sp>
        <p:nvSpPr>
          <p:cNvPr id="4" name="Footer Placeholder 3"/>
          <p:cNvSpPr>
            <a:spLocks noGrp="1"/>
          </p:cNvSpPr>
          <p:nvPr>
            <p:ph type="ftr" sz="quarter" idx="11"/>
          </p:nvPr>
        </p:nvSpPr>
        <p:spPr/>
        <p:txBody>
          <a:bodyPr/>
          <a:lstStyle/>
          <a:p>
            <a:endParaRPr lang="en-PH"/>
          </a:p>
        </p:txBody>
      </p:sp>
    </p:spTree>
    <p:extLst>
      <p:ext uri="{BB962C8B-B14F-4D97-AF65-F5344CB8AC3E}">
        <p14:creationId xmlns:p14="http://schemas.microsoft.com/office/powerpoint/2010/main" val="259237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Arial" panose="020B0604020202020204" pitchFamily="34" charset="0"/>
                <a:cs typeface="Arial" panose="020B0604020202020204" pitchFamily="34" charset="0"/>
              </a:rPr>
              <a:t>Application and Hearing Process</a:t>
            </a:r>
          </a:p>
        </p:txBody>
      </p:sp>
      <p:sp>
        <p:nvSpPr>
          <p:cNvPr id="3" name="Content Placeholder 2"/>
          <p:cNvSpPr>
            <a:spLocks noGrp="1"/>
          </p:cNvSpPr>
          <p:nvPr>
            <p:ph idx="1"/>
          </p:nvPr>
        </p:nvSpPr>
        <p:spPr/>
        <p:txBody>
          <a:bodyPr>
            <a:normAutofit lnSpcReduction="10000"/>
          </a:bodyPr>
          <a:lstStyle/>
          <a:p>
            <a:pPr marL="0" indent="0">
              <a:buNone/>
            </a:pPr>
            <a:r>
              <a:rPr lang="en-US" sz="2000" dirty="0">
                <a:latin typeface="Arial" panose="020B0604020202020204" pitchFamily="34" charset="0"/>
                <a:cs typeface="Arial" panose="020B0604020202020204" pitchFamily="34" charset="0"/>
              </a:rPr>
              <a:t>A hearing can be helpful when there are a large </a:t>
            </a:r>
          </a:p>
          <a:p>
            <a:pPr marL="0" indent="0">
              <a:buNone/>
            </a:pPr>
            <a:r>
              <a:rPr lang="en-US" sz="2000" dirty="0">
                <a:latin typeface="Arial" panose="020B0604020202020204" pitchFamily="34" charset="0"/>
                <a:cs typeface="Arial" panose="020B0604020202020204" pitchFamily="34" charset="0"/>
              </a:rPr>
              <a:t>amount of applicants. </a:t>
            </a:r>
          </a:p>
          <a:p>
            <a:pPr marL="0" indent="0">
              <a:buNone/>
            </a:pPr>
            <a:endParaRPr lang="en-US" sz="2000" dirty="0">
              <a:latin typeface="Arial" panose="020B0604020202020204" pitchFamily="34" charset="0"/>
              <a:cs typeface="Arial" panose="020B0604020202020204" pitchFamily="34" charset="0"/>
            </a:endParaRPr>
          </a:p>
          <a:p>
            <a:pPr marL="0" indent="0">
              <a:buNone/>
            </a:pPr>
            <a:r>
              <a:rPr lang="en-US" sz="2000" dirty="0">
                <a:latin typeface="Arial" panose="020B0604020202020204" pitchFamily="34" charset="0"/>
                <a:cs typeface="Arial" panose="020B0604020202020204" pitchFamily="34" charset="0"/>
              </a:rPr>
              <a:t>During the hearing the judge can assess the </a:t>
            </a:r>
          </a:p>
          <a:p>
            <a:pPr marL="0" indent="0">
              <a:buNone/>
            </a:pPr>
            <a:r>
              <a:rPr lang="en-US" sz="2000" dirty="0">
                <a:latin typeface="Arial" panose="020B0604020202020204" pitchFamily="34" charset="0"/>
                <a:cs typeface="Arial" panose="020B0604020202020204" pitchFamily="34" charset="0"/>
              </a:rPr>
              <a:t>Applicants’:</a:t>
            </a:r>
          </a:p>
          <a:p>
            <a:pPr lvl="1">
              <a:buFont typeface="Wingdings" panose="05000000000000000000" pitchFamily="2" charset="2"/>
              <a:buChar char="q"/>
            </a:pPr>
            <a:r>
              <a:rPr lang="en-US" sz="1800" dirty="0">
                <a:latin typeface="Arial" panose="020B0604020202020204" pitchFamily="34" charset="0"/>
                <a:cs typeface="Arial" panose="020B0604020202020204" pitchFamily="34" charset="0"/>
              </a:rPr>
              <a:t>Demeanor</a:t>
            </a:r>
          </a:p>
          <a:p>
            <a:pPr lvl="1">
              <a:buFont typeface="Wingdings" panose="05000000000000000000" pitchFamily="2" charset="2"/>
              <a:buChar char="q"/>
            </a:pPr>
            <a:r>
              <a:rPr lang="en-US" sz="1800" dirty="0">
                <a:latin typeface="Arial" panose="020B0604020202020204" pitchFamily="34" charset="0"/>
                <a:cs typeface="Arial" panose="020B0604020202020204" pitchFamily="34" charset="0"/>
              </a:rPr>
              <a:t>Skills</a:t>
            </a:r>
          </a:p>
          <a:p>
            <a:pPr lvl="1">
              <a:buFont typeface="Wingdings" panose="05000000000000000000" pitchFamily="2" charset="2"/>
              <a:buChar char="q"/>
            </a:pPr>
            <a:r>
              <a:rPr lang="en-US" sz="1800" dirty="0">
                <a:latin typeface="Arial" panose="020B0604020202020204" pitchFamily="34" charset="0"/>
                <a:cs typeface="Arial" panose="020B0604020202020204" pitchFamily="34" charset="0"/>
              </a:rPr>
              <a:t>Interactions with other counsel and court staff</a:t>
            </a:r>
          </a:p>
          <a:p>
            <a:pPr marL="57150" indent="0">
              <a:buNone/>
            </a:pPr>
            <a:endParaRPr lang="en-US" sz="2000" dirty="0">
              <a:latin typeface="Arial" panose="020B0604020202020204" pitchFamily="34" charset="0"/>
              <a:cs typeface="Arial" panose="020B0604020202020204" pitchFamily="34" charset="0"/>
            </a:endParaRPr>
          </a:p>
          <a:p>
            <a:pPr marL="57150" indent="0">
              <a:buNone/>
            </a:pPr>
            <a:r>
              <a:rPr lang="en-US" sz="2000" dirty="0">
                <a:latin typeface="Arial" panose="020B0604020202020204" pitchFamily="34" charset="0"/>
                <a:cs typeface="Arial" panose="020B0604020202020204" pitchFamily="34" charset="0"/>
              </a:rPr>
              <a:t>The judge will often provide time for the applicants to address the court and will allow the judge to ask specific questions such as:</a:t>
            </a:r>
          </a:p>
          <a:p>
            <a:pPr marL="800100" lvl="1">
              <a:buFont typeface="Wingdings" panose="05000000000000000000" pitchFamily="2" charset="2"/>
              <a:buChar char="q"/>
            </a:pPr>
            <a:r>
              <a:rPr lang="en-US" sz="1800" dirty="0">
                <a:latin typeface="Arial" panose="020B0604020202020204" pitchFamily="34" charset="0"/>
                <a:cs typeface="Arial" panose="020B0604020202020204" pitchFamily="34" charset="0"/>
              </a:rPr>
              <a:t>Other case responsibilities </a:t>
            </a:r>
          </a:p>
          <a:p>
            <a:pPr marL="800100" lvl="1">
              <a:buFont typeface="Wingdings" panose="05000000000000000000" pitchFamily="2" charset="2"/>
              <a:buChar char="q"/>
            </a:pPr>
            <a:r>
              <a:rPr lang="en-US" sz="1800" dirty="0">
                <a:latin typeface="Arial" panose="020B0604020202020204" pitchFamily="34" charset="0"/>
                <a:cs typeface="Arial" panose="020B0604020202020204" pitchFamily="34" charset="0"/>
              </a:rPr>
              <a:t>Ability to be actively involved in the litigation</a:t>
            </a:r>
          </a:p>
          <a:p>
            <a:pPr marL="800100" lvl="1">
              <a:buFont typeface="Wingdings" panose="05000000000000000000" pitchFamily="2" charset="2"/>
              <a:buChar char="q"/>
            </a:pPr>
            <a:r>
              <a:rPr lang="en-US" sz="1800" dirty="0">
                <a:latin typeface="Arial" panose="020B0604020202020204" pitchFamily="34" charset="0"/>
                <a:cs typeface="Arial" panose="020B0604020202020204" pitchFamily="34" charset="0"/>
              </a:rPr>
              <a:t>Qualifications </a:t>
            </a:r>
          </a:p>
          <a:p>
            <a:pPr lvl="1">
              <a:buFont typeface="Wingdings" panose="05000000000000000000" pitchFamily="2" charset="2"/>
              <a:buChar char="q"/>
            </a:pPr>
            <a:endParaRPr lang="en-US" sz="1600" dirty="0"/>
          </a:p>
          <a:p>
            <a:pPr marL="0" indent="0">
              <a:buNone/>
            </a:pPr>
            <a:endParaRPr lang="en-US" dirty="0"/>
          </a:p>
          <a:p>
            <a:pPr marL="57150" indent="0">
              <a:buNone/>
            </a:pPr>
            <a:endParaRPr lang="en-US" dirty="0"/>
          </a:p>
          <a:p>
            <a:endParaRPr lang="en-US" dirty="0"/>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24600" y="1219200"/>
            <a:ext cx="2066544" cy="30390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Footer Placeholder 3"/>
          <p:cNvSpPr>
            <a:spLocks noGrp="1"/>
          </p:cNvSpPr>
          <p:nvPr>
            <p:ph type="ftr" sz="quarter" idx="11"/>
          </p:nvPr>
        </p:nvSpPr>
        <p:spPr/>
        <p:txBody>
          <a:bodyPr/>
          <a:lstStyle/>
          <a:p>
            <a:endParaRPr lang="en-PH"/>
          </a:p>
        </p:txBody>
      </p:sp>
    </p:spTree>
    <p:extLst>
      <p:ext uri="{BB962C8B-B14F-4D97-AF65-F5344CB8AC3E}">
        <p14:creationId xmlns:p14="http://schemas.microsoft.com/office/powerpoint/2010/main" val="17831685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cs typeface="Arial" panose="020B0604020202020204" pitchFamily="34" charset="0"/>
              </a:rPr>
              <a:t>References</a:t>
            </a:r>
            <a:r>
              <a:rPr lang="en-US" dirty="0"/>
              <a:t> </a:t>
            </a:r>
          </a:p>
        </p:txBody>
      </p:sp>
      <p:sp>
        <p:nvSpPr>
          <p:cNvPr id="3" name="Content Placeholder 2"/>
          <p:cNvSpPr>
            <a:spLocks noGrp="1"/>
          </p:cNvSpPr>
          <p:nvPr>
            <p:ph idx="1"/>
          </p:nvPr>
        </p:nvSpPr>
        <p:spPr/>
        <p:txBody>
          <a:bodyPr>
            <a:normAutofit fontScale="85000" lnSpcReduction="10000"/>
          </a:bodyPr>
          <a:lstStyle/>
          <a:p>
            <a:pPr marL="0" indent="0">
              <a:buNone/>
            </a:pPr>
            <a:r>
              <a:rPr lang="en-US" dirty="0">
                <a:latin typeface="Arial" panose="020B0604020202020204" pitchFamily="34" charset="0"/>
                <a:cs typeface="Arial" panose="020B0604020202020204" pitchFamily="34" charset="0"/>
              </a:rPr>
              <a:t>“A lawyer must remember that maintaining credibility, integrity, and a high level of professionalism in his or her dealings will always serve him or her well”</a:t>
            </a:r>
          </a:p>
          <a:p>
            <a:pPr lvl="8"/>
            <a:r>
              <a:rPr lang="en-US" sz="1100" dirty="0">
                <a:solidFill>
                  <a:prstClr val="black"/>
                </a:solidFill>
                <a:latin typeface="Arial" panose="020B0604020202020204" pitchFamily="34" charset="0"/>
                <a:cs typeface="Arial" panose="020B0604020202020204" pitchFamily="34" charset="0"/>
              </a:rPr>
              <a:t>Judge Stanwood R. Duval, </a:t>
            </a:r>
            <a:r>
              <a:rPr lang="en-US" sz="1100" i="1" dirty="0">
                <a:solidFill>
                  <a:prstClr val="black"/>
                </a:solidFill>
                <a:latin typeface="Arial" panose="020B0604020202020204" pitchFamily="34" charset="0"/>
                <a:cs typeface="Arial" panose="020B0604020202020204" pitchFamily="34" charset="0"/>
              </a:rPr>
              <a:t>Considerations in Choosing Counsel for Multidistrict Litigation Cases and Mass Tort Cases </a:t>
            </a:r>
            <a:r>
              <a:rPr lang="en-US" sz="1100" dirty="0">
                <a:solidFill>
                  <a:prstClr val="black"/>
                </a:solidFill>
                <a:latin typeface="Arial" panose="020B0604020202020204" pitchFamily="34" charset="0"/>
                <a:cs typeface="Arial" panose="020B0604020202020204" pitchFamily="34" charset="0"/>
              </a:rPr>
              <a:t>, 74 Louisiana Law Review at 394 (2014)</a:t>
            </a:r>
            <a:endParaRPr lang="en-US" sz="4000" dirty="0">
              <a:solidFill>
                <a:prstClr val="black"/>
              </a:solidFill>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pPr>
              <a:buFont typeface="Wingdings" panose="05000000000000000000" pitchFamily="2" charset="2"/>
              <a:buChar char="q"/>
            </a:pPr>
            <a:r>
              <a:rPr lang="en-US" dirty="0">
                <a:latin typeface="Arial" panose="020B0604020202020204" pitchFamily="34" charset="0"/>
                <a:cs typeface="Arial" panose="020B0604020202020204" pitchFamily="34" charset="0"/>
              </a:rPr>
              <a:t>Judges may ask for judicial and special master references in appointment applications </a:t>
            </a:r>
          </a:p>
          <a:p>
            <a:pPr>
              <a:buFont typeface="Wingdings" panose="05000000000000000000" pitchFamily="2" charset="2"/>
              <a:buChar char="q"/>
            </a:pPr>
            <a:r>
              <a:rPr lang="en-US" dirty="0">
                <a:latin typeface="Arial" panose="020B0604020202020204" pitchFamily="34" charset="0"/>
                <a:cs typeface="Arial" panose="020B0604020202020204" pitchFamily="34" charset="0"/>
              </a:rPr>
              <a:t>Judicial colleagues and special masters are valuable sources about the competence and professionalism of counsel who have appeared before them.</a:t>
            </a:r>
          </a:p>
        </p:txBody>
      </p:sp>
      <p:sp>
        <p:nvSpPr>
          <p:cNvPr id="4" name="Footer Placeholder 3"/>
          <p:cNvSpPr>
            <a:spLocks noGrp="1"/>
          </p:cNvSpPr>
          <p:nvPr>
            <p:ph type="ftr" sz="quarter" idx="11"/>
          </p:nvPr>
        </p:nvSpPr>
        <p:spPr/>
        <p:txBody>
          <a:bodyPr/>
          <a:lstStyle/>
          <a:p>
            <a:endParaRPr lang="en-PH"/>
          </a:p>
        </p:txBody>
      </p:sp>
    </p:spTree>
    <p:extLst>
      <p:ext uri="{BB962C8B-B14F-4D97-AF65-F5344CB8AC3E}">
        <p14:creationId xmlns:p14="http://schemas.microsoft.com/office/powerpoint/2010/main" val="694415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cs typeface="Arial" panose="020B0604020202020204" pitchFamily="34" charset="0"/>
              </a:rPr>
              <a:t>Length of Appointment </a:t>
            </a:r>
          </a:p>
        </p:txBody>
      </p:sp>
      <p:sp>
        <p:nvSpPr>
          <p:cNvPr id="3" name="Content Placeholder 2"/>
          <p:cNvSpPr>
            <a:spLocks noGrp="1"/>
          </p:cNvSpPr>
          <p:nvPr>
            <p:ph idx="1"/>
          </p:nvPr>
        </p:nvSpPr>
        <p:spPr/>
        <p:txBody>
          <a:bodyPr>
            <a:normAutofit/>
          </a:bodyPr>
          <a:lstStyle/>
          <a:p>
            <a:pPr marL="0" indent="0">
              <a:buNone/>
            </a:pPr>
            <a:r>
              <a:rPr lang="en-US" sz="2800" dirty="0">
                <a:latin typeface="Arial" panose="020B0604020202020204" pitchFamily="34" charset="0"/>
                <a:cs typeface="Arial" panose="020B0604020202020204" pitchFamily="34" charset="0"/>
              </a:rPr>
              <a:t>There are a variety of judicial preferences:</a:t>
            </a:r>
          </a:p>
          <a:p>
            <a:pPr>
              <a:buFont typeface="Wingdings" panose="05000000000000000000" pitchFamily="2" charset="2"/>
              <a:buChar char="q"/>
            </a:pPr>
            <a:r>
              <a:rPr lang="en-US" sz="2800" dirty="0">
                <a:latin typeface="Arial" panose="020B0604020202020204" pitchFamily="34" charset="0"/>
                <a:cs typeface="Arial" panose="020B0604020202020204" pitchFamily="34" charset="0"/>
              </a:rPr>
              <a:t>Interim appointment followed by standing appointment  </a:t>
            </a:r>
          </a:p>
          <a:p>
            <a:pPr>
              <a:buFont typeface="Wingdings" panose="05000000000000000000" pitchFamily="2" charset="2"/>
              <a:buChar char="q"/>
            </a:pPr>
            <a:r>
              <a:rPr lang="en-US" sz="2800" dirty="0">
                <a:latin typeface="Arial" panose="020B0604020202020204" pitchFamily="34" charset="0"/>
                <a:cs typeface="Arial" panose="020B0604020202020204" pitchFamily="34" charset="0"/>
              </a:rPr>
              <a:t>1 year appointment </a:t>
            </a:r>
          </a:p>
          <a:p>
            <a:pPr lvl="1">
              <a:buFont typeface="Wingdings" panose="05000000000000000000" pitchFamily="2" charset="2"/>
              <a:buChar char="q"/>
            </a:pPr>
            <a:r>
              <a:rPr lang="en-US" sz="2400" dirty="0">
                <a:latin typeface="Arial" panose="020B0604020202020204" pitchFamily="34" charset="0"/>
                <a:cs typeface="Arial" panose="020B0604020202020204" pitchFamily="34" charset="0"/>
              </a:rPr>
              <a:t>Annual application; or </a:t>
            </a:r>
          </a:p>
          <a:p>
            <a:pPr lvl="1">
              <a:buFont typeface="Wingdings" panose="05000000000000000000" pitchFamily="2" charset="2"/>
              <a:buChar char="q"/>
            </a:pPr>
            <a:r>
              <a:rPr lang="en-US" sz="2400" dirty="0">
                <a:latin typeface="Arial" panose="020B0604020202020204" pitchFamily="34" charset="0"/>
                <a:cs typeface="Arial" panose="020B0604020202020204" pitchFamily="34" charset="0"/>
              </a:rPr>
              <a:t>After one year standing appointment </a:t>
            </a:r>
          </a:p>
          <a:p>
            <a:pPr>
              <a:buFont typeface="Wingdings" panose="05000000000000000000" pitchFamily="2" charset="2"/>
              <a:buChar char="q"/>
            </a:pPr>
            <a:r>
              <a:rPr lang="en-US" sz="2800" dirty="0">
                <a:latin typeface="Arial" panose="020B0604020202020204" pitchFamily="34" charset="0"/>
                <a:cs typeface="Arial" panose="020B0604020202020204" pitchFamily="34" charset="0"/>
              </a:rPr>
              <a:t>Reconstitute the leadership if necessary </a:t>
            </a:r>
          </a:p>
        </p:txBody>
      </p:sp>
      <p:sp>
        <p:nvSpPr>
          <p:cNvPr id="4" name="Footer Placeholder 3"/>
          <p:cNvSpPr>
            <a:spLocks noGrp="1"/>
          </p:cNvSpPr>
          <p:nvPr>
            <p:ph type="ftr" sz="quarter" idx="11"/>
          </p:nvPr>
        </p:nvSpPr>
        <p:spPr/>
        <p:txBody>
          <a:bodyPr/>
          <a:lstStyle/>
          <a:p>
            <a:endParaRPr lang="en-PH"/>
          </a:p>
        </p:txBody>
      </p:sp>
    </p:spTree>
    <p:extLst>
      <p:ext uri="{BB962C8B-B14F-4D97-AF65-F5344CB8AC3E}">
        <p14:creationId xmlns:p14="http://schemas.microsoft.com/office/powerpoint/2010/main" val="15668641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4525963"/>
          </a:xfrm>
        </p:spPr>
        <p:txBody>
          <a:bodyPr anchor="ctr">
            <a:normAutofit/>
          </a:bodyPr>
          <a:lstStyle/>
          <a:p>
            <a:pPr marL="0" indent="0" algn="ctr">
              <a:buNone/>
            </a:pPr>
            <a:r>
              <a:rPr lang="en-US" sz="6600" dirty="0">
                <a:latin typeface="Arial" panose="020B0604020202020204" pitchFamily="34" charset="0"/>
                <a:cs typeface="Arial" panose="020B0604020202020204" pitchFamily="34" charset="0"/>
              </a:rPr>
              <a:t>Questions </a:t>
            </a:r>
          </a:p>
        </p:txBody>
      </p:sp>
      <p:sp>
        <p:nvSpPr>
          <p:cNvPr id="2" name="Footer Placeholder 1"/>
          <p:cNvSpPr>
            <a:spLocks noGrp="1"/>
          </p:cNvSpPr>
          <p:nvPr>
            <p:ph type="ftr" sz="quarter" idx="11"/>
          </p:nvPr>
        </p:nvSpPr>
        <p:spPr/>
        <p:txBody>
          <a:bodyPr/>
          <a:lstStyle/>
          <a:p>
            <a:endParaRPr lang="en-PH"/>
          </a:p>
        </p:txBody>
      </p:sp>
    </p:spTree>
    <p:extLst>
      <p:ext uri="{BB962C8B-B14F-4D97-AF65-F5344CB8AC3E}">
        <p14:creationId xmlns:p14="http://schemas.microsoft.com/office/powerpoint/2010/main" val="40289929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96000"/>
          </a:xfrm>
        </p:spPr>
        <p:txBody>
          <a:bodyPr>
            <a:noAutofit/>
          </a:bodyPr>
          <a:lstStyle/>
          <a:p>
            <a:pPr marL="0" indent="0">
              <a:buNone/>
            </a:pPr>
            <a:endParaRPr lang="en-PH" dirty="0"/>
          </a:p>
          <a:p>
            <a:pPr marL="0" indent="0">
              <a:buNone/>
            </a:pPr>
            <a:r>
              <a:rPr lang="en-PH" sz="2400" dirty="0">
                <a:latin typeface="Arial" panose="020B0604020202020204" pitchFamily="34" charset="0"/>
                <a:cs typeface="Arial" panose="020B0604020202020204" pitchFamily="34" charset="0"/>
              </a:rPr>
              <a:t>“Determining the appropriate leadership structure and selecting the right lawyers to fill the positions is one of the </a:t>
            </a:r>
            <a:r>
              <a:rPr lang="en-PH" sz="2400" b="1" dirty="0">
                <a:latin typeface="Arial" panose="020B0604020202020204" pitchFamily="34" charset="0"/>
                <a:cs typeface="Arial" panose="020B0604020202020204" pitchFamily="34" charset="0"/>
              </a:rPr>
              <a:t>first and most important</a:t>
            </a:r>
            <a:r>
              <a:rPr lang="en-PH" sz="2400" dirty="0">
                <a:latin typeface="Arial" panose="020B0604020202020204" pitchFamily="34" charset="0"/>
                <a:cs typeface="Arial" panose="020B0604020202020204" pitchFamily="34" charset="0"/>
              </a:rPr>
              <a:t> case-management tasks.” </a:t>
            </a:r>
          </a:p>
          <a:p>
            <a:pPr lvl="8"/>
            <a:r>
              <a:rPr lang="en-PH" sz="1400" i="1" dirty="0">
                <a:latin typeface="Arial" panose="020B0604020202020204" pitchFamily="34" charset="0"/>
                <a:cs typeface="Arial" panose="020B0604020202020204" pitchFamily="34" charset="0"/>
              </a:rPr>
              <a:t>Guidelines for Best Practices for Large and Mass-Tort MDLs</a:t>
            </a:r>
            <a:r>
              <a:rPr lang="en-PH" sz="1400" dirty="0">
                <a:latin typeface="Arial" panose="020B0604020202020204" pitchFamily="34" charset="0"/>
                <a:cs typeface="Arial" panose="020B0604020202020204" pitchFamily="34" charset="0"/>
              </a:rPr>
              <a:t>, </a:t>
            </a:r>
            <a:r>
              <a:rPr lang="en-PH" sz="1400" dirty="0" err="1">
                <a:latin typeface="Arial" panose="020B0604020202020204" pitchFamily="34" charset="0"/>
                <a:cs typeface="Arial" panose="020B0604020202020204" pitchFamily="34" charset="0"/>
              </a:rPr>
              <a:t>Bolch</a:t>
            </a:r>
            <a:r>
              <a:rPr lang="en-PH" sz="1400" dirty="0">
                <a:latin typeface="Arial" panose="020B0604020202020204" pitchFamily="34" charset="0"/>
                <a:cs typeface="Arial" panose="020B0604020202020204" pitchFamily="34" charset="0"/>
              </a:rPr>
              <a:t> Judicial Institute, Duke Law School 09/2018</a:t>
            </a:r>
          </a:p>
          <a:p>
            <a:pPr marL="0" indent="0">
              <a:buNone/>
            </a:pPr>
            <a:r>
              <a:rPr lang="en-US" sz="2400" dirty="0">
                <a:latin typeface="Arial" panose="020B0604020202020204" pitchFamily="34" charset="0"/>
                <a:cs typeface="Arial" panose="020B0604020202020204" pitchFamily="34" charset="0"/>
              </a:rPr>
              <a:t>“[C]</a:t>
            </a:r>
            <a:r>
              <a:rPr lang="en-US" sz="2400" dirty="0" err="1">
                <a:latin typeface="Arial" panose="020B0604020202020204" pitchFamily="34" charset="0"/>
                <a:cs typeface="Arial" panose="020B0604020202020204" pitchFamily="34" charset="0"/>
              </a:rPr>
              <a:t>hoosing</a:t>
            </a:r>
            <a:r>
              <a:rPr lang="en-US" sz="2400" dirty="0">
                <a:latin typeface="Arial" panose="020B0604020202020204" pitchFamily="34" charset="0"/>
                <a:cs typeface="Arial" panose="020B0604020202020204" pitchFamily="34" charset="0"/>
              </a:rPr>
              <a:t> counsel is probably one of the </a:t>
            </a:r>
            <a:r>
              <a:rPr lang="en-US" sz="2400" b="1" dirty="0">
                <a:latin typeface="Arial" panose="020B0604020202020204" pitchFamily="34" charset="0"/>
                <a:cs typeface="Arial" panose="020B0604020202020204" pitchFamily="34" charset="0"/>
              </a:rPr>
              <a:t>most critical decisions</a:t>
            </a:r>
            <a:r>
              <a:rPr lang="en-US" sz="2400" dirty="0">
                <a:latin typeface="Arial" panose="020B0604020202020204" pitchFamily="34" charset="0"/>
                <a:cs typeface="Arial" panose="020B0604020202020204" pitchFamily="34" charset="0"/>
              </a:rPr>
              <a:t> a judge makes in a MDL or mass tort case. </a:t>
            </a:r>
          </a:p>
          <a:p>
            <a:pPr lvl="8"/>
            <a:r>
              <a:rPr lang="en-US" sz="1400" dirty="0">
                <a:latin typeface="Arial" panose="020B0604020202020204" pitchFamily="34" charset="0"/>
                <a:cs typeface="Arial" panose="020B0604020202020204" pitchFamily="34" charset="0"/>
              </a:rPr>
              <a:t>The Honorable Stanwood R. Duval, </a:t>
            </a:r>
            <a:r>
              <a:rPr lang="en-US" sz="1400" i="1" dirty="0">
                <a:latin typeface="Arial" panose="020B0604020202020204" pitchFamily="34" charset="0"/>
                <a:cs typeface="Arial" panose="020B0604020202020204" pitchFamily="34" charset="0"/>
              </a:rPr>
              <a:t>Considerations in Choosing Counsel for Multidistrict Litigation Cases and Mass Tort Cases </a:t>
            </a:r>
            <a:r>
              <a:rPr lang="en-US" sz="1400" dirty="0">
                <a:latin typeface="Arial" panose="020B0604020202020204" pitchFamily="34" charset="0"/>
                <a:cs typeface="Arial" panose="020B0604020202020204" pitchFamily="34" charset="0"/>
              </a:rPr>
              <a:t>, 74 Louisiana Law Review 391–395 (2014)</a:t>
            </a:r>
          </a:p>
          <a:p>
            <a:pPr marL="114300" indent="0">
              <a:buNone/>
            </a:pPr>
            <a:r>
              <a:rPr lang="en-US" sz="2400" dirty="0">
                <a:latin typeface="Arial" panose="020B0604020202020204" pitchFamily="34" charset="0"/>
                <a:cs typeface="Arial" panose="020B0604020202020204" pitchFamily="34" charset="0"/>
              </a:rPr>
              <a:t>“Few decisions by the court in complex litigation are as </a:t>
            </a:r>
            <a:r>
              <a:rPr lang="en-US" sz="2400" b="1" dirty="0">
                <a:latin typeface="Arial" panose="020B0604020202020204" pitchFamily="34" charset="0"/>
                <a:cs typeface="Arial" panose="020B0604020202020204" pitchFamily="34" charset="0"/>
              </a:rPr>
              <a:t>difficult and sensitive </a:t>
            </a:r>
            <a:r>
              <a:rPr lang="en-US" sz="2400" dirty="0">
                <a:latin typeface="Arial" panose="020B0604020202020204" pitchFamily="34" charset="0"/>
                <a:cs typeface="Arial" panose="020B0604020202020204" pitchFamily="34" charset="0"/>
              </a:rPr>
              <a:t>as the appointment of designated counsel.”  </a:t>
            </a:r>
          </a:p>
          <a:p>
            <a:pPr marL="3943350" lvl="8"/>
            <a:r>
              <a:rPr lang="en-US" sz="1400" i="1" dirty="0">
                <a:latin typeface="Arial" panose="020B0604020202020204" pitchFamily="34" charset="0"/>
                <a:cs typeface="Arial" panose="020B0604020202020204" pitchFamily="34" charset="0"/>
              </a:rPr>
              <a:t>Manual for Complex Litigation, Fourth</a:t>
            </a:r>
            <a:r>
              <a:rPr lang="en-US" sz="1400" dirty="0">
                <a:latin typeface="Arial" panose="020B0604020202020204" pitchFamily="34" charset="0"/>
                <a:cs typeface="Arial" panose="020B0604020202020204" pitchFamily="34" charset="0"/>
              </a:rPr>
              <a:t>. Federal Judicial Center 2004.</a:t>
            </a:r>
          </a:p>
          <a:p>
            <a:pPr marL="2800350" lvl="6" indent="0">
              <a:buNone/>
            </a:pPr>
            <a:endParaRPr lang="en-PH" sz="1800" dirty="0">
              <a:latin typeface="Helvetica" pitchFamily="34" charset="0"/>
            </a:endParaRPr>
          </a:p>
        </p:txBody>
      </p:sp>
      <p:sp>
        <p:nvSpPr>
          <p:cNvPr id="2" name="Footer Placeholder 1"/>
          <p:cNvSpPr>
            <a:spLocks noGrp="1"/>
          </p:cNvSpPr>
          <p:nvPr>
            <p:ph type="ftr" sz="quarter" idx="11"/>
          </p:nvPr>
        </p:nvSpPr>
        <p:spPr/>
        <p:txBody>
          <a:bodyPr/>
          <a:lstStyle/>
          <a:p>
            <a:endParaRPr lang="en-PH"/>
          </a:p>
        </p:txBody>
      </p:sp>
    </p:spTree>
    <p:extLst>
      <p:ext uri="{BB962C8B-B14F-4D97-AF65-F5344CB8AC3E}">
        <p14:creationId xmlns:p14="http://schemas.microsoft.com/office/powerpoint/2010/main" val="25026509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cs typeface="Arial" panose="020B0604020202020204" pitchFamily="34" charset="0"/>
              </a:rPr>
              <a:t>Overview </a:t>
            </a:r>
          </a:p>
        </p:txBody>
      </p:sp>
      <p:sp>
        <p:nvSpPr>
          <p:cNvPr id="3" name="Content Placeholder 2"/>
          <p:cNvSpPr>
            <a:spLocks noGrp="1"/>
          </p:cNvSpPr>
          <p:nvPr>
            <p:ph idx="1"/>
          </p:nvPr>
        </p:nvSpPr>
        <p:spPr/>
        <p:txBody>
          <a:bodyPr>
            <a:normAutofit fontScale="85000" lnSpcReduction="20000"/>
          </a:bodyPr>
          <a:lstStyle/>
          <a:p>
            <a:pPr>
              <a:buFont typeface="Wingdings" panose="05000000000000000000" pitchFamily="2" charset="2"/>
              <a:buChar char="q"/>
            </a:pPr>
            <a:r>
              <a:rPr lang="en-US" dirty="0">
                <a:latin typeface="Arial" panose="020B0604020202020204" pitchFamily="34" charset="0"/>
                <a:cs typeface="Arial" panose="020B0604020202020204" pitchFamily="34" charset="0"/>
              </a:rPr>
              <a:t>Leadership Structure</a:t>
            </a:r>
          </a:p>
          <a:p>
            <a:pPr>
              <a:buFont typeface="Wingdings" panose="05000000000000000000" pitchFamily="2" charset="2"/>
              <a:buChar char="q"/>
            </a:pPr>
            <a:r>
              <a:rPr lang="en-US" dirty="0">
                <a:latin typeface="Arial" panose="020B0604020202020204" pitchFamily="34" charset="0"/>
                <a:cs typeface="Arial" panose="020B0604020202020204" pitchFamily="34" charset="0"/>
              </a:rPr>
              <a:t>Firm Appointments vs. Individual Appointments</a:t>
            </a:r>
          </a:p>
          <a:p>
            <a:pPr>
              <a:buFont typeface="Wingdings" panose="05000000000000000000" pitchFamily="2" charset="2"/>
              <a:buChar char="q"/>
            </a:pPr>
            <a:r>
              <a:rPr lang="en-US" dirty="0">
                <a:latin typeface="Arial" panose="020B0604020202020204" pitchFamily="34" charset="0"/>
                <a:cs typeface="Arial" panose="020B0604020202020204" pitchFamily="34" charset="0"/>
              </a:rPr>
              <a:t>Slates</a:t>
            </a:r>
          </a:p>
          <a:p>
            <a:pPr>
              <a:buFont typeface="Wingdings" panose="05000000000000000000" pitchFamily="2" charset="2"/>
              <a:buChar char="q"/>
            </a:pPr>
            <a:r>
              <a:rPr lang="en-US" dirty="0">
                <a:latin typeface="Arial" panose="020B0604020202020204" pitchFamily="34" charset="0"/>
                <a:cs typeface="Arial" panose="020B0604020202020204" pitchFamily="34" charset="0"/>
              </a:rPr>
              <a:t>Repeat Players</a:t>
            </a:r>
          </a:p>
          <a:p>
            <a:pPr>
              <a:buFont typeface="Wingdings" panose="05000000000000000000" pitchFamily="2" charset="2"/>
              <a:buChar char="q"/>
            </a:pPr>
            <a:r>
              <a:rPr lang="en-US" dirty="0">
                <a:latin typeface="Arial" panose="020B0604020202020204" pitchFamily="34" charset="0"/>
                <a:cs typeface="Arial" panose="020B0604020202020204" pitchFamily="34" charset="0"/>
              </a:rPr>
              <a:t>Diversity of Selections </a:t>
            </a:r>
          </a:p>
          <a:p>
            <a:pPr>
              <a:buFont typeface="Wingdings" panose="05000000000000000000" pitchFamily="2" charset="2"/>
              <a:buChar char="q"/>
            </a:pPr>
            <a:r>
              <a:rPr lang="en-US" dirty="0">
                <a:latin typeface="Arial" panose="020B0604020202020204" pitchFamily="34" charset="0"/>
                <a:cs typeface="Arial" panose="020B0604020202020204" pitchFamily="34" charset="0"/>
              </a:rPr>
              <a:t>Ability to Manage Litigation </a:t>
            </a:r>
          </a:p>
          <a:p>
            <a:pPr>
              <a:buFont typeface="Wingdings" panose="05000000000000000000" pitchFamily="2" charset="2"/>
              <a:buChar char="q"/>
            </a:pPr>
            <a:r>
              <a:rPr lang="en-US" dirty="0">
                <a:latin typeface="Arial" panose="020B0604020202020204" pitchFamily="34" charset="0"/>
                <a:cs typeface="Arial" panose="020B0604020202020204" pitchFamily="34" charset="0"/>
              </a:rPr>
              <a:t>Ability to Finance Litigation </a:t>
            </a:r>
          </a:p>
          <a:p>
            <a:pPr>
              <a:buFont typeface="Wingdings" panose="05000000000000000000" pitchFamily="2" charset="2"/>
              <a:buChar char="q"/>
            </a:pPr>
            <a:r>
              <a:rPr lang="en-US" dirty="0">
                <a:latin typeface="Arial" panose="020B0604020202020204" pitchFamily="34" charset="0"/>
                <a:cs typeface="Arial" panose="020B0604020202020204" pitchFamily="34" charset="0"/>
              </a:rPr>
              <a:t>Application and Hearing Process</a:t>
            </a:r>
          </a:p>
          <a:p>
            <a:pPr>
              <a:buFont typeface="Wingdings" panose="05000000000000000000" pitchFamily="2" charset="2"/>
              <a:buChar char="q"/>
            </a:pPr>
            <a:r>
              <a:rPr lang="en-US" dirty="0">
                <a:latin typeface="Arial" panose="020B0604020202020204" pitchFamily="34" charset="0"/>
                <a:cs typeface="Arial" panose="020B0604020202020204" pitchFamily="34" charset="0"/>
              </a:rPr>
              <a:t>References</a:t>
            </a:r>
          </a:p>
          <a:p>
            <a:pPr>
              <a:buFont typeface="Wingdings" panose="05000000000000000000" pitchFamily="2" charset="2"/>
              <a:buChar char="q"/>
            </a:pPr>
            <a:r>
              <a:rPr lang="en-US" dirty="0">
                <a:latin typeface="Arial" panose="020B0604020202020204" pitchFamily="34" charset="0"/>
                <a:cs typeface="Arial" panose="020B0604020202020204" pitchFamily="34" charset="0"/>
              </a:rPr>
              <a:t>Length of Appointment </a:t>
            </a:r>
            <a:br>
              <a:rPr lang="en-US" dirty="0"/>
            </a:br>
            <a:endParaRPr lang="en-US" dirty="0"/>
          </a:p>
        </p:txBody>
      </p:sp>
      <p:sp>
        <p:nvSpPr>
          <p:cNvPr id="4" name="Footer Placeholder 3"/>
          <p:cNvSpPr>
            <a:spLocks noGrp="1"/>
          </p:cNvSpPr>
          <p:nvPr>
            <p:ph type="ftr" sz="quarter" idx="11"/>
          </p:nvPr>
        </p:nvSpPr>
        <p:spPr/>
        <p:txBody>
          <a:bodyPr/>
          <a:lstStyle/>
          <a:p>
            <a:endParaRPr lang="en-PH"/>
          </a:p>
        </p:txBody>
      </p:sp>
    </p:spTree>
    <p:extLst>
      <p:ext uri="{BB962C8B-B14F-4D97-AF65-F5344CB8AC3E}">
        <p14:creationId xmlns:p14="http://schemas.microsoft.com/office/powerpoint/2010/main" val="18448166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cs typeface="Arial" panose="020B0604020202020204" pitchFamily="34" charset="0"/>
              </a:rPr>
              <a:t>Leadership Structure</a:t>
            </a:r>
          </a:p>
        </p:txBody>
      </p:sp>
      <p:sp>
        <p:nvSpPr>
          <p:cNvPr id="3" name="Content Placeholder 2"/>
          <p:cNvSpPr>
            <a:spLocks noGrp="1"/>
          </p:cNvSpPr>
          <p:nvPr>
            <p:ph idx="1"/>
          </p:nvPr>
        </p:nvSpPr>
        <p:spPr/>
        <p:txBody>
          <a:bodyPr>
            <a:normAutofit fontScale="85000" lnSpcReduction="20000"/>
          </a:bodyPr>
          <a:lstStyle/>
          <a:p>
            <a:pPr marL="0" indent="0">
              <a:buNone/>
            </a:pPr>
            <a:r>
              <a:rPr lang="en-US" sz="2000" dirty="0">
                <a:latin typeface="Arial" panose="020B0604020202020204" pitchFamily="34" charset="0"/>
                <a:cs typeface="Arial" panose="020B0604020202020204" pitchFamily="34" charset="0"/>
              </a:rPr>
              <a:t>The transferee judge should assess the needs of the litigation to establish the appropriate leadership structure. </a:t>
            </a:r>
          </a:p>
          <a:p>
            <a:pPr marL="0" indent="0">
              <a:buNone/>
            </a:pPr>
            <a:r>
              <a:rPr lang="en-US" sz="2000" dirty="0">
                <a:latin typeface="Arial" panose="020B0604020202020204" pitchFamily="34" charset="0"/>
                <a:cs typeface="Arial" panose="020B0604020202020204" pitchFamily="34" charset="0"/>
              </a:rPr>
              <a:t>Factors to consider:</a:t>
            </a:r>
          </a:p>
          <a:p>
            <a:pPr lvl="1">
              <a:buFont typeface="Wingdings" panose="05000000000000000000" pitchFamily="2" charset="2"/>
              <a:buChar char="q"/>
            </a:pPr>
            <a:r>
              <a:rPr lang="en-US" dirty="0">
                <a:latin typeface="Arial" panose="020B0604020202020204" pitchFamily="34" charset="0"/>
                <a:cs typeface="Arial" panose="020B0604020202020204" pitchFamily="34" charset="0"/>
              </a:rPr>
              <a:t>Nature of the claims</a:t>
            </a:r>
          </a:p>
          <a:p>
            <a:pPr lvl="1">
              <a:buFont typeface="Wingdings" panose="05000000000000000000" pitchFamily="2" charset="2"/>
              <a:buChar char="q"/>
            </a:pPr>
            <a:r>
              <a:rPr lang="en-US" dirty="0">
                <a:latin typeface="Arial" panose="020B0604020202020204" pitchFamily="34" charset="0"/>
                <a:cs typeface="Arial" panose="020B0604020202020204" pitchFamily="34" charset="0"/>
              </a:rPr>
              <a:t>Number of cases</a:t>
            </a:r>
          </a:p>
          <a:p>
            <a:pPr lvl="1">
              <a:buFont typeface="Wingdings" panose="05000000000000000000" pitchFamily="2" charset="2"/>
              <a:buChar char="q"/>
            </a:pPr>
            <a:r>
              <a:rPr lang="en-US" dirty="0">
                <a:latin typeface="Arial" panose="020B0604020202020204" pitchFamily="34" charset="0"/>
                <a:cs typeface="Arial" panose="020B0604020202020204" pitchFamily="34" charset="0"/>
              </a:rPr>
              <a:t>Variety and complexity of interests involved</a:t>
            </a:r>
          </a:p>
          <a:p>
            <a:pPr marL="0" indent="0">
              <a:buNone/>
            </a:pPr>
            <a:endParaRPr lang="en-US" sz="2000" dirty="0">
              <a:latin typeface="Arial" panose="020B0604020202020204" pitchFamily="34" charset="0"/>
              <a:cs typeface="Arial" panose="020B0604020202020204" pitchFamily="34" charset="0"/>
            </a:endParaRPr>
          </a:p>
          <a:p>
            <a:pPr marL="0" indent="0">
              <a:buNone/>
            </a:pPr>
            <a:r>
              <a:rPr lang="en-US" sz="2000" dirty="0">
                <a:latin typeface="Arial" panose="020B0604020202020204" pitchFamily="34" charset="0"/>
                <a:cs typeface="Arial" panose="020B0604020202020204" pitchFamily="34" charset="0"/>
              </a:rPr>
              <a:t>Based on the needs of the litigation the judge may select the following: </a:t>
            </a:r>
          </a:p>
          <a:p>
            <a:pPr lvl="1">
              <a:buFont typeface="Wingdings" panose="05000000000000000000" pitchFamily="2" charset="2"/>
              <a:buChar char="q"/>
            </a:pPr>
            <a:r>
              <a:rPr lang="en-US" dirty="0">
                <a:latin typeface="Arial" panose="020B0604020202020204" pitchFamily="34" charset="0"/>
                <a:cs typeface="Arial" panose="020B0604020202020204" pitchFamily="34" charset="0"/>
              </a:rPr>
              <a:t>Lead Counsel</a:t>
            </a:r>
          </a:p>
          <a:p>
            <a:pPr lvl="1">
              <a:buFont typeface="Wingdings" panose="05000000000000000000" pitchFamily="2" charset="2"/>
              <a:buChar char="q"/>
            </a:pPr>
            <a:r>
              <a:rPr lang="en-US" dirty="0">
                <a:latin typeface="Arial" panose="020B0604020202020204" pitchFamily="34" charset="0"/>
                <a:cs typeface="Arial" panose="020B0604020202020204" pitchFamily="34" charset="0"/>
              </a:rPr>
              <a:t>Liaison Counsel</a:t>
            </a:r>
          </a:p>
          <a:p>
            <a:pPr lvl="1">
              <a:buFont typeface="Wingdings" panose="05000000000000000000" pitchFamily="2" charset="2"/>
              <a:buChar char="q"/>
            </a:pPr>
            <a:r>
              <a:rPr lang="en-US" dirty="0">
                <a:latin typeface="Arial" panose="020B0604020202020204" pitchFamily="34" charset="0"/>
                <a:cs typeface="Arial" panose="020B0604020202020204" pitchFamily="34" charset="0"/>
              </a:rPr>
              <a:t>Steering Committee</a:t>
            </a:r>
          </a:p>
          <a:p>
            <a:pPr lvl="1">
              <a:buFont typeface="Wingdings" panose="05000000000000000000" pitchFamily="2" charset="2"/>
              <a:buChar char="q"/>
            </a:pPr>
            <a:r>
              <a:rPr lang="en-US" dirty="0">
                <a:latin typeface="Arial" panose="020B0604020202020204" pitchFamily="34" charset="0"/>
                <a:cs typeface="Arial" panose="020B0604020202020204" pitchFamily="34" charset="0"/>
              </a:rPr>
              <a:t>Settlement Committee</a:t>
            </a:r>
          </a:p>
          <a:p>
            <a:pPr lvl="1">
              <a:buFont typeface="Wingdings" panose="05000000000000000000" pitchFamily="2" charset="2"/>
              <a:buChar char="q"/>
            </a:pPr>
            <a:r>
              <a:rPr lang="en-US" dirty="0">
                <a:latin typeface="Arial" panose="020B0604020202020204" pitchFamily="34" charset="0"/>
                <a:cs typeface="Arial" panose="020B0604020202020204" pitchFamily="34" charset="0"/>
              </a:rPr>
              <a:t>Defense Leadership </a:t>
            </a:r>
          </a:p>
          <a:p>
            <a:pPr marL="457200" lvl="1" indent="0">
              <a:buNone/>
            </a:pPr>
            <a:endParaRPr lang="en-US" sz="2800" dirty="0"/>
          </a:p>
          <a:p>
            <a:pPr marL="457200" lvl="1" indent="0">
              <a:buNone/>
            </a:pPr>
            <a:endParaRPr lang="en-US" dirty="0"/>
          </a:p>
        </p:txBody>
      </p:sp>
      <p:sp>
        <p:nvSpPr>
          <p:cNvPr id="4" name="Footer Placeholder 3"/>
          <p:cNvSpPr>
            <a:spLocks noGrp="1"/>
          </p:cNvSpPr>
          <p:nvPr>
            <p:ph type="ftr" sz="quarter" idx="11"/>
          </p:nvPr>
        </p:nvSpPr>
        <p:spPr/>
        <p:txBody>
          <a:bodyPr/>
          <a:lstStyle/>
          <a:p>
            <a:endParaRPr lang="en-PH"/>
          </a:p>
        </p:txBody>
      </p:sp>
    </p:spTree>
    <p:extLst>
      <p:ext uri="{BB962C8B-B14F-4D97-AF65-F5344CB8AC3E}">
        <p14:creationId xmlns:p14="http://schemas.microsoft.com/office/powerpoint/2010/main" val="33902704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cs typeface="Arial" panose="020B0604020202020204" pitchFamily="34" charset="0"/>
              </a:rPr>
              <a:t>Leadership Structure</a:t>
            </a:r>
          </a:p>
        </p:txBody>
      </p:sp>
      <p:sp>
        <p:nvSpPr>
          <p:cNvPr id="3" name="Content Placeholder 2"/>
          <p:cNvSpPr>
            <a:spLocks noGrp="1"/>
          </p:cNvSpPr>
          <p:nvPr>
            <p:ph idx="1"/>
          </p:nvPr>
        </p:nvSpPr>
        <p:spPr>
          <a:xfrm>
            <a:off x="457200" y="1600200"/>
            <a:ext cx="8229600" cy="4648200"/>
          </a:xfrm>
        </p:spPr>
        <p:txBody>
          <a:bodyPr>
            <a:normAutofit fontScale="92500" lnSpcReduction="20000"/>
          </a:bodyPr>
          <a:lstStyle/>
          <a:p>
            <a:pPr>
              <a:buFont typeface="Wingdings" panose="05000000000000000000" pitchFamily="2" charset="2"/>
              <a:buChar char="q"/>
            </a:pPr>
            <a:r>
              <a:rPr lang="en-US" sz="2000" b="1" dirty="0">
                <a:latin typeface="Arial" panose="020B0604020202020204" pitchFamily="34" charset="0"/>
                <a:cs typeface="Arial" panose="020B0604020202020204" pitchFamily="34" charset="0"/>
              </a:rPr>
              <a:t>Lead Counsel</a:t>
            </a:r>
            <a:r>
              <a:rPr lang="en-US" sz="2000" dirty="0">
                <a:latin typeface="Arial" panose="020B0604020202020204" pitchFamily="34" charset="0"/>
                <a:cs typeface="Arial" panose="020B0604020202020204" pitchFamily="34" charset="0"/>
              </a:rPr>
              <a:t>: Charged with formulating and presenting positions on substantive procedural issues during the litigation. Depending on the size and complexity of the case, it may be appropriate to appoint more than one individual to serve as lead counsel</a:t>
            </a:r>
          </a:p>
          <a:p>
            <a:pPr>
              <a:buFont typeface="Wingdings" panose="05000000000000000000" pitchFamily="2" charset="2"/>
              <a:buChar char="q"/>
            </a:pPr>
            <a:r>
              <a:rPr lang="en-US" sz="2000" b="1" dirty="0">
                <a:latin typeface="Arial" panose="020B0604020202020204" pitchFamily="34" charset="0"/>
                <a:cs typeface="Arial" panose="020B0604020202020204" pitchFamily="34" charset="0"/>
              </a:rPr>
              <a:t>Liaison Counsel</a:t>
            </a:r>
            <a:r>
              <a:rPr lang="en-US" sz="2000" dirty="0">
                <a:latin typeface="Arial" panose="020B0604020202020204" pitchFamily="34" charset="0"/>
                <a:cs typeface="Arial" panose="020B0604020202020204" pitchFamily="34" charset="0"/>
              </a:rPr>
              <a:t>: Charged with essentially administrative matters, such as communications between the court and other counsel, convening meetings of counsel, advising parties of developments, and otherwise assisting in the coordination of activities and positions</a:t>
            </a:r>
          </a:p>
          <a:p>
            <a:pPr>
              <a:buFont typeface="Wingdings" panose="05000000000000000000" pitchFamily="2" charset="2"/>
              <a:buChar char="q"/>
            </a:pPr>
            <a:r>
              <a:rPr lang="en-US" sz="2000" b="1" dirty="0">
                <a:latin typeface="Arial" panose="020B0604020202020204" pitchFamily="34" charset="0"/>
                <a:cs typeface="Arial" panose="020B0604020202020204" pitchFamily="34" charset="0"/>
              </a:rPr>
              <a:t>Steering Committee</a:t>
            </a:r>
            <a:r>
              <a:rPr lang="en-US" sz="2000" dirty="0">
                <a:latin typeface="Arial" panose="020B0604020202020204" pitchFamily="34" charset="0"/>
                <a:cs typeface="Arial" panose="020B0604020202020204" pitchFamily="34" charset="0"/>
              </a:rPr>
              <a:t>: Often composed of a broader set of attorneys who each focus on specific aspects of the day-to-day litigation, such as discovery, technology, briefing, science, coordination with state litigation, and trial counsel</a:t>
            </a:r>
          </a:p>
          <a:p>
            <a:pPr>
              <a:buFont typeface="Wingdings" panose="05000000000000000000" pitchFamily="2" charset="2"/>
              <a:buChar char="q"/>
            </a:pPr>
            <a:r>
              <a:rPr lang="en-US" sz="2000" b="1" dirty="0">
                <a:latin typeface="Arial" panose="020B0604020202020204" pitchFamily="34" charset="0"/>
                <a:cs typeface="Arial" panose="020B0604020202020204" pitchFamily="34" charset="0"/>
              </a:rPr>
              <a:t>Settlement Committee: </a:t>
            </a:r>
            <a:r>
              <a:rPr lang="en-US" sz="2000" dirty="0">
                <a:latin typeface="Arial" panose="020B0604020202020204" pitchFamily="34" charset="0"/>
                <a:cs typeface="Arial" panose="020B0604020202020204" pitchFamily="34" charset="0"/>
              </a:rPr>
              <a:t>Comprised of representatives from both sides to conduct ongoing, regular settlement negotiations </a:t>
            </a:r>
            <a:r>
              <a:rPr lang="en-US" sz="2000" b="1" dirty="0">
                <a:latin typeface="Arial" panose="020B0604020202020204" pitchFamily="34" charset="0"/>
                <a:cs typeface="Arial" panose="020B0604020202020204" pitchFamily="34" charset="0"/>
              </a:rPr>
              <a:t> </a:t>
            </a:r>
          </a:p>
          <a:p>
            <a:pPr>
              <a:buFont typeface="Wingdings" panose="05000000000000000000" pitchFamily="2" charset="2"/>
              <a:buChar char="q"/>
            </a:pPr>
            <a:r>
              <a:rPr lang="en-US" sz="2000" b="1" dirty="0">
                <a:latin typeface="Arial" panose="020B0604020202020204" pitchFamily="34" charset="0"/>
                <a:cs typeface="Arial" panose="020B0604020202020204" pitchFamily="34" charset="0"/>
              </a:rPr>
              <a:t>Defense Leadership</a:t>
            </a:r>
            <a:r>
              <a:rPr lang="en-US" sz="2000" dirty="0">
                <a:latin typeface="Arial" panose="020B0604020202020204" pitchFamily="34" charset="0"/>
                <a:cs typeface="Arial" panose="020B0604020202020204" pitchFamily="34" charset="0"/>
              </a:rPr>
              <a:t>: In cases involving numerous defendants it may be necessary to appoint a leadership team for the Defense and/or a Defense liaison counsel</a:t>
            </a:r>
          </a:p>
        </p:txBody>
      </p:sp>
      <p:sp>
        <p:nvSpPr>
          <p:cNvPr id="4" name="Footer Placeholder 3"/>
          <p:cNvSpPr>
            <a:spLocks noGrp="1"/>
          </p:cNvSpPr>
          <p:nvPr>
            <p:ph type="ftr" sz="quarter" idx="11"/>
          </p:nvPr>
        </p:nvSpPr>
        <p:spPr/>
        <p:txBody>
          <a:bodyPr/>
          <a:lstStyle/>
          <a:p>
            <a:endParaRPr lang="en-PH"/>
          </a:p>
        </p:txBody>
      </p:sp>
    </p:spTree>
    <p:extLst>
      <p:ext uri="{BB962C8B-B14F-4D97-AF65-F5344CB8AC3E}">
        <p14:creationId xmlns:p14="http://schemas.microsoft.com/office/powerpoint/2010/main" val="3935349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Arial" panose="020B0604020202020204" pitchFamily="34" charset="0"/>
                <a:cs typeface="Arial" panose="020B0604020202020204" pitchFamily="34" charset="0"/>
              </a:rPr>
              <a:t>Firm vs. Individual Appointment</a:t>
            </a:r>
          </a:p>
        </p:txBody>
      </p:sp>
      <p:sp>
        <p:nvSpPr>
          <p:cNvPr id="3" name="Content Placeholder 2"/>
          <p:cNvSpPr>
            <a:spLocks noGrp="1"/>
          </p:cNvSpPr>
          <p:nvPr>
            <p:ph idx="1"/>
          </p:nvPr>
        </p:nvSpPr>
        <p:spPr>
          <a:xfrm>
            <a:off x="381000" y="1219200"/>
            <a:ext cx="8229600" cy="4525963"/>
          </a:xfrm>
        </p:spPr>
        <p:txBody>
          <a:bodyPr/>
          <a:lstStyle/>
          <a:p>
            <a:pPr marL="0" indent="0">
              <a:buNone/>
            </a:pPr>
            <a:endParaRPr lang="en-US" dirty="0"/>
          </a:p>
          <a:p>
            <a:pPr marL="457200" lvl="1" indent="0">
              <a:buNone/>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401985778"/>
              </p:ext>
            </p:extLst>
          </p:nvPr>
        </p:nvGraphicFramePr>
        <p:xfrm>
          <a:off x="1143000" y="1676400"/>
          <a:ext cx="6843486" cy="3505200"/>
        </p:xfrm>
        <a:graphic>
          <a:graphicData uri="http://schemas.openxmlformats.org/drawingml/2006/table">
            <a:tbl>
              <a:tblPr firstRow="1" bandRow="1">
                <a:tableStyleId>{073A0DAA-6AF3-43AB-8588-CEC1D06C72B9}</a:tableStyleId>
              </a:tblPr>
              <a:tblGrid>
                <a:gridCol w="3421743">
                  <a:extLst>
                    <a:ext uri="{9D8B030D-6E8A-4147-A177-3AD203B41FA5}">
                      <a16:colId xmlns:a16="http://schemas.microsoft.com/office/drawing/2014/main" val="20000"/>
                    </a:ext>
                  </a:extLst>
                </a:gridCol>
                <a:gridCol w="3421743">
                  <a:extLst>
                    <a:ext uri="{9D8B030D-6E8A-4147-A177-3AD203B41FA5}">
                      <a16:colId xmlns:a16="http://schemas.microsoft.com/office/drawing/2014/main" val="20001"/>
                    </a:ext>
                  </a:extLst>
                </a:gridCol>
              </a:tblGrid>
              <a:tr h="80889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latin typeface="Arial" panose="020B0604020202020204" pitchFamily="34" charset="0"/>
                          <a:cs typeface="Arial" panose="020B0604020202020204" pitchFamily="34" charset="0"/>
                        </a:rPr>
                        <a:t>Firm Appointment:</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latin typeface="Arial" panose="020B0604020202020204" pitchFamily="34" charset="0"/>
                          <a:cs typeface="Arial" panose="020B0604020202020204" pitchFamily="34" charset="0"/>
                        </a:rPr>
                        <a:t>Individual appointment</a:t>
                      </a:r>
                      <a:r>
                        <a:rPr lang="en-US" dirty="0">
                          <a:latin typeface="Times New Roman" panose="02020603050405020304" pitchFamily="18" charset="0"/>
                          <a:cs typeface="Times New Roman" panose="02020603050405020304" pitchFamily="18" charset="0"/>
                        </a:rPr>
                        <a:t>:</a:t>
                      </a:r>
                    </a:p>
                    <a:p>
                      <a:pPr algn="ctr"/>
                      <a:endParaRPr lang="en-US" dirty="0"/>
                    </a:p>
                  </a:txBody>
                  <a:tcPr/>
                </a:tc>
                <a:extLst>
                  <a:ext uri="{0D108BD9-81ED-4DB2-BD59-A6C34878D82A}">
                    <a16:rowId xmlns:a16="http://schemas.microsoft.com/office/drawing/2014/main" val="10000"/>
                  </a:ext>
                </a:extLst>
              </a:tr>
              <a:tr h="2696308">
                <a:tc>
                  <a:txBody>
                    <a:bodyPr/>
                    <a:lstStyle/>
                    <a:p>
                      <a:pPr marL="2857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latin typeface="Arial" panose="020B0604020202020204" pitchFamily="34" charset="0"/>
                          <a:cs typeface="Arial" panose="020B0604020202020204" pitchFamily="34" charset="0"/>
                        </a:rPr>
                        <a:t>Difficult to hold firm accountable </a:t>
                      </a:r>
                    </a:p>
                    <a:p>
                      <a:pPr marL="2857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latin typeface="Arial" panose="020B0604020202020204" pitchFamily="34" charset="0"/>
                          <a:cs typeface="Arial" panose="020B0604020202020204" pitchFamily="34" charset="0"/>
                        </a:rPr>
                        <a:t>Difficult to ensure the work is being done by leaders of the firm rather than excessive delegation to less experiences attorneys </a:t>
                      </a:r>
                    </a:p>
                    <a:p>
                      <a:endParaRPr lang="en-US" dirty="0"/>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a:latin typeface="Arial" panose="020B0604020202020204" pitchFamily="34" charset="0"/>
                          <a:cs typeface="Arial" panose="020B0604020202020204" pitchFamily="34" charset="0"/>
                        </a:rPr>
                        <a:t>Ensures the individual applying is the one doing the work (accountability) </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a:latin typeface="Arial" panose="020B0604020202020204" pitchFamily="34" charset="0"/>
                          <a:cs typeface="Arial" panose="020B0604020202020204" pitchFamily="34" charset="0"/>
                        </a:rPr>
                        <a:t>Can easier judge the individual applicant’s ability to work as a team</a:t>
                      </a:r>
                      <a:endParaRPr lang="en-US" dirty="0">
                        <a:latin typeface="Arial" panose="020B0604020202020204" pitchFamily="34" charset="0"/>
                        <a:cs typeface="Arial" panose="020B0604020202020204" pitchFamily="34" charset="0"/>
                      </a:endParaRPr>
                    </a:p>
                    <a:p>
                      <a:endParaRPr lang="en-US" dirty="0"/>
                    </a:p>
                  </a:txBody>
                  <a:tcPr/>
                </a:tc>
                <a:extLst>
                  <a:ext uri="{0D108BD9-81ED-4DB2-BD59-A6C34878D82A}">
                    <a16:rowId xmlns:a16="http://schemas.microsoft.com/office/drawing/2014/main" val="10001"/>
                  </a:ext>
                </a:extLst>
              </a:tr>
            </a:tbl>
          </a:graphicData>
        </a:graphic>
      </p:graphicFrame>
      <p:sp>
        <p:nvSpPr>
          <p:cNvPr id="5" name="Footer Placeholder 4"/>
          <p:cNvSpPr>
            <a:spLocks noGrp="1"/>
          </p:cNvSpPr>
          <p:nvPr>
            <p:ph type="ftr" sz="quarter" idx="11"/>
          </p:nvPr>
        </p:nvSpPr>
        <p:spPr/>
        <p:txBody>
          <a:bodyPr/>
          <a:lstStyle/>
          <a:p>
            <a:endParaRPr lang="en-PH"/>
          </a:p>
        </p:txBody>
      </p:sp>
    </p:spTree>
    <p:extLst>
      <p:ext uri="{BB962C8B-B14F-4D97-AF65-F5344CB8AC3E}">
        <p14:creationId xmlns:p14="http://schemas.microsoft.com/office/powerpoint/2010/main" val="16861768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cs typeface="Arial" panose="020B0604020202020204" pitchFamily="34" charset="0"/>
              </a:rPr>
              <a:t>Slates</a:t>
            </a:r>
          </a:p>
        </p:txBody>
      </p:sp>
      <p:sp>
        <p:nvSpPr>
          <p:cNvPr id="3" name="Content Placeholder 2"/>
          <p:cNvSpPr>
            <a:spLocks noGrp="1"/>
          </p:cNvSpPr>
          <p:nvPr>
            <p:ph idx="1"/>
          </p:nvPr>
        </p:nvSpPr>
        <p:spPr>
          <a:xfrm>
            <a:off x="533400" y="1600200"/>
            <a:ext cx="8229600" cy="4525963"/>
          </a:xfrm>
        </p:spPr>
        <p:txBody>
          <a:bodyPr>
            <a:normAutofit fontScale="92500" lnSpcReduction="10000"/>
          </a:bodyPr>
          <a:lstStyle/>
          <a:p>
            <a:pPr marL="0" indent="0">
              <a:buNone/>
            </a:pPr>
            <a:r>
              <a:rPr lang="en-US" sz="1900" b="1" dirty="0">
                <a:latin typeface="Arial" panose="020B0604020202020204" pitchFamily="34" charset="0"/>
                <a:cs typeface="Arial" panose="020B0604020202020204" pitchFamily="34" charset="0"/>
              </a:rPr>
              <a:t>Historically</a:t>
            </a:r>
            <a:r>
              <a:rPr lang="en-US" sz="1900" dirty="0">
                <a:latin typeface="Arial" panose="020B0604020202020204" pitchFamily="34" charset="0"/>
                <a:cs typeface="Arial" panose="020B0604020202020204" pitchFamily="34" charset="0"/>
              </a:rPr>
              <a:t>: private ordering was the predominant form of appointment and selection, with lawyers agreeing to who should be appointed lead counsel and to committees and presenting a “slate” of lawyers to the court for consideration.</a:t>
            </a:r>
          </a:p>
          <a:p>
            <a:pPr marL="0" indent="0">
              <a:buNone/>
            </a:pPr>
            <a:r>
              <a:rPr lang="en-US" sz="1900" b="1" dirty="0">
                <a:latin typeface="Arial" panose="020B0604020202020204" pitchFamily="34" charset="0"/>
                <a:cs typeface="Arial" panose="020B0604020202020204" pitchFamily="34" charset="0"/>
              </a:rPr>
              <a:t>Now</a:t>
            </a:r>
            <a:r>
              <a:rPr lang="en-US" sz="1900" dirty="0">
                <a:latin typeface="Arial" panose="020B0604020202020204" pitchFamily="34" charset="0"/>
                <a:cs typeface="Arial" panose="020B0604020202020204" pitchFamily="34" charset="0"/>
              </a:rPr>
              <a:t>: judges see lawyers’ self-selection as </a:t>
            </a:r>
            <a:r>
              <a:rPr lang="en-US" sz="1900" u="sng" dirty="0">
                <a:latin typeface="Arial" panose="020B0604020202020204" pitchFamily="34" charset="0"/>
                <a:cs typeface="Arial" panose="020B0604020202020204" pitchFamily="34" charset="0"/>
              </a:rPr>
              <a:t>one of many considerations</a:t>
            </a:r>
            <a:r>
              <a:rPr lang="en-US" sz="1900" dirty="0">
                <a:latin typeface="Arial" panose="020B0604020202020204" pitchFamily="34" charset="0"/>
                <a:cs typeface="Arial" panose="020B0604020202020204" pitchFamily="34" charset="0"/>
              </a:rPr>
              <a:t> in selecting the best leadership team possible. </a:t>
            </a:r>
          </a:p>
          <a:p>
            <a:pPr marL="0" indent="0">
              <a:buNone/>
            </a:pPr>
            <a:endParaRPr lang="en-US" sz="1900" dirty="0">
              <a:latin typeface="Arial" panose="020B0604020202020204" pitchFamily="34" charset="0"/>
              <a:cs typeface="Arial" panose="020B0604020202020204" pitchFamily="34" charset="0"/>
            </a:endParaRPr>
          </a:p>
          <a:p>
            <a:pPr marL="0" indent="0">
              <a:buNone/>
            </a:pPr>
            <a:r>
              <a:rPr lang="en-US" sz="1900" dirty="0">
                <a:latin typeface="Arial" panose="020B0604020202020204" pitchFamily="34" charset="0"/>
                <a:cs typeface="Arial" panose="020B0604020202020204" pitchFamily="34" charset="0"/>
              </a:rPr>
              <a:t>The Manual for Complex Litigation, Fourth recommends several factors of the proposed “slate” to ensure those attorneys are committed to the litigation. These factors include:</a:t>
            </a:r>
          </a:p>
          <a:p>
            <a:pPr>
              <a:buFont typeface="Wingdings" panose="05000000000000000000" pitchFamily="2" charset="2"/>
              <a:buChar char="q"/>
            </a:pPr>
            <a:r>
              <a:rPr lang="en-US" sz="1600" dirty="0">
                <a:latin typeface="Arial" panose="020B0604020202020204" pitchFamily="34" charset="0"/>
                <a:cs typeface="Arial" panose="020B0604020202020204" pitchFamily="34" charset="0"/>
              </a:rPr>
              <a:t>qualifications, functions, organization, and compensation of designated counsel;</a:t>
            </a:r>
          </a:p>
          <a:p>
            <a:pPr>
              <a:buFont typeface="Wingdings" panose="05000000000000000000" pitchFamily="2" charset="2"/>
              <a:buChar char="q"/>
            </a:pPr>
            <a:r>
              <a:rPr lang="en-US" sz="1600" dirty="0">
                <a:latin typeface="Arial" panose="020B0604020202020204" pitchFamily="34" charset="0"/>
                <a:cs typeface="Arial" panose="020B0604020202020204" pitchFamily="34" charset="0"/>
              </a:rPr>
              <a:t>whether there has been full disclosure of all agreements and understandings among counsel;</a:t>
            </a:r>
          </a:p>
          <a:p>
            <a:pPr>
              <a:buFont typeface="Wingdings" panose="05000000000000000000" pitchFamily="2" charset="2"/>
              <a:buChar char="q"/>
            </a:pPr>
            <a:r>
              <a:rPr lang="en-US" sz="1600" dirty="0">
                <a:latin typeface="Arial" panose="020B0604020202020204" pitchFamily="34" charset="0"/>
                <a:cs typeface="Arial" panose="020B0604020202020204" pitchFamily="34" charset="0"/>
              </a:rPr>
              <a:t>the attorneys’ resources, commitment, and qualifications to accomplish the assigned tasks; and</a:t>
            </a:r>
          </a:p>
          <a:p>
            <a:pPr>
              <a:buFont typeface="Wingdings" panose="05000000000000000000" pitchFamily="2" charset="2"/>
              <a:buChar char="q"/>
            </a:pPr>
            <a:r>
              <a:rPr lang="en-US" sz="1600" dirty="0">
                <a:latin typeface="Arial" panose="020B0604020202020204" pitchFamily="34" charset="0"/>
                <a:cs typeface="Arial" panose="020B0604020202020204" pitchFamily="34" charset="0"/>
              </a:rPr>
              <a:t>the attorneys’ ability to command the respect of their colleagues and work cooperatively with opposing counsel and the court—experience in similar roles in other litigation may be useful, but an attorney may have generated personal antagonisms during prior proceeding. </a:t>
            </a:r>
          </a:p>
          <a:p>
            <a:pPr>
              <a:buFont typeface="Wingdings" panose="05000000000000000000" pitchFamily="2" charset="2"/>
              <a:buChar char="q"/>
            </a:pPr>
            <a:endParaRPr lang="en-US" sz="1600" dirty="0"/>
          </a:p>
          <a:p>
            <a:pPr marL="0" indent="0">
              <a:buNone/>
            </a:pPr>
            <a:endParaRPr lang="en-US" dirty="0"/>
          </a:p>
          <a:p>
            <a:pPr marL="457200" lvl="1" indent="0">
              <a:buNone/>
            </a:pPr>
            <a:endParaRPr lang="en-US" dirty="0"/>
          </a:p>
        </p:txBody>
      </p:sp>
      <p:sp>
        <p:nvSpPr>
          <p:cNvPr id="4" name="Footer Placeholder 3"/>
          <p:cNvSpPr>
            <a:spLocks noGrp="1"/>
          </p:cNvSpPr>
          <p:nvPr>
            <p:ph type="ftr" sz="quarter" idx="11"/>
          </p:nvPr>
        </p:nvSpPr>
        <p:spPr/>
        <p:txBody>
          <a:bodyPr/>
          <a:lstStyle/>
          <a:p>
            <a:endParaRPr lang="en-PH"/>
          </a:p>
        </p:txBody>
      </p:sp>
    </p:spTree>
    <p:extLst>
      <p:ext uri="{BB962C8B-B14F-4D97-AF65-F5344CB8AC3E}">
        <p14:creationId xmlns:p14="http://schemas.microsoft.com/office/powerpoint/2010/main" val="21528261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cs typeface="Arial" panose="020B0604020202020204" pitchFamily="34" charset="0"/>
              </a:rPr>
              <a:t>Repeat Players </a:t>
            </a:r>
          </a:p>
        </p:txBody>
      </p:sp>
      <p:sp>
        <p:nvSpPr>
          <p:cNvPr id="3" name="Content Placeholder 2"/>
          <p:cNvSpPr>
            <a:spLocks noGrp="1"/>
          </p:cNvSpPr>
          <p:nvPr>
            <p:ph idx="1"/>
          </p:nvPr>
        </p:nvSpPr>
        <p:spPr/>
        <p:txBody>
          <a:bodyPr>
            <a:normAutofit fontScale="85000" lnSpcReduction="20000"/>
          </a:bodyPr>
          <a:lstStyle/>
          <a:p>
            <a:pPr marL="0" indent="0">
              <a:buNone/>
            </a:pPr>
            <a:r>
              <a:rPr lang="en-US" sz="3300" b="1" dirty="0">
                <a:latin typeface="Arial" panose="020B0604020202020204" pitchFamily="34" charset="0"/>
                <a:cs typeface="Arial" panose="020B0604020202020204" pitchFamily="34" charset="0"/>
              </a:rPr>
              <a:t>Pros: </a:t>
            </a:r>
          </a:p>
          <a:p>
            <a:pPr>
              <a:buFont typeface="Wingdings" panose="05000000000000000000" pitchFamily="2" charset="2"/>
              <a:buChar char="q"/>
            </a:pPr>
            <a:r>
              <a:rPr lang="en-US" sz="3100" dirty="0">
                <a:latin typeface="Arial" panose="020B0604020202020204" pitchFamily="34" charset="0"/>
                <a:cs typeface="Arial" panose="020B0604020202020204" pitchFamily="34" charset="0"/>
              </a:rPr>
              <a:t>Experience managing and </a:t>
            </a:r>
          </a:p>
          <a:p>
            <a:pPr marL="0" indent="0">
              <a:buNone/>
            </a:pPr>
            <a:r>
              <a:rPr lang="en-US" sz="3100" dirty="0">
                <a:latin typeface="Arial" panose="020B0604020202020204" pitchFamily="34" charset="0"/>
                <a:cs typeface="Arial" panose="020B0604020202020204" pitchFamily="34" charset="0"/>
              </a:rPr>
              <a:t>financing complex litigation </a:t>
            </a:r>
          </a:p>
          <a:p>
            <a:pPr>
              <a:buFont typeface="Wingdings" panose="05000000000000000000" pitchFamily="2" charset="2"/>
              <a:buChar char="q"/>
            </a:pPr>
            <a:r>
              <a:rPr lang="en-US" sz="3100" dirty="0">
                <a:latin typeface="Arial" panose="020B0604020202020204" pitchFamily="34" charset="0"/>
                <a:cs typeface="Arial" panose="020B0604020202020204" pitchFamily="34" charset="0"/>
              </a:rPr>
              <a:t>Working relationships with </a:t>
            </a:r>
          </a:p>
          <a:p>
            <a:pPr marL="0" indent="0">
              <a:buNone/>
            </a:pPr>
            <a:r>
              <a:rPr lang="en-US" sz="3100" dirty="0">
                <a:latin typeface="Arial" panose="020B0604020202020204" pitchFamily="34" charset="0"/>
                <a:cs typeface="Arial" panose="020B0604020202020204" pitchFamily="34" charset="0"/>
              </a:rPr>
              <a:t>other MDL/Class Counsel</a:t>
            </a:r>
          </a:p>
          <a:p>
            <a:pPr marL="0" indent="0">
              <a:buNone/>
            </a:pPr>
            <a:endParaRPr lang="en-US" dirty="0">
              <a:latin typeface="Arial" panose="020B0604020202020204" pitchFamily="34" charset="0"/>
              <a:cs typeface="Arial" panose="020B0604020202020204" pitchFamily="34" charset="0"/>
            </a:endParaRPr>
          </a:p>
          <a:p>
            <a:pPr marL="0" indent="0">
              <a:buNone/>
            </a:pPr>
            <a:r>
              <a:rPr lang="en-US" sz="3300" b="1" dirty="0">
                <a:latin typeface="Arial" panose="020B0604020202020204" pitchFamily="34" charset="0"/>
                <a:cs typeface="Arial" panose="020B0604020202020204" pitchFamily="34" charset="0"/>
              </a:rPr>
              <a:t>Cons:</a:t>
            </a:r>
          </a:p>
          <a:p>
            <a:pPr>
              <a:buFont typeface="Wingdings" panose="05000000000000000000" pitchFamily="2" charset="2"/>
              <a:buChar char="q"/>
            </a:pPr>
            <a:r>
              <a:rPr lang="en-US" sz="3100" dirty="0">
                <a:latin typeface="Arial" panose="020B0604020202020204" pitchFamily="34" charset="0"/>
                <a:cs typeface="Arial" panose="020B0604020202020204" pitchFamily="34" charset="0"/>
              </a:rPr>
              <a:t>Lacks diversity</a:t>
            </a:r>
          </a:p>
          <a:p>
            <a:pPr>
              <a:buFont typeface="Wingdings" panose="05000000000000000000" pitchFamily="2" charset="2"/>
              <a:buChar char="q"/>
            </a:pPr>
            <a:r>
              <a:rPr lang="en-US" sz="3100" dirty="0">
                <a:latin typeface="Arial" panose="020B0604020202020204" pitchFamily="34" charset="0"/>
                <a:cs typeface="Arial" panose="020B0604020202020204" pitchFamily="34" charset="0"/>
              </a:rPr>
              <a:t>Reduces fresh outlooks and innovative ideas</a:t>
            </a:r>
          </a:p>
          <a:p>
            <a:pPr marL="0" indent="0">
              <a:buNone/>
            </a:pPr>
            <a:endParaRPr lang="en-US" sz="3100" dirty="0">
              <a:latin typeface="Arial" panose="020B0604020202020204" pitchFamily="34" charset="0"/>
              <a:cs typeface="Arial" panose="020B0604020202020204" pitchFamily="34" charset="0"/>
            </a:endParaRPr>
          </a:p>
          <a:p>
            <a:pPr marL="0" indent="0">
              <a:buNone/>
            </a:pPr>
            <a:r>
              <a:rPr lang="en-US" sz="3300" b="1" dirty="0">
                <a:latin typeface="Arial" panose="020B0604020202020204" pitchFamily="34" charset="0"/>
                <a:cs typeface="Arial" panose="020B0604020202020204" pitchFamily="34" charset="0"/>
              </a:rPr>
              <a:t>Goal</a:t>
            </a:r>
            <a:r>
              <a:rPr lang="en-US" sz="3300" dirty="0">
                <a:latin typeface="Arial" panose="020B0604020202020204" pitchFamily="34" charset="0"/>
                <a:cs typeface="Arial" panose="020B0604020202020204" pitchFamily="34" charset="0"/>
              </a:rPr>
              <a:t>: </a:t>
            </a:r>
            <a:r>
              <a:rPr lang="en-US" sz="3100" dirty="0">
                <a:latin typeface="Arial" panose="020B0604020202020204" pitchFamily="34" charset="0"/>
                <a:cs typeface="Arial" panose="020B0604020202020204" pitchFamily="34" charset="0"/>
              </a:rPr>
              <a:t>Have a balance of new and repeat players </a:t>
            </a:r>
          </a:p>
          <a:p>
            <a:pPr>
              <a:buFont typeface="Wingdings" panose="05000000000000000000" pitchFamily="2" charset="2"/>
              <a:buChar char="q"/>
            </a:pPr>
            <a:endParaRPr lang="en-US"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86400" y="1295400"/>
            <a:ext cx="3503006" cy="228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Footer Placeholder 3"/>
          <p:cNvSpPr>
            <a:spLocks noGrp="1"/>
          </p:cNvSpPr>
          <p:nvPr>
            <p:ph type="ftr" sz="quarter" idx="11"/>
          </p:nvPr>
        </p:nvSpPr>
        <p:spPr/>
        <p:txBody>
          <a:bodyPr/>
          <a:lstStyle/>
          <a:p>
            <a:endParaRPr lang="en-PH"/>
          </a:p>
        </p:txBody>
      </p:sp>
    </p:spTree>
    <p:extLst>
      <p:ext uri="{BB962C8B-B14F-4D97-AF65-F5344CB8AC3E}">
        <p14:creationId xmlns:p14="http://schemas.microsoft.com/office/powerpoint/2010/main" val="4927451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cs typeface="Arial" panose="020B0604020202020204" pitchFamily="34" charset="0"/>
              </a:rPr>
              <a:t>Diversity of Selections  </a:t>
            </a:r>
          </a:p>
        </p:txBody>
      </p:sp>
      <p:sp>
        <p:nvSpPr>
          <p:cNvPr id="3" name="Content Placeholder 2"/>
          <p:cNvSpPr>
            <a:spLocks noGrp="1"/>
          </p:cNvSpPr>
          <p:nvPr>
            <p:ph idx="1"/>
          </p:nvPr>
        </p:nvSpPr>
        <p:spPr>
          <a:xfrm>
            <a:off x="457200" y="1219200"/>
            <a:ext cx="8229600" cy="5080000"/>
          </a:xfrm>
        </p:spPr>
        <p:txBody>
          <a:bodyPr>
            <a:normAutofit fontScale="85000" lnSpcReduction="20000"/>
          </a:bodyPr>
          <a:lstStyle/>
          <a:p>
            <a:pPr marL="0" indent="0">
              <a:buNone/>
            </a:pPr>
            <a:r>
              <a:rPr lang="en-US" dirty="0">
                <a:latin typeface="Arial" panose="020B0604020202020204" pitchFamily="34" charset="0"/>
                <a:cs typeface="Arial" panose="020B0604020202020204" pitchFamily="34" charset="0"/>
              </a:rPr>
              <a:t>Diversity should be a valued component in selecting case leadership.  The same way that diversity improves companies’ bottom lines, </a:t>
            </a:r>
            <a:r>
              <a:rPr lang="en-US" b="1" dirty="0">
                <a:latin typeface="Arial" panose="020B0604020202020204" pitchFamily="34" charset="0"/>
                <a:cs typeface="Arial" panose="020B0604020202020204" pitchFamily="34" charset="0"/>
              </a:rPr>
              <a:t>litigants and the civil justice system benefit from diversity of leadership. </a:t>
            </a:r>
          </a:p>
          <a:p>
            <a:pPr marL="0" indent="0">
              <a:buNone/>
            </a:pPr>
            <a:r>
              <a:rPr lang="en-US" dirty="0">
                <a:latin typeface="Arial" panose="020B0604020202020204" pitchFamily="34" charset="0"/>
                <a:cs typeface="Arial" panose="020B0604020202020204" pitchFamily="34" charset="0"/>
              </a:rPr>
              <a:t>Types of diversity to consider: </a:t>
            </a:r>
          </a:p>
          <a:p>
            <a:pPr>
              <a:buFont typeface="Wingdings" panose="05000000000000000000" pitchFamily="2" charset="2"/>
              <a:buChar char="q"/>
            </a:pPr>
            <a:r>
              <a:rPr lang="en-US" dirty="0">
                <a:latin typeface="Arial" panose="020B0604020202020204" pitchFamily="34" charset="0"/>
                <a:cs typeface="Arial" panose="020B0604020202020204" pitchFamily="34" charset="0"/>
              </a:rPr>
              <a:t>Demographic </a:t>
            </a:r>
          </a:p>
          <a:p>
            <a:pPr>
              <a:buFont typeface="Wingdings" panose="05000000000000000000" pitchFamily="2" charset="2"/>
              <a:buChar char="q"/>
            </a:pPr>
            <a:r>
              <a:rPr lang="en-US" dirty="0">
                <a:latin typeface="Arial" panose="020B0604020202020204" pitchFamily="34" charset="0"/>
                <a:cs typeface="Arial" panose="020B0604020202020204" pitchFamily="34" charset="0"/>
              </a:rPr>
              <a:t>Gender</a:t>
            </a:r>
          </a:p>
          <a:p>
            <a:pPr>
              <a:buFont typeface="Wingdings" panose="05000000000000000000" pitchFamily="2" charset="2"/>
              <a:buChar char="q"/>
            </a:pPr>
            <a:r>
              <a:rPr lang="en-US" dirty="0">
                <a:latin typeface="Arial" panose="020B0604020202020204" pitchFamily="34" charset="0"/>
                <a:cs typeface="Arial" panose="020B0604020202020204" pitchFamily="34" charset="0"/>
              </a:rPr>
              <a:t>Race and National Origin</a:t>
            </a:r>
          </a:p>
          <a:p>
            <a:pPr>
              <a:buFont typeface="Wingdings" panose="05000000000000000000" pitchFamily="2" charset="2"/>
              <a:buChar char="q"/>
            </a:pPr>
            <a:r>
              <a:rPr lang="en-US" dirty="0">
                <a:latin typeface="Arial" panose="020B0604020202020204" pitchFamily="34" charset="0"/>
                <a:cs typeface="Arial" panose="020B0604020202020204" pitchFamily="34" charset="0"/>
              </a:rPr>
              <a:t>Age </a:t>
            </a:r>
          </a:p>
          <a:p>
            <a:pPr>
              <a:buFont typeface="Wingdings" panose="05000000000000000000" pitchFamily="2" charset="2"/>
              <a:buChar char="q"/>
            </a:pPr>
            <a:r>
              <a:rPr lang="en-US" dirty="0">
                <a:latin typeface="Arial" panose="020B0604020202020204" pitchFamily="34" charset="0"/>
                <a:cs typeface="Arial" panose="020B0604020202020204" pitchFamily="34" charset="0"/>
              </a:rPr>
              <a:t>Sexual Orientation</a:t>
            </a:r>
          </a:p>
          <a:p>
            <a:pPr>
              <a:buFont typeface="Wingdings" panose="05000000000000000000" pitchFamily="2" charset="2"/>
              <a:buChar char="q"/>
            </a:pPr>
            <a:r>
              <a:rPr lang="en-US" dirty="0">
                <a:latin typeface="Arial" panose="020B0604020202020204" pitchFamily="34" charset="0"/>
                <a:cs typeface="Arial" panose="020B0604020202020204" pitchFamily="34" charset="0"/>
              </a:rPr>
              <a:t>Experience </a:t>
            </a:r>
          </a:p>
          <a:p>
            <a:pPr marL="0" indent="0">
              <a:buNone/>
            </a:pPr>
            <a:endParaRPr lang="en-US" dirty="0"/>
          </a:p>
        </p:txBody>
      </p:sp>
      <p:sp>
        <p:nvSpPr>
          <p:cNvPr id="4" name="Footer Placeholder 3"/>
          <p:cNvSpPr>
            <a:spLocks noGrp="1"/>
          </p:cNvSpPr>
          <p:nvPr>
            <p:ph type="ftr" sz="quarter" idx="11"/>
          </p:nvPr>
        </p:nvSpPr>
        <p:spPr/>
        <p:txBody>
          <a:bodyPr/>
          <a:lstStyle/>
          <a:p>
            <a:endParaRPr lang="en-PH"/>
          </a:p>
        </p:txBody>
      </p:sp>
    </p:spTree>
    <p:extLst>
      <p:ext uri="{BB962C8B-B14F-4D97-AF65-F5344CB8AC3E}">
        <p14:creationId xmlns:p14="http://schemas.microsoft.com/office/powerpoint/2010/main" val="40810973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TotalTime>
  <Words>1194</Words>
  <Application>Microsoft Office PowerPoint</Application>
  <PresentationFormat>On-screen Show (4:3)</PresentationFormat>
  <Paragraphs>147</Paragraphs>
  <Slides>17</Slides>
  <Notes>17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Helvetica</vt:lpstr>
      <vt:lpstr>Times New Roman</vt:lpstr>
      <vt:lpstr>Wingdings</vt:lpstr>
      <vt:lpstr>Office Theme</vt:lpstr>
      <vt:lpstr>Selection of Lead Counsel and Steering Committees </vt:lpstr>
      <vt:lpstr>PowerPoint Presentation</vt:lpstr>
      <vt:lpstr>Overview </vt:lpstr>
      <vt:lpstr>Leadership Structure</vt:lpstr>
      <vt:lpstr>Leadership Structure</vt:lpstr>
      <vt:lpstr>Firm vs. Individual Appointment</vt:lpstr>
      <vt:lpstr>Slates</vt:lpstr>
      <vt:lpstr>Repeat Players </vt:lpstr>
      <vt:lpstr>Diversity of Selections  </vt:lpstr>
      <vt:lpstr>Ability to Manage Litigation </vt:lpstr>
      <vt:lpstr>Ability to Finance Litigation </vt:lpstr>
      <vt:lpstr>Application and Hearing Process</vt:lpstr>
      <vt:lpstr>Application and Hearing Process</vt:lpstr>
      <vt:lpstr>Application and Hearing Process</vt:lpstr>
      <vt:lpstr>References </vt:lpstr>
      <vt:lpstr>Length of Appointment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Selection of Lead Counsel and Steering Committees </dc:title>
  <cp:lastModifiedBy>Diana Diaz</cp:lastModifiedBy>
  <cp:revision>1</cp:revision>
  <dcterms:modified xsi:type="dcterms:W3CDTF">2019-03-25T14:52:08Z</dcterms:modified>
</cp:coreProperties>
</file>